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83" r:id="rId3"/>
    <p:sldId id="268" r:id="rId4"/>
    <p:sldId id="269" r:id="rId5"/>
    <p:sldId id="257" r:id="rId6"/>
    <p:sldId id="284" r:id="rId7"/>
    <p:sldId id="285" r:id="rId8"/>
    <p:sldId id="293" r:id="rId9"/>
    <p:sldId id="278" r:id="rId10"/>
    <p:sldId id="294" r:id="rId11"/>
    <p:sldId id="295" r:id="rId12"/>
    <p:sldId id="275" r:id="rId13"/>
    <p:sldId id="276" r:id="rId14"/>
    <p:sldId id="289" r:id="rId15"/>
    <p:sldId id="291" r:id="rId16"/>
    <p:sldId id="290" r:id="rId17"/>
    <p:sldId id="292"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87" autoAdjust="0"/>
    <p:restoredTop sz="71554" autoAdjust="0"/>
  </p:normalViewPr>
  <p:slideViewPr>
    <p:cSldViewPr>
      <p:cViewPr>
        <p:scale>
          <a:sx n="64" d="100"/>
          <a:sy n="64" d="100"/>
        </p:scale>
        <p:origin x="144" y="408"/>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860A5-AB59-4C26-96C7-A4172F2C6C15}" type="datetimeFigureOut">
              <a:rPr lang="en-US" smtClean="0"/>
              <a:t>8/31/17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youtube.com/watch?v=LWJN7li120c"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sz="1200" b="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start to think about how cows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today’s activity they will learn about how cows grow through digestion and biosynthesis.</a:t>
            </a:r>
          </a:p>
          <a:p>
            <a:r>
              <a:rPr lang="en-US" sz="1200" kern="1200" dirty="0">
                <a:solidFill>
                  <a:schemeClr val="tx1"/>
                </a:solidFill>
                <a:effectLst/>
                <a:latin typeface="+mn-lt"/>
                <a:ea typeface="+mn-ea"/>
                <a:cs typeface="+mn-cs"/>
              </a:rPr>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Image Credit: Craig Douglas, Michigan State University</a:t>
            </a:r>
          </a:p>
          <a:p>
            <a:pPr>
              <a:spcBef>
                <a:spcPct val="0"/>
              </a:spcBef>
            </a:pPr>
            <a:endParaRPr lang="en-US" altLang="en-US" dirty="0" smtClean="0"/>
          </a:p>
          <a:p>
            <a:pPr lvl="0"/>
            <a:r>
              <a:rPr lang="en-US" sz="1200" b="1" kern="1200" dirty="0" smtClean="0">
                <a:solidFill>
                  <a:schemeClr val="tx1"/>
                </a:solidFill>
                <a:effectLst/>
                <a:latin typeface="+mn-lt"/>
                <a:ea typeface="+mn-ea"/>
                <a:cs typeface="+mn-cs"/>
              </a:rPr>
              <a:t>Show an animation of the process of biosynthesis.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10-11 to show an animation of what happens to the molecules and chemical energy during biosynthesis. </a:t>
            </a:r>
          </a:p>
          <a:p>
            <a:pPr lvl="0"/>
            <a:r>
              <a:rPr lang="en-US" sz="1200" kern="1200" dirty="0" smtClean="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biosynthesis.</a:t>
            </a:r>
          </a:p>
          <a:p>
            <a:r>
              <a:rPr lang="en-US" sz="1200" kern="1200" dirty="0" smtClean="0">
                <a:solidFill>
                  <a:schemeClr val="tx1"/>
                </a:solidFill>
                <a:effectLst/>
                <a:latin typeface="+mn-lt"/>
                <a:ea typeface="+mn-ea"/>
                <a:cs typeface="+mn-cs"/>
              </a:rPr>
              <a:t>Show students the Digestion and Biosynthesis 11 X 17 Posters to help students visualize the process.</a:t>
            </a:r>
            <a:r>
              <a:rPr lang="en-US" dirty="0" smtClean="0">
                <a:effectLst/>
              </a:rPr>
              <a:t> </a:t>
            </a:r>
            <a:endParaRPr lang="en-US" altLang="en-US"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92232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Image Credit: Craig Douglas, Michigan State University</a:t>
            </a:r>
          </a:p>
          <a:p>
            <a:pPr>
              <a:spcBef>
                <a:spcPct val="0"/>
              </a:spcBef>
            </a:pPr>
            <a:endParaRPr lang="en-US" altLang="en-US" dirty="0" smtClean="0"/>
          </a:p>
          <a:p>
            <a:pPr lvl="0"/>
            <a:r>
              <a:rPr lang="en-US" sz="1200" b="1" kern="1200" dirty="0" smtClean="0">
                <a:solidFill>
                  <a:schemeClr val="tx1"/>
                </a:solidFill>
                <a:effectLst/>
                <a:latin typeface="+mn-lt"/>
                <a:ea typeface="+mn-ea"/>
                <a:cs typeface="+mn-cs"/>
              </a:rPr>
              <a:t>Show an animation of the process of biosynthesis.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10-11 to show an animation of what happens to the molecules and chemical energy during biosynthesis. </a:t>
            </a:r>
          </a:p>
          <a:p>
            <a:pPr lvl="0"/>
            <a:r>
              <a:rPr lang="en-US" sz="1200" kern="1200" dirty="0" smtClean="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biosynthesis.</a:t>
            </a:r>
          </a:p>
          <a:p>
            <a:r>
              <a:rPr lang="en-US" sz="1200" kern="1200" dirty="0" smtClean="0">
                <a:solidFill>
                  <a:schemeClr val="tx1"/>
                </a:solidFill>
                <a:effectLst/>
                <a:latin typeface="+mn-lt"/>
                <a:ea typeface="+mn-ea"/>
                <a:cs typeface="+mn-cs"/>
              </a:rPr>
              <a:t>Show students the Digestion and Biosynthesis 11 X 17 Posters to help students visualize the process.</a:t>
            </a:r>
            <a:r>
              <a:rPr lang="en-US" dirty="0" smtClean="0">
                <a:effectLst/>
              </a:rPr>
              <a:t> </a:t>
            </a:r>
            <a:endParaRPr lang="en-US" alt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22013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Discuss how animal cells use sugar molecules.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slides 12 and 13 to discuss how animal cells use sugar molecules.</a:t>
            </a:r>
          </a:p>
          <a:p>
            <a:pPr lvl="0"/>
            <a:r>
              <a:rPr lang="en-US" sz="1200" kern="1200" dirty="0" smtClean="0">
                <a:solidFill>
                  <a:schemeClr val="tx1"/>
                </a:solidFill>
                <a:effectLst/>
                <a:latin typeface="+mn-lt"/>
                <a:ea typeface="+mn-ea"/>
                <a:cs typeface="+mn-cs"/>
              </a:rPr>
              <a:t>Use slide 12 to point out the problem: Lots of sugar molecules reach animal cells, but they are not made into starch or fiber polymers in animal cells. </a:t>
            </a:r>
          </a:p>
          <a:p>
            <a:r>
              <a:rPr lang="en-US" sz="1200" kern="1200" dirty="0" smtClean="0">
                <a:solidFill>
                  <a:schemeClr val="tx1"/>
                </a:solidFill>
                <a:effectLst/>
                <a:latin typeface="+mn-lt"/>
                <a:ea typeface="+mn-ea"/>
                <a:cs typeface="+mn-cs"/>
              </a:rPr>
              <a:t>Use slide 13 to explain the two main ways that animals use sugar molecules: (a) they are used to make glycerol and fatty acids and eventually fat (this explains why eating lots of starch and sugar can make someone gain weight), and (b) they are used for cellular respiration, which uses sugar and oxygen to release energy.</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93954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Discuss how animal cells use sugar molecules.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slides 12 and 13 to discuss how animal cells use sugar molecules.</a:t>
            </a:r>
          </a:p>
          <a:p>
            <a:pPr lvl="0"/>
            <a:r>
              <a:rPr lang="en-US" sz="1200" kern="1200" dirty="0" smtClean="0">
                <a:solidFill>
                  <a:schemeClr val="tx1"/>
                </a:solidFill>
                <a:effectLst/>
                <a:latin typeface="+mn-lt"/>
                <a:ea typeface="+mn-ea"/>
                <a:cs typeface="+mn-cs"/>
              </a:rPr>
              <a:t>Use slide 12 to point out the problem: Lots of sugar molecules reach animal cells, but they are not made into starch or fiber polymers in animal cells. </a:t>
            </a:r>
          </a:p>
          <a:p>
            <a:r>
              <a:rPr lang="en-US" sz="1200" kern="1200" dirty="0" smtClean="0">
                <a:solidFill>
                  <a:schemeClr val="tx1"/>
                </a:solidFill>
                <a:effectLst/>
                <a:latin typeface="+mn-lt"/>
                <a:ea typeface="+mn-ea"/>
                <a:cs typeface="+mn-cs"/>
              </a:rPr>
              <a:t>Use slide 13 to explain the two main ways that animals use sugar molecules: (a) they are used to make glycerol and fatty acids and eventually fat (this explains why eating lots of starch and sugar can make someone gain weight), and (b) they are used for cellular respiration, which uses sugar and oxygen to release energy.</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283447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Transition to have students consider the atoms that make up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24 of the PPT. Pass out 5.1 Tracing the Atoms and Energy in Animals Worksheet to each student. </a:t>
            </a:r>
          </a:p>
          <a:p>
            <a:pPr lvl="0"/>
            <a:r>
              <a:rPr lang="en-US" sz="1200" kern="1200" dirty="0">
                <a:solidFill>
                  <a:schemeClr val="tx1"/>
                </a:solidFill>
                <a:effectLst/>
                <a:latin typeface="+mn-lt"/>
                <a:ea typeface="+mn-ea"/>
                <a:cs typeface="+mn-cs"/>
              </a:rPr>
              <a:t>Tell students that now they have considered how molecules move through and are used by a cow they will now consider the atoms that make up animals.</a:t>
            </a:r>
          </a:p>
          <a:p>
            <a:pPr lvl="0"/>
            <a:r>
              <a:rPr lang="en-US" sz="1200" kern="1200" dirty="0">
                <a:solidFill>
                  <a:schemeClr val="tx1"/>
                </a:solidFill>
                <a:effectLst/>
                <a:latin typeface="+mn-lt"/>
                <a:ea typeface="+mn-ea"/>
                <a:cs typeface="+mn-cs"/>
              </a:rPr>
              <a:t>Read the top portions of the worksheet with students. </a:t>
            </a:r>
          </a:p>
          <a:p>
            <a:r>
              <a:rPr lang="en-US" sz="1200" kern="1200" dirty="0">
                <a:solidFill>
                  <a:schemeClr val="tx1"/>
                </a:solidFill>
                <a:effectLst/>
                <a:latin typeface="+mn-lt"/>
                <a:ea typeface="+mn-ea"/>
                <a:cs typeface="+mn-cs"/>
              </a:rPr>
              <a:t>Have students work with a partner to complete the first chart on the worksheet about atoms.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14</a:t>
            </a:fld>
            <a:endParaRPr lang="en-US"/>
          </a:p>
        </p:txBody>
      </p:sp>
    </p:spTree>
    <p:extLst>
      <p:ext uri="{BB962C8B-B14F-4D97-AF65-F5344CB8AC3E}">
        <p14:creationId xmlns:p14="http://schemas.microsoft.com/office/powerpoint/2010/main" val="168305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identify where the atoms that make up animals come from.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slide 15 of the PPT.</a:t>
            </a:r>
          </a:p>
          <a:p>
            <a:pPr lvl="0"/>
            <a:r>
              <a:rPr lang="en-US" sz="1200" kern="1200" dirty="0" smtClean="0">
                <a:solidFill>
                  <a:schemeClr val="tx1"/>
                </a:solidFill>
                <a:effectLst/>
                <a:latin typeface="+mn-lt"/>
                <a:ea typeface="+mn-ea"/>
                <a:cs typeface="+mn-cs"/>
              </a:rPr>
              <a:t>Remind students that in Lesson 2 they learned about the molecules that make up cells and the atoms that make up the molecules.</a:t>
            </a:r>
          </a:p>
          <a:p>
            <a:r>
              <a:rPr lang="en-US" sz="1200" kern="1200" dirty="0" smtClean="0">
                <a:solidFill>
                  <a:schemeClr val="tx1"/>
                </a:solidFill>
                <a:effectLst/>
                <a:latin typeface="+mn-lt"/>
                <a:ea typeface="+mn-ea"/>
                <a:cs typeface="+mn-cs"/>
              </a:rPr>
              <a:t>Discuss the answers to the first chart on the worksheet. The atoms in the large organic molecules of animals all primarily come from food. Water and air are used during cellular respiration.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1604665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identify where the energy in animals come from.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slide 16 of the PPT.</a:t>
            </a:r>
          </a:p>
          <a:p>
            <a:pPr lvl="0"/>
            <a:r>
              <a:rPr lang="en-US" sz="1200" kern="1200" dirty="0" smtClean="0">
                <a:solidFill>
                  <a:schemeClr val="tx1"/>
                </a:solidFill>
                <a:effectLst/>
                <a:latin typeface="+mn-lt"/>
                <a:ea typeface="+mn-ea"/>
                <a:cs typeface="+mn-cs"/>
              </a:rPr>
              <a:t>Have students complete the second chart on 5.1 Tracing the Atoms and Energy in Animals Worksheet on energy with a partner.</a:t>
            </a:r>
          </a:p>
          <a:p>
            <a:pPr lvl="0"/>
            <a:r>
              <a:rPr lang="en-US" sz="1200" kern="1200" dirty="0" smtClean="0">
                <a:solidFill>
                  <a:schemeClr val="tx1"/>
                </a:solidFill>
                <a:effectLst/>
                <a:latin typeface="+mn-lt"/>
                <a:ea typeface="+mn-ea"/>
                <a:cs typeface="+mn-cs"/>
              </a:rPr>
              <a:t>Show slide 17. Remind students that chemical energy is in C-C and C-H bonds.</a:t>
            </a:r>
          </a:p>
          <a:p>
            <a:r>
              <a:rPr lang="en-US" sz="1200" kern="1200" dirty="0" smtClean="0">
                <a:solidFill>
                  <a:schemeClr val="tx1"/>
                </a:solidFill>
                <a:effectLst/>
                <a:latin typeface="+mn-lt"/>
                <a:ea typeface="+mn-ea"/>
                <a:cs typeface="+mn-cs"/>
              </a:rPr>
              <a:t>Discuss students’ answers together. Chemical energy is only found in the food that animals take in. There is no chemical energy in the water or air animals take in.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16</a:t>
            </a:fld>
            <a:endParaRPr lang="en-US"/>
          </a:p>
        </p:txBody>
      </p:sp>
    </p:spTree>
    <p:extLst>
      <p:ext uri="{BB962C8B-B14F-4D97-AF65-F5344CB8AC3E}">
        <p14:creationId xmlns:p14="http://schemas.microsoft.com/office/powerpoint/2010/main" val="173531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Show slide 17. Remind students that chemical energy is in C-C and C-H bonds.</a:t>
            </a:r>
          </a:p>
          <a:p>
            <a:r>
              <a:rPr lang="en-US" sz="1200" kern="1200" dirty="0" smtClean="0">
                <a:solidFill>
                  <a:schemeClr val="tx1"/>
                </a:solidFill>
                <a:effectLst/>
                <a:latin typeface="+mn-lt"/>
                <a:ea typeface="+mn-ea"/>
                <a:cs typeface="+mn-cs"/>
              </a:rPr>
              <a:t>Discuss students’ answers together. Chemical energy is only found in the food that animals take in. There is no chemical energy in the water or air animals take in.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17</a:t>
            </a:fld>
            <a:endParaRPr lang="en-US"/>
          </a:p>
        </p:txBody>
      </p:sp>
    </p:spTree>
    <p:extLst>
      <p:ext uri="{BB962C8B-B14F-4D97-AF65-F5344CB8AC3E}">
        <p14:creationId xmlns:p14="http://schemas.microsoft.com/office/powerpoint/2010/main" val="152077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Show students that there are many additional metabolic pathways.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 18 and the Metabolic Pathways 11 x 17 Poster to show students that there are many more metabolic pathways besides what they learned about in this lesson. </a:t>
            </a:r>
          </a:p>
          <a:p>
            <a:pPr lvl="0"/>
            <a:r>
              <a:rPr lang="en-US" sz="1200" kern="1200" dirty="0" smtClean="0">
                <a:solidFill>
                  <a:schemeClr val="tx1"/>
                </a:solidFill>
                <a:effectLst/>
                <a:latin typeface="+mn-lt"/>
                <a:ea typeface="+mn-ea"/>
                <a:cs typeface="+mn-cs"/>
              </a:rPr>
              <a:t>This poster only shows pathways in which small organic molecules are changed into other small organic molecules. There are other pathways that change small organic molecules into large organic molecules. </a:t>
            </a:r>
          </a:p>
          <a:p>
            <a:pPr lvl="0"/>
            <a:r>
              <a:rPr lang="en-US" sz="1200" kern="1200" dirty="0" smtClean="0">
                <a:solidFill>
                  <a:schemeClr val="tx1"/>
                </a:solidFill>
                <a:effectLst/>
                <a:latin typeface="+mn-lt"/>
                <a:ea typeface="+mn-ea"/>
                <a:cs typeface="+mn-cs"/>
              </a:rPr>
              <a:t>Explain that these processes allow cows who eat mostly carbohydrates in grass to be made up of protein and fat.</a:t>
            </a:r>
          </a:p>
          <a:p>
            <a:r>
              <a:rPr lang="en-US" sz="1200" kern="1200" dirty="0" smtClean="0">
                <a:solidFill>
                  <a:schemeClr val="tx1"/>
                </a:solidFill>
                <a:effectLst/>
                <a:latin typeface="+mn-lt"/>
                <a:ea typeface="+mn-ea"/>
                <a:cs typeface="+mn-cs"/>
              </a:rPr>
              <a:t>Organisms are complex; this poster also offers students a glimpse of their complexity.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18</a:t>
            </a:fld>
            <a:endParaRPr lang="en-US"/>
          </a:p>
        </p:txBody>
      </p:sp>
    </p:spTree>
    <p:extLst>
      <p:ext uri="{BB962C8B-B14F-4D97-AF65-F5344CB8AC3E}">
        <p14:creationId xmlns:p14="http://schemas.microsoft.com/office/powerpoint/2010/main" val="236270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5.1 Tracing the Processes of Cows Growing: Digestion and Biosynthesis PPT.</a:t>
            </a:r>
            <a:r>
              <a:rPr lang="en-US" dirty="0">
                <a:effectLst/>
              </a:rPr>
              <a:t> </a:t>
            </a:r>
            <a:r>
              <a:rPr lang="en-US" sz="1200" kern="1200" dirty="0">
                <a:solidFill>
                  <a:schemeClr val="tx1"/>
                </a:solidFill>
                <a:effectLst/>
                <a:latin typeface="+mn-lt"/>
                <a:ea typeface="+mn-ea"/>
                <a:cs typeface="+mn-cs"/>
              </a:rPr>
              <a:t>PPT.</a:t>
            </a:r>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206568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(mealworms): </a:t>
            </a:r>
            <a:r>
              <a:rPr lang="en-US" dirty="0" err="1"/>
              <a:t>FableVision</a:t>
            </a:r>
            <a:endParaRPr lang="en-US" dirty="0"/>
          </a:p>
          <a:p>
            <a:r>
              <a:rPr lang="en-US" dirty="0"/>
              <a:t>Image Credit</a:t>
            </a:r>
            <a:r>
              <a:rPr lang="en-US" baseline="0" dirty="0"/>
              <a:t> (cow, baby): Craig Douglas, Michigan State University</a:t>
            </a:r>
          </a:p>
          <a:p>
            <a:endParaRPr lang="en-US" baseline="0" dirty="0"/>
          </a:p>
          <a:p>
            <a:pPr lvl="0"/>
            <a:r>
              <a:rPr lang="en-US" sz="1200" b="1" kern="1200" dirty="0" smtClean="0">
                <a:solidFill>
                  <a:schemeClr val="tx1"/>
                </a:solidFill>
                <a:effectLst/>
                <a:latin typeface="+mn-lt"/>
                <a:ea typeface="+mn-ea"/>
                <a:cs typeface="+mn-cs"/>
              </a:rPr>
              <a:t>Discuss Connecting Questions about Processes at Different Scales for Digestion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3 in the PPT. Show students the short clip of a cow growing. Follow the link in the PPT, in the materials list, or here (</a:t>
            </a:r>
            <a:r>
              <a:rPr lang="en-US" sz="1200" u="sng" kern="1200" dirty="0" smtClean="0">
                <a:solidFill>
                  <a:schemeClr val="tx1"/>
                </a:solidFill>
                <a:effectLst/>
                <a:latin typeface="+mn-lt"/>
                <a:ea typeface="+mn-ea"/>
                <a:cs typeface="+mn-cs"/>
                <a:hlinkClick r:id="rId3"/>
              </a:rPr>
              <a:t>https://www.youtube.com/watch?v=LWJN7li120c</a:t>
            </a:r>
            <a:r>
              <a:rPr lang="en-US" sz="1200" kern="1200" dirty="0" smtClean="0">
                <a:solidFill>
                  <a:schemeClr val="tx1"/>
                </a:solidFill>
                <a:effectLst/>
                <a:latin typeface="+mn-lt"/>
                <a:ea typeface="+mn-ea"/>
                <a:cs typeface="+mn-cs"/>
              </a:rPr>
              <a:t>). You can opt to only play thirty seconds.</a:t>
            </a:r>
          </a:p>
          <a:p>
            <a:pPr lvl="0"/>
            <a:r>
              <a:rPr lang="en-US" sz="1200" kern="1200" dirty="0" smtClean="0">
                <a:solidFill>
                  <a:schemeClr val="tx1"/>
                </a:solidFill>
                <a:effectLst/>
                <a:latin typeface="+mn-lt"/>
                <a:ea typeface="+mn-ea"/>
                <a:cs typeface="+mn-cs"/>
              </a:rPr>
              <a:t>Introduce students to the macroscopic driving question:</a:t>
            </a:r>
            <a:r>
              <a:rPr lang="en-US" dirty="0" smtClean="0">
                <a:effectLst/>
              </a:rPr>
              <a:t> </a:t>
            </a:r>
            <a:r>
              <a:rPr lang="en-US" sz="1200" i="1" kern="1200" dirty="0" smtClean="0">
                <a:solidFill>
                  <a:schemeClr val="tx1"/>
                </a:solidFill>
                <a:effectLst/>
                <a:latin typeface="+mn-lt"/>
                <a:ea typeface="+mn-ea"/>
                <a:cs typeface="+mn-cs"/>
              </a:rPr>
              <a:t>How do cows get food to all of their cells?</a:t>
            </a:r>
            <a:endParaRPr lang="en-US" dirty="0" smtClean="0">
              <a:effectLst/>
            </a:endParaRPr>
          </a:p>
          <a:p>
            <a:pPr lvl="0"/>
            <a:r>
              <a:rPr lang="en-US" sz="1200" kern="1200" dirty="0" smtClean="0">
                <a:solidFill>
                  <a:schemeClr val="tx1"/>
                </a:solidFill>
                <a:effectLst/>
                <a:latin typeface="+mn-lt"/>
                <a:ea typeface="+mn-ea"/>
                <a:cs typeface="+mn-cs"/>
              </a:rPr>
              <a:t>Connect this question at the macroscopic scale to an unanswered question at the microscopic scale: </a:t>
            </a:r>
            <a:r>
              <a:rPr lang="en-US" sz="1200" i="1" kern="1200" dirty="0" smtClean="0">
                <a:solidFill>
                  <a:schemeClr val="tx1"/>
                </a:solidFill>
                <a:effectLst/>
                <a:latin typeface="+mn-lt"/>
                <a:ea typeface="+mn-ea"/>
                <a:cs typeface="+mn-cs"/>
              </a:rPr>
              <a:t>How do food molecules get into a cow’s blood?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Connect this question at the microscopic scale to an unanswered question at the atomic-molecular sc</a:t>
            </a:r>
            <a:r>
              <a:rPr lang="en-US" sz="1200" i="1" kern="1200" dirty="0" smtClean="0">
                <a:solidFill>
                  <a:schemeClr val="tx1"/>
                </a:solidFill>
                <a:effectLst/>
                <a:latin typeface="+mn-lt"/>
                <a:ea typeface="+mn-ea"/>
                <a:cs typeface="+mn-cs"/>
              </a:rPr>
              <a:t>ale: How are molecules in food changed chemically so that a cow's cells can use them?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Assure students that we will be able to answer several of their unanswered questions by the end of today’s activity.</a:t>
            </a:r>
            <a:r>
              <a:rPr lang="en-US" dirty="0" smtClean="0">
                <a:effectLst/>
              </a:rPr>
              <a:t> </a:t>
            </a:r>
            <a:endParaRPr lang="en-US" baseline="0"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3</a:t>
            </a:fld>
            <a:endParaRPr lang="en-US"/>
          </a:p>
        </p:txBody>
      </p:sp>
    </p:spTree>
    <p:extLst>
      <p:ext uri="{BB962C8B-B14F-4D97-AF65-F5344CB8AC3E}">
        <p14:creationId xmlns:p14="http://schemas.microsoft.com/office/powerpoint/2010/main" val="162463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a:t>
            </a:r>
            <a:r>
              <a:rPr lang="en-US" sz="1200" kern="1200" dirty="0" smtClean="0">
                <a:solidFill>
                  <a:schemeClr val="tx1"/>
                </a:solidFill>
                <a:effectLst/>
                <a:latin typeface="+mn-lt"/>
                <a:ea typeface="+mn-ea"/>
                <a:cs typeface="+mn-cs"/>
              </a:rPr>
              <a:t>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Have students think about what happens to the food cows eat (digestion).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4 to show students that animals use digested food in two ways. Tell students they have learned about one of those uses (cellular respiration). Today they’ll be focusing on what happens to the food cows eat before the food molecules are used for cellular respiration, digestion, and later in the lesson the second way that animals’ use digested food.</a:t>
            </a:r>
          </a:p>
          <a:p>
            <a:pPr lvl="0"/>
            <a:r>
              <a:rPr lang="en-US" sz="1200" kern="1200" dirty="0" smtClean="0">
                <a:solidFill>
                  <a:schemeClr val="tx1"/>
                </a:solidFill>
                <a:effectLst/>
                <a:latin typeface="+mn-lt"/>
                <a:ea typeface="+mn-ea"/>
                <a:cs typeface="+mn-cs"/>
              </a:rPr>
              <a:t>Display Slide 5 to introduce the parts of a cow, focusing on the stomach, intestines, and leg muscle. </a:t>
            </a:r>
          </a:p>
          <a:p>
            <a:pPr lvl="0"/>
            <a:r>
              <a:rPr lang="en-US" sz="1200" kern="1200" dirty="0" smtClean="0">
                <a:solidFill>
                  <a:schemeClr val="tx1"/>
                </a:solidFill>
                <a:effectLst/>
                <a:latin typeface="+mn-lt"/>
                <a:ea typeface="+mn-ea"/>
                <a:cs typeface="+mn-cs"/>
              </a:rPr>
              <a:t>Give each pair of students a Cow 11 x 17 Poster, a copy of 5.1 Tracing the Process for Cow Growing: Digestion and Biosynthesis Directions (you may want to give each student a copy of these directions), 2 nickels, and 5 pennies. </a:t>
            </a:r>
          </a:p>
          <a:p>
            <a:pPr lvl="0"/>
            <a:r>
              <a:rPr lang="en-US" sz="1200" kern="1200" dirty="0" smtClean="0">
                <a:solidFill>
                  <a:schemeClr val="tx1"/>
                </a:solidFill>
                <a:effectLst/>
                <a:latin typeface="+mn-lt"/>
                <a:ea typeface="+mn-ea"/>
                <a:cs typeface="+mn-cs"/>
              </a:rPr>
              <a:t>Explain that they will follow the directions to use their nickels and pennies to trace the path of food in the cow.</a:t>
            </a:r>
          </a:p>
          <a:p>
            <a:r>
              <a:rPr lang="en-US" sz="1200" kern="1200" dirty="0" smtClean="0">
                <a:solidFill>
                  <a:schemeClr val="tx1"/>
                </a:solidFill>
                <a:effectLst/>
                <a:latin typeface="+mn-lt"/>
                <a:ea typeface="+mn-ea"/>
                <a:cs typeface="+mn-cs"/>
              </a:rPr>
              <a:t>Tell students to pause at the end of the first page.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4</a:t>
            </a:fld>
            <a:endParaRPr lang="en-US"/>
          </a:p>
        </p:txBody>
      </p:sp>
    </p:spTree>
    <p:extLst>
      <p:ext uri="{BB962C8B-B14F-4D97-AF65-F5344CB8AC3E}">
        <p14:creationId xmlns:p14="http://schemas.microsoft.com/office/powerpoint/2010/main" val="412537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Display Slide 5 to introduce the parts of a cow, focusing on the stomach, intestines, and leg muscle. </a:t>
            </a:r>
          </a:p>
          <a:p>
            <a:pPr lvl="0"/>
            <a:r>
              <a:rPr lang="en-US" sz="1200" kern="1200" dirty="0" smtClean="0">
                <a:solidFill>
                  <a:schemeClr val="tx1"/>
                </a:solidFill>
                <a:effectLst/>
                <a:latin typeface="+mn-lt"/>
                <a:ea typeface="+mn-ea"/>
                <a:cs typeface="+mn-cs"/>
              </a:rPr>
              <a:t>Give each pair of students a Cow 11 x 17 Poster, a copy of 5.1 Tracing the Process for Cow Growing: Digestion and Biosynthesis Directions (you may want to give each student a copy of these directions), 2 nickels, and 5 pennies. </a:t>
            </a:r>
          </a:p>
          <a:p>
            <a:pPr lvl="0"/>
            <a:r>
              <a:rPr lang="en-US" sz="1200" kern="1200" dirty="0" smtClean="0">
                <a:solidFill>
                  <a:schemeClr val="tx1"/>
                </a:solidFill>
                <a:effectLst/>
                <a:latin typeface="+mn-lt"/>
                <a:ea typeface="+mn-ea"/>
                <a:cs typeface="+mn-cs"/>
              </a:rPr>
              <a:t>Explain that they will follow the directions to use their nickels and pennies to trace the path of food in the cow.</a:t>
            </a:r>
          </a:p>
          <a:p>
            <a:r>
              <a:rPr lang="en-US" sz="1200" kern="1200" dirty="0" smtClean="0">
                <a:solidFill>
                  <a:schemeClr val="tx1"/>
                </a:solidFill>
                <a:effectLst/>
                <a:latin typeface="+mn-lt"/>
                <a:ea typeface="+mn-ea"/>
                <a:cs typeface="+mn-cs"/>
              </a:rPr>
              <a:t>Tell students to pause at the end of the first page.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47760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pPr>
              <a:spcBef>
                <a:spcPct val="0"/>
              </a:spcBef>
            </a:pPr>
            <a:endParaRPr lang="en-US" altLang="en-US" dirty="0"/>
          </a:p>
          <a:p>
            <a:pPr lvl="0"/>
            <a:r>
              <a:rPr lang="en-US" sz="1200" b="1" kern="1200" dirty="0" smtClean="0">
                <a:solidFill>
                  <a:schemeClr val="tx1"/>
                </a:solidFill>
                <a:effectLst/>
                <a:latin typeface="+mn-lt"/>
                <a:ea typeface="+mn-ea"/>
                <a:cs typeface="+mn-cs"/>
              </a:rPr>
              <a:t>Show the animation of digestion.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slides 6 and 7 when all pairs have finished the first page of directions.</a:t>
            </a:r>
          </a:p>
          <a:p>
            <a:pPr lvl="0"/>
            <a:r>
              <a:rPr lang="en-US" sz="1200" kern="1200" dirty="0" smtClean="0">
                <a:solidFill>
                  <a:schemeClr val="tx1"/>
                </a:solidFill>
                <a:effectLst/>
                <a:latin typeface="+mn-lt"/>
                <a:ea typeface="+mn-ea"/>
                <a:cs typeface="+mn-cs"/>
              </a:rPr>
              <a:t>Show students the animation of digestion so they can see what happens to carbon atoms and energy during the process.</a:t>
            </a:r>
          </a:p>
          <a:p>
            <a:pPr lvl="0"/>
            <a:r>
              <a:rPr lang="en-US" sz="1200" kern="1200" dirty="0" smtClean="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digestion.</a:t>
            </a:r>
          </a:p>
          <a:p>
            <a:r>
              <a:rPr lang="en-US" sz="1200" kern="1200" dirty="0" smtClean="0">
                <a:solidFill>
                  <a:schemeClr val="tx1"/>
                </a:solidFill>
                <a:effectLst/>
                <a:latin typeface="+mn-lt"/>
                <a:ea typeface="+mn-ea"/>
                <a:cs typeface="+mn-cs"/>
              </a:rPr>
              <a:t>Show students the Digestion and Biosynthesis 11 X 17 Posters to help students visualize the process.</a:t>
            </a:r>
            <a:r>
              <a:rPr lang="en-US" dirty="0" smtClean="0">
                <a:effectLst/>
              </a:rPr>
              <a:t> </a:t>
            </a: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7C018D7-35A9-4308-81B3-A943FD903C12}" type="slidenum">
              <a:rPr lang="en-US" altLang="en-US">
                <a:solidFill>
                  <a:prstClr val="black"/>
                </a:solidFill>
              </a:rPr>
              <a:pPr fontAlgn="base">
                <a:spcBef>
                  <a:spcPct val="0"/>
                </a:spcBef>
                <a:spcAft>
                  <a:spcPct val="0"/>
                </a:spcAft>
              </a:pPr>
              <a:t>6</a:t>
            </a:fld>
            <a:endParaRPr lang="en-US" altLang="en-US">
              <a:solidFill>
                <a:prstClr val="black"/>
              </a:solidFill>
            </a:endParaRPr>
          </a:p>
        </p:txBody>
      </p:sp>
    </p:spTree>
    <p:extLst>
      <p:ext uri="{BB962C8B-B14F-4D97-AF65-F5344CB8AC3E}">
        <p14:creationId xmlns:p14="http://schemas.microsoft.com/office/powerpoint/2010/main" val="156735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pPr>
              <a:spcBef>
                <a:spcPct val="0"/>
              </a:spcBef>
            </a:pPr>
            <a:endParaRPr lang="en-US" altLang="en-US" dirty="0"/>
          </a:p>
          <a:p>
            <a:pPr lvl="0"/>
            <a:r>
              <a:rPr lang="en-US" sz="1200" b="1" kern="1200" dirty="0" smtClean="0">
                <a:solidFill>
                  <a:schemeClr val="tx1"/>
                </a:solidFill>
                <a:effectLst/>
                <a:latin typeface="+mn-lt"/>
                <a:ea typeface="+mn-ea"/>
                <a:cs typeface="+mn-cs"/>
              </a:rPr>
              <a:t>Show the animation of digestion.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slides 6 and 7 when all pairs have finished the first page of directions.</a:t>
            </a:r>
          </a:p>
          <a:p>
            <a:pPr lvl="0"/>
            <a:r>
              <a:rPr lang="en-US" sz="1200" kern="1200" dirty="0" smtClean="0">
                <a:solidFill>
                  <a:schemeClr val="tx1"/>
                </a:solidFill>
                <a:effectLst/>
                <a:latin typeface="+mn-lt"/>
                <a:ea typeface="+mn-ea"/>
                <a:cs typeface="+mn-cs"/>
              </a:rPr>
              <a:t>Show students the animation of digestion so they can see what happens to carbon atoms and energy during the process.</a:t>
            </a:r>
          </a:p>
          <a:p>
            <a:pPr lvl="0"/>
            <a:r>
              <a:rPr lang="en-US" sz="1200" kern="1200" dirty="0" smtClean="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digestion.</a:t>
            </a:r>
          </a:p>
          <a:p>
            <a:r>
              <a:rPr lang="en-US" sz="1200" kern="1200" dirty="0" smtClean="0">
                <a:solidFill>
                  <a:schemeClr val="tx1"/>
                </a:solidFill>
                <a:effectLst/>
                <a:latin typeface="+mn-lt"/>
                <a:ea typeface="+mn-ea"/>
                <a:cs typeface="+mn-cs"/>
              </a:rPr>
              <a:t>Show students the Digestion and Biosynthesis 11 X 17 Posters to help students visualize the process.</a:t>
            </a:r>
            <a:r>
              <a:rPr lang="en-US" dirty="0" smtClean="0">
                <a:effectLst/>
              </a:rPr>
              <a:t> </a:t>
            </a:r>
          </a:p>
          <a:p>
            <a:endParaRPr lang="en-US" altLang="en-US" dirty="0" smtClean="0">
              <a:effectLst/>
            </a:endParaRPr>
          </a:p>
          <a:p>
            <a:pPr lvl="0"/>
            <a:r>
              <a:rPr lang="en-US" sz="1200" b="1" kern="1200" dirty="0" smtClean="0">
                <a:solidFill>
                  <a:schemeClr val="tx1"/>
                </a:solidFill>
                <a:effectLst/>
                <a:latin typeface="+mn-lt"/>
                <a:ea typeface="+mn-ea"/>
                <a:cs typeface="+mn-cs"/>
              </a:rPr>
              <a:t>Have students trace steps 4-6 on the cow poster.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Tell students to continue following the directions on 5.1 Tracing the Process for Cow Growing: Digestion and Biosynthesis Directions and pause when they finish step 6. </a:t>
            </a: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28F2860-3195-4E36-BFB6-9CC4CE0AB1D4}" type="slidenum">
              <a:rPr lang="en-US" altLang="en-US">
                <a:solidFill>
                  <a:prstClr val="black"/>
                </a:solidFill>
              </a:rPr>
              <a:pPr fontAlgn="base">
                <a:spcBef>
                  <a:spcPct val="0"/>
                </a:spcBef>
                <a:spcAft>
                  <a:spcPct val="0"/>
                </a:spcAft>
              </a:pPr>
              <a:t>7</a:t>
            </a:fld>
            <a:endParaRPr lang="en-US" altLang="en-US">
              <a:solidFill>
                <a:prstClr val="black"/>
              </a:solidFill>
            </a:endParaRPr>
          </a:p>
        </p:txBody>
      </p:sp>
    </p:spTree>
    <p:extLst>
      <p:ext uri="{BB962C8B-B14F-4D97-AF65-F5344CB8AC3E}">
        <p14:creationId xmlns:p14="http://schemas.microsoft.com/office/powerpoint/2010/main" val="419776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Transition students to talk about biosynthesis.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slides 8 and 9 in the PPT to transition to biosynthesis. </a:t>
            </a:r>
          </a:p>
          <a:p>
            <a:pPr lvl="0"/>
            <a:r>
              <a:rPr lang="en-US" sz="1200" kern="1200" dirty="0" smtClean="0">
                <a:solidFill>
                  <a:schemeClr val="tx1"/>
                </a:solidFill>
                <a:effectLst/>
                <a:latin typeface="+mn-lt"/>
                <a:ea typeface="+mn-ea"/>
                <a:cs typeface="+mn-cs"/>
              </a:rPr>
              <a:t>Tell students that cells use digested food for cellular respiration (that they explained in Activity 4.2) and also for growth, which is done through a process called biosynthesis.</a:t>
            </a:r>
          </a:p>
          <a:p>
            <a:pPr lvl="0"/>
            <a:r>
              <a:rPr lang="en-US" sz="1200" kern="1200" dirty="0" smtClean="0">
                <a:solidFill>
                  <a:schemeClr val="tx1"/>
                </a:solidFill>
                <a:effectLst/>
                <a:latin typeface="+mn-lt"/>
                <a:ea typeface="+mn-ea"/>
                <a:cs typeface="+mn-cs"/>
              </a:rPr>
              <a:t>Have students finish the directions on 5.1 Tracing the Process for Cow Growing: Digestion and Biosynthesis Directions to trace biosynthesis. </a:t>
            </a:r>
          </a:p>
          <a:p>
            <a:r>
              <a:rPr lang="en-US" sz="1200" kern="1200" dirty="0" smtClean="0">
                <a:solidFill>
                  <a:schemeClr val="tx1"/>
                </a:solidFill>
                <a:effectLst/>
                <a:latin typeface="+mn-lt"/>
                <a:ea typeface="+mn-ea"/>
                <a:cs typeface="+mn-cs"/>
              </a:rPr>
              <a:t>Note: biosynthesis occurs in all cells, but here muscle cells are an example. </a:t>
            </a:r>
            <a:endParaRPr lang="en-US" baseline="0"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8</a:t>
            </a:fld>
            <a:endParaRPr lang="en-US"/>
          </a:p>
        </p:txBody>
      </p:sp>
    </p:spTree>
    <p:extLst>
      <p:ext uri="{BB962C8B-B14F-4D97-AF65-F5344CB8AC3E}">
        <p14:creationId xmlns:p14="http://schemas.microsoft.com/office/powerpoint/2010/main" val="159467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Transition students to talk about biosynthesis.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slides 8 and 9 in the PPT to transition to biosynthesis. </a:t>
            </a:r>
          </a:p>
          <a:p>
            <a:pPr lvl="0"/>
            <a:r>
              <a:rPr lang="en-US" sz="1200" kern="1200" dirty="0" smtClean="0">
                <a:solidFill>
                  <a:schemeClr val="tx1"/>
                </a:solidFill>
                <a:effectLst/>
                <a:latin typeface="+mn-lt"/>
                <a:ea typeface="+mn-ea"/>
                <a:cs typeface="+mn-cs"/>
              </a:rPr>
              <a:t>Tell students that cells use digested food for cellular respiration (that they explained in Activity 4.2) and also for growth, which is done through a process called biosynthesis.</a:t>
            </a:r>
          </a:p>
          <a:p>
            <a:pPr lvl="0"/>
            <a:r>
              <a:rPr lang="en-US" sz="1200" kern="1200" dirty="0" smtClean="0">
                <a:solidFill>
                  <a:schemeClr val="tx1"/>
                </a:solidFill>
                <a:effectLst/>
                <a:latin typeface="+mn-lt"/>
                <a:ea typeface="+mn-ea"/>
                <a:cs typeface="+mn-cs"/>
              </a:rPr>
              <a:t>Have students finish the directions on 5.1 Tracing the Process for Cow Growing: Digestion and Biosynthesis Directions to trace biosynthesis. </a:t>
            </a:r>
          </a:p>
          <a:p>
            <a:r>
              <a:rPr lang="en-US" sz="1200" kern="1200" dirty="0" smtClean="0">
                <a:solidFill>
                  <a:schemeClr val="tx1"/>
                </a:solidFill>
                <a:effectLst/>
                <a:latin typeface="+mn-lt"/>
                <a:ea typeface="+mn-ea"/>
                <a:cs typeface="+mn-cs"/>
              </a:rPr>
              <a:t>Note: biosynthesis occurs in all cells, but here muscle cells are an example. </a:t>
            </a:r>
            <a:endParaRPr lang="en-US" dirty="0">
              <a:effectLst/>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4904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8/31/17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8/31/17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8/31/17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8/31/17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WJN7li120c" TargetMode="External"/><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WJN7li120c" TargetMode="External"/><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1775917"/>
            <a:ext cx="8229600" cy="1838318"/>
          </a:xfrm>
        </p:spPr>
        <p:txBody>
          <a:bodyPr>
            <a:normAutofit fontScale="90000"/>
          </a:bodyPr>
          <a:lstStyle/>
          <a:p>
            <a:r>
              <a:rPr lang="en-US" i="1" dirty="0">
                <a:latin typeface="Arial"/>
                <a:cs typeface="Arial"/>
              </a:rPr>
              <a:t>Animals </a:t>
            </a:r>
            <a:r>
              <a:rPr lang="en-US" dirty="0">
                <a:latin typeface="Arial"/>
                <a:cs typeface="Arial"/>
              </a:rPr>
              <a:t>Unit</a:t>
            </a:r>
            <a:br>
              <a:rPr lang="en-US" dirty="0">
                <a:latin typeface="Arial"/>
                <a:cs typeface="Arial"/>
              </a:rPr>
            </a:br>
            <a:r>
              <a:rPr lang="en-US" dirty="0">
                <a:latin typeface="Arial"/>
                <a:cs typeface="Arial"/>
              </a:rPr>
              <a:t/>
            </a:r>
            <a:br>
              <a:rPr lang="en-US" dirty="0">
                <a:latin typeface="Arial"/>
                <a:cs typeface="Arial"/>
              </a:rPr>
            </a:br>
            <a:r>
              <a:rPr lang="en-US" dirty="0">
                <a:latin typeface="Arial"/>
                <a:cs typeface="Arial"/>
              </a:rPr>
              <a:t>Activity 5.1: Tracing the Processes </a:t>
            </a:r>
            <a:r>
              <a:rPr lang="en-US" dirty="0" smtClean="0">
                <a:latin typeface="Arial"/>
                <a:cs typeface="Arial"/>
              </a:rPr>
              <a:t>of Cows </a:t>
            </a:r>
            <a:r>
              <a:rPr lang="en-US" dirty="0">
                <a:latin typeface="Arial"/>
                <a:cs typeface="Arial"/>
              </a:rPr>
              <a:t>Growing: Digestion and Biosynthesis</a:t>
            </a:r>
          </a:p>
        </p:txBody>
      </p:sp>
      <p:pic>
        <p:nvPicPr>
          <p:cNvPr id="10" name="Picture 9"/>
          <p:cNvPicPr>
            <a:picLocks noChangeAspect="1"/>
          </p:cNvPicPr>
          <p:nvPr/>
        </p:nvPicPr>
        <p:blipFill>
          <a:blip r:embed="rId4"/>
          <a:stretch>
            <a:fillRect/>
          </a:stretch>
        </p:blipFill>
        <p:spPr>
          <a:xfrm>
            <a:off x="993472" y="4506252"/>
            <a:ext cx="7464728" cy="1418298"/>
          </a:xfrm>
          <a:prstGeom prst="rect">
            <a:avLst/>
          </a:prstGeom>
        </p:spPr>
      </p:pic>
      <p:sp>
        <p:nvSpPr>
          <p:cNvPr id="5" name="Slide Number Placeholder 4">
            <a:extLst>
              <a:ext uri="{FF2B5EF4-FFF2-40B4-BE49-F238E27FC236}">
                <a16:creationId xmlns="" xmlns:a16="http://schemas.microsoft.com/office/drawing/2014/main" id="{45F23E56-805C-4DD0-8914-6D246F6123AA}"/>
              </a:ext>
            </a:extLst>
          </p:cNvPr>
          <p:cNvSpPr>
            <a:spLocks noGrp="1"/>
          </p:cNvSpPr>
          <p:nvPr>
            <p:ph type="sldNum" sz="quarter" idx="12"/>
          </p:nvPr>
        </p:nvSpPr>
        <p:spPr/>
        <p:txBody>
          <a:bodyPr/>
          <a:lstStyle/>
          <a:p>
            <a:fld id="{47A2A49C-3692-4152-8A6C-C7C5B48EF17E}" type="slidenum">
              <a:rPr lang="en-US" smtClean="0"/>
              <a:t>1</a:t>
            </a:fld>
            <a:endParaRPr lang="en-US"/>
          </a:p>
        </p:txBody>
      </p:sp>
    </p:spTree>
    <p:extLst>
      <p:ext uri="{BB962C8B-B14F-4D97-AF65-F5344CB8AC3E}">
        <p14:creationId xmlns:p14="http://schemas.microsoft.com/office/powerpoint/2010/main" val="293058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smtClean="0">
                <a:latin typeface="Calibri" pitchFamily="34" charset="0"/>
              </a:rPr>
              <a:t>Products</a:t>
            </a:r>
            <a:endParaRPr lang="en-US" sz="1600" dirty="0">
              <a:latin typeface="Calibri" pitchFamily="34" charset="0"/>
            </a:endParaRPr>
          </a:p>
        </p:txBody>
      </p:sp>
      <p:sp>
        <p:nvSpPr>
          <p:cNvPr id="38" name="TextBox 15"/>
          <p:cNvSpPr txBox="1">
            <a:spLocks noChangeArrowheads="1"/>
          </p:cNvSpPr>
          <p:nvPr/>
        </p:nvSpPr>
        <p:spPr bwMode="auto">
          <a:xfrm>
            <a:off x="6457862" y="5605272"/>
            <a:ext cx="1035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smtClean="0">
                <a:latin typeface="Calibri" pitchFamily="34" charset="0"/>
              </a:rPr>
              <a:t>Fat</a:t>
            </a:r>
            <a:r>
              <a:rPr lang="en-US" dirty="0">
                <a:latin typeface="Calibri" pitchFamily="34" charset="0"/>
              </a:rPr>
              <a:t/>
            </a:r>
            <a:br>
              <a:rPr lang="en-US" dirty="0">
                <a:latin typeface="Calibri" pitchFamily="34" charset="0"/>
              </a:rPr>
            </a:br>
            <a:r>
              <a:rPr lang="en-US" dirty="0">
                <a:latin typeface="Calibri" pitchFamily="34" charset="0"/>
              </a:rPr>
              <a:t>(+ water</a:t>
            </a:r>
            <a:r>
              <a:rPr lang="en-US" dirty="0" smtClean="0">
                <a:latin typeface="Calibri" pitchFamily="34" charset="0"/>
              </a:rPr>
              <a:t>)</a:t>
            </a:r>
            <a:endParaRPr lang="en-US" dirty="0">
              <a:latin typeface="Calibri" pitchFamily="34" charset="0"/>
            </a:endParaRP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smtClean="0">
                <a:latin typeface="Calibri" pitchFamily="34" charset="0"/>
              </a:rPr>
              <a:t>Reactants</a:t>
            </a:r>
            <a:endParaRPr lang="en-US" sz="1600" dirty="0">
              <a:latin typeface="Calibri" pitchFamily="34" charset="0"/>
            </a:endParaRPr>
          </a:p>
        </p:txBody>
      </p:sp>
      <p:pic>
        <p:nvPicPr>
          <p:cNvPr id="41"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0933" y="1279313"/>
            <a:ext cx="2006349" cy="1057143"/>
          </a:xfrm>
          <a:prstGeom prst="rect">
            <a:avLst/>
          </a:prstGeom>
          <a:noFill/>
          <a:extLst>
            <a:ext uri="{909E8E84-426E-40DD-AFC4-6F175D3DCCD1}">
              <a14:hiddenFill xmlns:a14="http://schemas.microsoft.com/office/drawing/2010/main">
                <a:solidFill>
                  <a:srgbClr val="FFFFFF"/>
                </a:solidFill>
              </a14:hiddenFill>
            </a:ext>
          </a:extLst>
        </p:spPr>
      </p:pic>
      <p:pic>
        <p:nvPicPr>
          <p:cNvPr id="44"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6028" y="4548129"/>
            <a:ext cx="2006349" cy="1057143"/>
          </a:xfrm>
          <a:prstGeom prst="rect">
            <a:avLst/>
          </a:prstGeom>
          <a:noFill/>
          <a:extLst>
            <a:ext uri="{909E8E84-426E-40DD-AFC4-6F175D3DCCD1}">
              <a14:hiddenFill xmlns:a14="http://schemas.microsoft.com/office/drawing/2010/main">
                <a:solidFill>
                  <a:srgbClr val="FFFFFF"/>
                </a:solidFill>
              </a14:hiddenFill>
            </a:ext>
          </a:extLst>
        </p:spPr>
      </p:pic>
      <p:pic>
        <p:nvPicPr>
          <p:cNvPr id="45"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8142" y="3187700"/>
            <a:ext cx="2006349" cy="1057143"/>
          </a:xfrm>
          <a:prstGeom prst="rect">
            <a:avLst/>
          </a:prstGeom>
          <a:noFill/>
          <a:extLst>
            <a:ext uri="{909E8E84-426E-40DD-AFC4-6F175D3DCCD1}">
              <a14:hiddenFill xmlns:a14="http://schemas.microsoft.com/office/drawing/2010/main">
                <a:solidFill>
                  <a:srgbClr val="FFFFFF"/>
                </a:solidFill>
              </a14:hiddenFill>
            </a:ext>
          </a:extLst>
        </p:spPr>
      </p:pic>
      <p:pic>
        <p:nvPicPr>
          <p:cNvPr id="46" name="glycero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244638">
            <a:off x="2323688" y="2391646"/>
            <a:ext cx="1514440" cy="784755"/>
          </a:xfrm>
          <a:prstGeom prst="rect">
            <a:avLst/>
          </a:prstGeom>
          <a:noFill/>
          <a:extLst>
            <a:ext uri="{909E8E84-426E-40DD-AFC4-6F175D3DCCD1}">
              <a14:hiddenFill xmlns:a14="http://schemas.microsoft.com/office/drawing/2010/main">
                <a:solidFill>
                  <a:srgbClr val="FFFFFF"/>
                </a:solidFill>
              </a14:hiddenFill>
            </a:ext>
          </a:extLst>
        </p:spPr>
      </p:pic>
      <p:pic>
        <p:nvPicPr>
          <p:cNvPr id="47" name="fat"/>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73950" y="2526910"/>
            <a:ext cx="2920000" cy="1774612"/>
          </a:xfrm>
          <a:prstGeom prst="rect">
            <a:avLst/>
          </a:prstGeom>
          <a:noFill/>
          <a:extLst>
            <a:ext uri="{909E8E84-426E-40DD-AFC4-6F175D3DCCD1}">
              <a14:hiddenFill xmlns:a14="http://schemas.microsoft.com/office/drawing/2010/main">
                <a:solidFill>
                  <a:srgbClr val="FFFFFF"/>
                </a:solidFill>
              </a14:hiddenFill>
            </a:ext>
          </a:extLst>
        </p:spPr>
      </p:pic>
      <p:pic>
        <p:nvPicPr>
          <p:cNvPr id="49" name="water" descr="C:\Documents and Settings\Craig Douglas\My Documents\for JJ\Systems &amp; Scale\molecules\water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110" y="1967967"/>
            <a:ext cx="685804" cy="325830"/>
          </a:xfrm>
          <a:prstGeom prst="rect">
            <a:avLst/>
          </a:prstGeom>
          <a:noFill/>
          <a:extLst>
            <a:ext uri="{909E8E84-426E-40DD-AFC4-6F175D3DCCD1}">
              <a14:hiddenFill xmlns:a14="http://schemas.microsoft.com/office/drawing/2010/main">
                <a:solidFill>
                  <a:srgbClr val="FFFFFF"/>
                </a:solidFill>
              </a14:hiddenFill>
            </a:ext>
          </a:extLst>
        </p:spPr>
      </p:pic>
      <p:pic>
        <p:nvPicPr>
          <p:cNvPr id="50" name="water" descr="C:\Documents and Settings\Craig Douglas\My Documents\for JJ\Systems &amp; Scale\molecules\water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737" y="4421178"/>
            <a:ext cx="685804" cy="325830"/>
          </a:xfrm>
          <a:prstGeom prst="rect">
            <a:avLst/>
          </a:prstGeom>
          <a:noFill/>
          <a:extLst>
            <a:ext uri="{909E8E84-426E-40DD-AFC4-6F175D3DCCD1}">
              <a14:hiddenFill xmlns:a14="http://schemas.microsoft.com/office/drawing/2010/main">
                <a:solidFill>
                  <a:srgbClr val="FFFFFF"/>
                </a:solidFill>
              </a14:hiddenFill>
            </a:ext>
          </a:extLst>
        </p:spPr>
      </p:pic>
      <p:pic>
        <p:nvPicPr>
          <p:cNvPr id="53" name="water" descr="C:\Documents and Settings\Craig Douglas\My Documents\for JJ\Systems &amp; Scale\molecules\water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004" y="2130882"/>
            <a:ext cx="685804" cy="325830"/>
          </a:xfrm>
          <a:prstGeom prst="rect">
            <a:avLst/>
          </a:prstGeom>
          <a:noFill/>
          <a:extLst>
            <a:ext uri="{909E8E84-426E-40DD-AFC4-6F175D3DCCD1}">
              <a14:hiddenFill xmlns:a14="http://schemas.microsoft.com/office/drawing/2010/main">
                <a:solidFill>
                  <a:srgbClr val="FFFFFF"/>
                </a:solidFill>
              </a14:hiddenFill>
            </a:ext>
          </a:extLst>
        </p:spPr>
      </p:pic>
      <p:sp>
        <p:nvSpPr>
          <p:cNvPr id="83" name="Slide Number Placeholder 6"/>
          <p:cNvSpPr>
            <a:spLocks noGrp="1"/>
          </p:cNvSpPr>
          <p:nvPr>
            <p:ph type="sldNum" sz="quarter" idx="12"/>
          </p:nvPr>
        </p:nvSpPr>
        <p:spPr bwMode="auto">
          <a:noFill/>
          <a:ln>
            <a:miter lim="800000"/>
            <a:headEnd/>
            <a:tailEnd/>
          </a:ln>
        </p:spPr>
        <p:txBody>
          <a:bodyPr/>
          <a:lstStyle/>
          <a:p>
            <a:fld id="{27890FA9-870A-2749-A6CC-44FEF073A283}" type="slidenum">
              <a:rPr lang="en-US" smtClean="0"/>
              <a:pPr/>
              <a:t>10</a:t>
            </a:fld>
            <a:endParaRPr lang="en-US" dirty="0" smtClean="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a:t>
            </a:r>
            <a:r>
              <a:rPr lang="en-US" sz="2000" b="1" dirty="0" smtClean="0"/>
              <a:t>biosynthesis?</a:t>
            </a:r>
            <a:endParaRPr lang="en-US" sz="2000" b="1" dirty="0" smtClean="0">
              <a:latin typeface="Arial" charset="0"/>
              <a:cs typeface="Arial" charset="0"/>
            </a:endParaRPr>
          </a:p>
        </p:txBody>
      </p:sp>
      <p:sp>
        <p:nvSpPr>
          <p:cNvPr id="23" name="TextBox 23"/>
          <p:cNvSpPr txBox="1">
            <a:spLocks noChangeArrowheads="1"/>
          </p:cNvSpPr>
          <p:nvPr/>
        </p:nvSpPr>
        <p:spPr bwMode="auto">
          <a:xfrm>
            <a:off x="1582536" y="5605272"/>
            <a:ext cx="1173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smtClean="0">
                <a:latin typeface="Calibri" pitchFamily="34" charset="0"/>
              </a:rPr>
              <a:t>Fatty acids</a:t>
            </a:r>
            <a:br>
              <a:rPr lang="en-US" dirty="0" smtClean="0">
                <a:latin typeface="Calibri" pitchFamily="34" charset="0"/>
              </a:rPr>
            </a:br>
            <a:r>
              <a:rPr lang="en-US" dirty="0" smtClean="0">
                <a:latin typeface="Calibri" pitchFamily="34" charset="0"/>
              </a:rPr>
              <a:t>+ glycerol</a:t>
            </a:r>
            <a:endParaRPr lang="en-US" dirty="0">
              <a:latin typeface="Calibri" pitchFamily="34" charset="0"/>
            </a:endParaRPr>
          </a:p>
        </p:txBody>
      </p:sp>
    </p:spTree>
    <p:extLst>
      <p:ext uri="{BB962C8B-B14F-4D97-AF65-F5344CB8AC3E}">
        <p14:creationId xmlns:p14="http://schemas.microsoft.com/office/powerpoint/2010/main" val="11128314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5.55556E-7 2.59259E-6 L 0.22361 0.12291 " pathEditMode="relative" rAng="0" ptsTypes="AA">
                                      <p:cBhvr>
                                        <p:cTn id="28" dur="2000" fill="hold"/>
                                        <p:tgtEl>
                                          <p:spTgt spid="41"/>
                                        </p:tgtEl>
                                        <p:attrNameLst>
                                          <p:attrName>ppt_x</p:attrName>
                                          <p:attrName>ppt_y</p:attrName>
                                        </p:attrNameLst>
                                      </p:cBhvr>
                                      <p:rCtr x="11181" y="6134"/>
                                    </p:animMotion>
                                  </p:childTnLst>
                                </p:cTn>
                              </p:par>
                              <p:par>
                                <p:cTn id="29" presetID="0" presetClass="path" presetSubtype="0" accel="50000" decel="50000" fill="hold" nodeType="withEffect">
                                  <p:stCondLst>
                                    <p:cond delay="0"/>
                                  </p:stCondLst>
                                  <p:childTnLst>
                                    <p:animMotion origin="layout" path="M 5E-6 -2.59259E-6 L 0.23959 -0.04467 " pathEditMode="relative" rAng="0" ptsTypes="AA">
                                      <p:cBhvr>
                                        <p:cTn id="30" dur="2000" fill="hold"/>
                                        <p:tgtEl>
                                          <p:spTgt spid="45"/>
                                        </p:tgtEl>
                                        <p:attrNameLst>
                                          <p:attrName>ppt_x</p:attrName>
                                          <p:attrName>ppt_y</p:attrName>
                                        </p:attrNameLst>
                                      </p:cBhvr>
                                      <p:rCtr x="11979" y="-2245"/>
                                    </p:animMotion>
                                  </p:childTnLst>
                                </p:cTn>
                              </p:par>
                              <p:par>
                                <p:cTn id="31" presetID="0" presetClass="path" presetSubtype="0" accel="50000" decel="50000" fill="hold" nodeType="withEffect">
                                  <p:stCondLst>
                                    <p:cond delay="0"/>
                                  </p:stCondLst>
                                  <p:childTnLst>
                                    <p:animMotion origin="layout" path="M -1.66667E-6 -2.22222E-6 L 0.29202 -0.07569 " pathEditMode="relative" rAng="0" ptsTypes="AA">
                                      <p:cBhvr>
                                        <p:cTn id="32" dur="2000" fill="hold"/>
                                        <p:tgtEl>
                                          <p:spTgt spid="44"/>
                                        </p:tgtEl>
                                        <p:attrNameLst>
                                          <p:attrName>ppt_x</p:attrName>
                                          <p:attrName>ppt_y</p:attrName>
                                        </p:attrNameLst>
                                      </p:cBhvr>
                                      <p:rCtr x="14601" y="-3796"/>
                                    </p:animMotion>
                                  </p:childTnLst>
                                </p:cTn>
                              </p:par>
                              <p:par>
                                <p:cTn id="33" presetID="0" presetClass="path" presetSubtype="0" accel="50000" decel="50000" fill="hold" nodeType="withEffect">
                                  <p:stCondLst>
                                    <p:cond delay="0"/>
                                  </p:stCondLst>
                                  <p:childTnLst>
                                    <p:animMotion origin="layout" path="M 8.33333E-7 1.48148E-6 L 0.30174 0.16065 " pathEditMode="relative" rAng="0" ptsTypes="AA">
                                      <p:cBhvr>
                                        <p:cTn id="34" dur="2000" fill="hold"/>
                                        <p:tgtEl>
                                          <p:spTgt spid="46"/>
                                        </p:tgtEl>
                                        <p:attrNameLst>
                                          <p:attrName>ppt_x</p:attrName>
                                          <p:attrName>ppt_y</p:attrName>
                                        </p:attrNameLst>
                                      </p:cBhvr>
                                      <p:rCtr x="15087" y="8032"/>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9202 -0.07569 C 0.29132 -0.07268 0.29167 -0.07176 0.29063 -0.07431 C 0.29011 -0.07546 0.29011 -0.07755 0.28924 -0.07755 C 0.28855 -0.07755 0.28993 -0.07569 0.29063 -0.07523 C 0.29219 -0.07407 0.29375 -0.07384 0.29549 -0.07338 C 0.2948 -0.07407 0.28872 -0.0794 0.29167 -0.07801 C 0.29237 -0.07824 0.29306 -0.07847 0.29375 -0.07847 C 0.2941 -0.07847 0.29289 -0.07847 0.29271 -0.07801 C 0.29202 -0.07685 0.29115 -0.07477 0.29167 -0.07338 C 0.29184 -0.07268 0.29271 -0.07454 0.29271 -0.07523 C 0.29271 -0.07569 0.29202 -0.07407 0.29167 -0.07431 C 0.29132 -0.07454 0.29184 -0.07523 0.29202 -0.07569 Z " pathEditMode="relative" rAng="0" ptsTypes="ffffffffffff">
                                      <p:cBhvr>
                                        <p:cTn id="37" dur="2000" fill="hold"/>
                                        <p:tgtEl>
                                          <p:spTgt spid="44"/>
                                        </p:tgtEl>
                                        <p:attrNameLst>
                                          <p:attrName>ppt_x</p:attrName>
                                          <p:attrName>ppt_y</p:attrName>
                                        </p:attrNameLst>
                                      </p:cBhvr>
                                      <p:rCtr x="0" y="0"/>
                                    </p:animMotion>
                                  </p:childTnLst>
                                </p:cTn>
                              </p:par>
                              <p:par>
                                <p:cTn id="38" presetID="0" presetClass="path" presetSubtype="0" accel="50000" decel="50000" fill="hold" nodeType="withEffect">
                                  <p:stCondLst>
                                    <p:cond delay="0"/>
                                  </p:stCondLst>
                                  <p:childTnLst>
                                    <p:animMotion origin="layout" path="M 0.30174 0.16064 C 0.29913 0.15925 0.29618 0.15856 0.29375 0.15648 C 0.29566 0.15509 0.29722 0.15601 0.29931 0.15648 C 0.29966 0.15671 0.30018 0.15694 0.30035 0.1574 C 0.3007 0.15833 0.30018 0.15995 0.3007 0.16064 C 0.30104 0.16111 0.30139 0.15972 0.30174 0.15925 C 0.30226 0.15879 0.30486 0.15555 0.30521 0.15555 C 0.30556 0.15555 0.30469 0.15648 0.30452 0.15694 C 0.30434 0.15717 0.30382 0.16018 0.30382 0.16041 C 0.30417 0.16064 0.30452 0.15949 0.30486 0.15925 C 0.30625 0.1581 0.30608 0.15833 0.30764 0.15787 C 0.30834 0.16087 0.30677 0.16481 0.30452 0.16574 C 0.30313 0.16458 0.30226 0.16273 0.30104 0.16111 C 0.30052 0.15856 0.30035 0.15879 0.30174 0.16064 Z " pathEditMode="relative" rAng="0" ptsTypes="ffffffffffffff">
                                      <p:cBhvr>
                                        <p:cTn id="39" dur="2000" fill="hold"/>
                                        <p:tgtEl>
                                          <p:spTgt spid="46"/>
                                        </p:tgtEl>
                                        <p:attrNameLst>
                                          <p:attrName>ppt_x</p:attrName>
                                          <p:attrName>ppt_y</p:attrName>
                                        </p:attrNameLst>
                                      </p:cBhvr>
                                      <p:rCtr x="-69" y="-23"/>
                                    </p:animMotion>
                                  </p:childTnLst>
                                </p:cTn>
                              </p:par>
                              <p:par>
                                <p:cTn id="40" presetID="0" presetClass="path" presetSubtype="0" accel="50000" decel="50000" fill="hold" nodeType="withEffect">
                                  <p:stCondLst>
                                    <p:cond delay="0"/>
                                  </p:stCondLst>
                                  <p:childTnLst>
                                    <p:animMotion origin="layout" path="M 0.22361 0.12292 C 0.22639 0.12037 0.22482 0.12662 0.22465 0.12801 C 0.22378 0.12546 0.22274 0.12477 0.22118 0.12292 C 0.22083 0.12245 0.21961 0.12153 0.22014 0.12153 C 0.22118 0.12153 0.22187 0.12315 0.22291 0.12384 C 0.22448 0.12361 0.22882 0.12269 0.22465 0.12153 C 0.22361 0.12245 0.22152 0.12685 0.22222 0.12384 C 0.22378 0.12431 0.22448 0.12616 0.225 0.12384 C 0.22378 0.12338 0.22413 0.12361 0.22361 0.12292 Z " pathEditMode="relative" rAng="0" ptsTypes="fffffffff">
                                      <p:cBhvr>
                                        <p:cTn id="41" dur="2000" fill="hold"/>
                                        <p:tgtEl>
                                          <p:spTgt spid="41"/>
                                        </p:tgtEl>
                                        <p:attrNameLst>
                                          <p:attrName>ppt_x</p:attrName>
                                          <p:attrName>ppt_y</p:attrName>
                                        </p:attrNameLst>
                                      </p:cBhvr>
                                      <p:rCtr x="52" y="116"/>
                                    </p:animMotion>
                                  </p:childTnLst>
                                </p:cTn>
                              </p:par>
                              <p:par>
                                <p:cTn id="42" presetID="0" presetClass="path" presetSubtype="0" accel="50000" decel="50000" fill="hold" nodeType="withEffect">
                                  <p:stCondLst>
                                    <p:cond delay="0"/>
                                  </p:stCondLst>
                                  <p:childTnLst>
                                    <p:animMotion origin="layout" path="M 0.23958 -0.04467 C 0.23941 -0.04652 0.23819 -0.05092 0.24063 -0.04976 C 0.2401 -0.04791 0.23958 -0.04768 0.23819 -0.04699 C 0.2375 -0.04722 0.23438 -0.04814 0.23438 -0.04976 C 0.23438 -0.05023 0.23507 -0.04953 0.23542 -0.0493 C 0.23611 -0.04884 0.23681 -0.04791 0.2375 -0.04745 C 0.23924 -0.04629 0.23854 -0.04699 0.23993 -0.0456 C 0.24097 -0.04606 0.24497 -0.04976 0.24167 -0.04745 C 0.24115 -0.04652 0.2408 -0.0456 0.24028 -0.04467 C 0.23993 -0.04398 0.2401 -0.04629 0.23993 -0.04699 C 0.23976 -0.04745 0.23924 -0.04814 0.23958 -0.04838 C 0.23993 -0.04884 0.24045 -0.04814 0.24097 -0.04791 C 0.24167 -0.04699 0.24358 -0.04652 0.24306 -0.0456 C 0.24236 -0.04444 0.24045 -0.04467 0.23958 -0.04467 Z " pathEditMode="relative" rAng="0" ptsTypes="ffffffffffffff">
                                      <p:cBhvr>
                                        <p:cTn id="43" dur="2000" fill="hold"/>
                                        <p:tgtEl>
                                          <p:spTgt spid="45"/>
                                        </p:tgtEl>
                                        <p:attrNameLst>
                                          <p:attrName>ppt_x</p:attrName>
                                          <p:attrName>ppt_y</p:attrName>
                                        </p:attrNameLst>
                                      </p:cBhvr>
                                      <p:rCtr x="0" y="-278"/>
                                    </p:animMotion>
                                  </p:childTnLst>
                                </p:cTn>
                              </p:par>
                              <p:par>
                                <p:cTn id="44" presetID="10" presetClass="exit" presetSubtype="0" fill="hold" nodeType="withEffect">
                                  <p:stCondLst>
                                    <p:cond delay="150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0" dur="2000" fill="hold"/>
                                        <p:tgtEl>
                                          <p:spTgt spid="47"/>
                                        </p:tgtEl>
                                        <p:attrNameLst>
                                          <p:attrName>ppt_x</p:attrName>
                                          <p:attrName>ppt_y</p:attrName>
                                        </p:attrNameLst>
                                      </p:cBhvr>
                                      <p:rCtr x="0" y="-116"/>
                                    </p:animMotion>
                                  </p:childTnLst>
                                </p:cTn>
                              </p:par>
                              <p:par>
                                <p:cTn id="71" presetID="0" presetClass="path" presetSubtype="0" accel="50000" decel="50000" fill="hold" nodeType="withEffect">
                                  <p:stCondLst>
                                    <p:cond delay="0"/>
                                  </p:stCondLst>
                                  <p:childTnLst>
                                    <p:animMotion origin="layout" path="M -5.55556E-7 1.57529E-6 C 0.00017 -0.00139 0.0007 -0.00602 0.00139 -0.00185 C 0.00017 0.00046 -5.55556E-7 -0.00162 -0.00174 -0.00231 C -0.00069 -0.00093 0.00208 0.00046 -5.55556E-7 0.00139 C -0.00243 0.00023 -0.00017 0.00347 -0.00243 0.00139 C -0.00191 -0.00185 -0.00191 -0.00093 -5.55556E-7 1.57529E-6 Z " pathEditMode="relative" rAng="0" ptsTypes="ffffff">
                                      <p:cBhvr>
                                        <p:cTn id="72" dur="2000" fill="hold"/>
                                        <p:tgtEl>
                                          <p:spTgt spid="49"/>
                                        </p:tgtEl>
                                        <p:attrNameLst>
                                          <p:attrName>ppt_x</p:attrName>
                                          <p:attrName>ppt_y</p:attrName>
                                        </p:attrNameLst>
                                      </p:cBhvr>
                                      <p:rCtr x="-17" y="-139"/>
                                    </p:animMotion>
                                  </p:childTnLst>
                                </p:cTn>
                              </p:par>
                              <p:par>
                                <p:cTn id="73"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4" dur="2000" fill="hold"/>
                                        <p:tgtEl>
                                          <p:spTgt spid="53"/>
                                        </p:tgtEl>
                                        <p:attrNameLst>
                                          <p:attrName>ppt_x</p:attrName>
                                          <p:attrName>ppt_y</p:attrName>
                                        </p:attrNameLst>
                                      </p:cBhvr>
                                      <p:rCtr x="-52" y="-69"/>
                                    </p:animMotion>
                                  </p:childTnLst>
                                </p:cTn>
                              </p:par>
                              <p:par>
                                <p:cTn id="75"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6" dur="2000" fill="hold"/>
                                        <p:tgtEl>
                                          <p:spTgt spid="50"/>
                                        </p:tgtEl>
                                        <p:attrNameLst>
                                          <p:attrName>ppt_x</p:attrName>
                                          <p:attrName>ppt_y</p:attrName>
                                        </p:attrNameLst>
                                      </p:cBhvr>
                                      <p:rCtr x="-87" y="-231"/>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1.38889E-6 0.00024 L 0.28837 -0.02847 " pathEditMode="relative" rAng="0" ptsTypes="AA">
                                      <p:cBhvr>
                                        <p:cTn id="79" dur="2000" fill="hold"/>
                                        <p:tgtEl>
                                          <p:spTgt spid="47"/>
                                        </p:tgtEl>
                                        <p:attrNameLst>
                                          <p:attrName>ppt_x</p:attrName>
                                          <p:attrName>ppt_y</p:attrName>
                                        </p:attrNameLst>
                                      </p:cBhvr>
                                      <p:rCtr x="14410" y="-1435"/>
                                    </p:animMotion>
                                  </p:childTnLst>
                                </p:cTn>
                              </p:par>
                              <p:par>
                                <p:cTn id="80" presetID="0" presetClass="path" presetSubtype="0" accel="50000" decel="50000" fill="hold" nodeType="withEffect">
                                  <p:stCondLst>
                                    <p:cond delay="0"/>
                                  </p:stCondLst>
                                  <p:childTnLst>
                                    <p:animMotion origin="layout" path="M -2.77778E-6 1.85185E-6 L 0.27778 -0.12477 " pathEditMode="relative" rAng="0" ptsTypes="AA">
                                      <p:cBhvr>
                                        <p:cTn id="81" dur="2000" fill="hold"/>
                                        <p:tgtEl>
                                          <p:spTgt spid="49"/>
                                        </p:tgtEl>
                                        <p:attrNameLst>
                                          <p:attrName>ppt_x</p:attrName>
                                          <p:attrName>ppt_y</p:attrName>
                                        </p:attrNameLst>
                                      </p:cBhvr>
                                      <p:rCtr x="13889" y="-6250"/>
                                    </p:animMotion>
                                  </p:childTnLst>
                                </p:cTn>
                              </p:par>
                              <p:par>
                                <p:cTn id="82" presetID="0" presetClass="path" presetSubtype="0" accel="50000" decel="50000" fill="hold" nodeType="withEffect">
                                  <p:stCondLst>
                                    <p:cond delay="0"/>
                                  </p:stCondLst>
                                  <p:childTnLst>
                                    <p:animMotion origin="layout" path="M 2.77778E-6 -7.40741E-7 L 0.30764 -0.09167 " pathEditMode="relative" rAng="0" ptsTypes="AA">
                                      <p:cBhvr>
                                        <p:cTn id="83" dur="2000" fill="hold"/>
                                        <p:tgtEl>
                                          <p:spTgt spid="53"/>
                                        </p:tgtEl>
                                        <p:attrNameLst>
                                          <p:attrName>ppt_x</p:attrName>
                                          <p:attrName>ppt_y</p:attrName>
                                        </p:attrNameLst>
                                      </p:cBhvr>
                                      <p:rCtr x="15382" y="-4583"/>
                                    </p:animMotion>
                                  </p:childTnLst>
                                </p:cTn>
                              </p:par>
                              <p:par>
                                <p:cTn id="84" presetID="0" presetClass="path" presetSubtype="0" accel="50000" decel="50000" fill="hold" nodeType="withEffect">
                                  <p:stCondLst>
                                    <p:cond delay="0"/>
                                  </p:stCondLst>
                                  <p:childTnLst>
                                    <p:animMotion origin="layout" path="M 0 -2.96296E-6 L 0.27274 0.12894 " pathEditMode="relative" rAng="0" ptsTypes="AA">
                                      <p:cBhvr>
                                        <p:cTn id="85" dur="2000" fill="hold"/>
                                        <p:tgtEl>
                                          <p:spTgt spid="50"/>
                                        </p:tgtEl>
                                        <p:attrNameLst>
                                          <p:attrName>ppt_x</p:attrName>
                                          <p:attrName>ppt_y</p:attrName>
                                        </p:attrNameLst>
                                      </p:cBhvr>
                                      <p:rCtr x="13628" y="6435"/>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smtClean="0">
                <a:latin typeface="Calibri" pitchFamily="34" charset="0"/>
              </a:rPr>
              <a:t>Products</a:t>
            </a:r>
            <a:endParaRPr lang="en-US" sz="1600" dirty="0">
              <a:latin typeface="Calibri" pitchFamily="34" charset="0"/>
            </a:endParaRPr>
          </a:p>
        </p:txBody>
      </p:sp>
      <p:sp>
        <p:nvSpPr>
          <p:cNvPr id="38" name="TextBox 15"/>
          <p:cNvSpPr txBox="1">
            <a:spLocks noChangeArrowheads="1"/>
          </p:cNvSpPr>
          <p:nvPr/>
        </p:nvSpPr>
        <p:spPr bwMode="auto">
          <a:xfrm>
            <a:off x="6457862" y="5605272"/>
            <a:ext cx="1035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smtClean="0">
                <a:latin typeface="Calibri" pitchFamily="34" charset="0"/>
              </a:rPr>
              <a:t>Fat</a:t>
            </a:r>
            <a:r>
              <a:rPr lang="en-US" dirty="0">
                <a:latin typeface="Calibri" pitchFamily="34" charset="0"/>
              </a:rPr>
              <a:t/>
            </a:r>
            <a:br>
              <a:rPr lang="en-US" dirty="0">
                <a:latin typeface="Calibri" pitchFamily="34" charset="0"/>
              </a:rPr>
            </a:br>
            <a:r>
              <a:rPr lang="en-US" dirty="0">
                <a:latin typeface="Calibri" pitchFamily="34" charset="0"/>
              </a:rPr>
              <a:t>(+ water</a:t>
            </a:r>
            <a:r>
              <a:rPr lang="en-US" dirty="0" smtClean="0">
                <a:latin typeface="Calibri" pitchFamily="34" charset="0"/>
              </a:rPr>
              <a:t>)</a:t>
            </a:r>
            <a:endParaRPr lang="en-US" dirty="0">
              <a:latin typeface="Calibri" pitchFamily="34" charset="0"/>
            </a:endParaRP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smtClean="0">
                <a:latin typeface="Calibri" pitchFamily="34" charset="0"/>
              </a:rPr>
              <a:t>Reactants</a:t>
            </a:r>
            <a:endParaRPr lang="en-US" sz="1600" dirty="0">
              <a:latin typeface="Calibri" pitchFamily="34" charset="0"/>
            </a:endParaRPr>
          </a:p>
        </p:txBody>
      </p:sp>
      <p:pic>
        <p:nvPicPr>
          <p:cNvPr id="41"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0933" y="1279313"/>
            <a:ext cx="2006349" cy="1057142"/>
          </a:xfrm>
          <a:prstGeom prst="rect">
            <a:avLst/>
          </a:prstGeom>
          <a:noFill/>
          <a:extLst>
            <a:ext uri="{909E8E84-426E-40DD-AFC4-6F175D3DCCD1}">
              <a14:hiddenFill xmlns:a14="http://schemas.microsoft.com/office/drawing/2010/main">
                <a:solidFill>
                  <a:srgbClr val="FFFFFF"/>
                </a:solidFill>
              </a14:hiddenFill>
            </a:ext>
          </a:extLst>
        </p:spPr>
      </p:pic>
      <p:pic>
        <p:nvPicPr>
          <p:cNvPr id="44"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6028" y="4548129"/>
            <a:ext cx="2006349" cy="1057142"/>
          </a:xfrm>
          <a:prstGeom prst="rect">
            <a:avLst/>
          </a:prstGeom>
          <a:noFill/>
          <a:extLst>
            <a:ext uri="{909E8E84-426E-40DD-AFC4-6F175D3DCCD1}">
              <a14:hiddenFill xmlns:a14="http://schemas.microsoft.com/office/drawing/2010/main">
                <a:solidFill>
                  <a:srgbClr val="FFFFFF"/>
                </a:solidFill>
              </a14:hiddenFill>
            </a:ext>
          </a:extLst>
        </p:spPr>
      </p:pic>
      <p:pic>
        <p:nvPicPr>
          <p:cNvPr id="45"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8142" y="3187700"/>
            <a:ext cx="2006349" cy="1057142"/>
          </a:xfrm>
          <a:prstGeom prst="rect">
            <a:avLst/>
          </a:prstGeom>
          <a:noFill/>
          <a:extLst>
            <a:ext uri="{909E8E84-426E-40DD-AFC4-6F175D3DCCD1}">
              <a14:hiddenFill xmlns:a14="http://schemas.microsoft.com/office/drawing/2010/main">
                <a:solidFill>
                  <a:srgbClr val="FFFFFF"/>
                </a:solidFill>
              </a14:hiddenFill>
            </a:ext>
          </a:extLst>
        </p:spPr>
      </p:pic>
      <p:pic>
        <p:nvPicPr>
          <p:cNvPr id="46" name="glycero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244638">
            <a:off x="2323688" y="2391646"/>
            <a:ext cx="1514439" cy="784755"/>
          </a:xfrm>
          <a:prstGeom prst="rect">
            <a:avLst/>
          </a:prstGeom>
          <a:noFill/>
          <a:extLst>
            <a:ext uri="{909E8E84-426E-40DD-AFC4-6F175D3DCCD1}">
              <a14:hiddenFill xmlns:a14="http://schemas.microsoft.com/office/drawing/2010/main">
                <a:solidFill>
                  <a:srgbClr val="FFFFFF"/>
                </a:solidFill>
              </a14:hiddenFill>
            </a:ext>
          </a:extLst>
        </p:spPr>
      </p:pic>
      <p:pic>
        <p:nvPicPr>
          <p:cNvPr id="47" name="fat"/>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73950" y="2526910"/>
            <a:ext cx="2919999" cy="1774612"/>
          </a:xfrm>
          <a:prstGeom prst="rect">
            <a:avLst/>
          </a:prstGeom>
          <a:noFill/>
          <a:extLst>
            <a:ext uri="{909E8E84-426E-40DD-AFC4-6F175D3DCCD1}">
              <a14:hiddenFill xmlns:a14="http://schemas.microsoft.com/office/drawing/2010/main">
                <a:solidFill>
                  <a:srgbClr val="FFFFFF"/>
                </a:solidFill>
              </a14:hiddenFill>
            </a:ext>
          </a:extLst>
        </p:spPr>
      </p:pic>
      <p:pic>
        <p:nvPicPr>
          <p:cNvPr id="49" name="wate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68110" y="1970795"/>
            <a:ext cx="685804" cy="320173"/>
          </a:xfrm>
          <a:prstGeom prst="rect">
            <a:avLst/>
          </a:prstGeom>
          <a:noFill/>
          <a:extLst>
            <a:ext uri="{909E8E84-426E-40DD-AFC4-6F175D3DCCD1}">
              <a14:hiddenFill xmlns:a14="http://schemas.microsoft.com/office/drawing/2010/main">
                <a:solidFill>
                  <a:srgbClr val="FFFFFF"/>
                </a:solidFill>
              </a14:hiddenFill>
            </a:ext>
          </a:extLst>
        </p:spPr>
      </p:pic>
      <p:pic>
        <p:nvPicPr>
          <p:cNvPr id="50" name="wate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39737" y="4424006"/>
            <a:ext cx="685804" cy="320173"/>
          </a:xfrm>
          <a:prstGeom prst="rect">
            <a:avLst/>
          </a:prstGeom>
          <a:noFill/>
          <a:extLst>
            <a:ext uri="{909E8E84-426E-40DD-AFC4-6F175D3DCCD1}">
              <a14:hiddenFill xmlns:a14="http://schemas.microsoft.com/office/drawing/2010/main">
                <a:solidFill>
                  <a:srgbClr val="FFFFFF"/>
                </a:solidFill>
              </a14:hiddenFill>
            </a:ext>
          </a:extLst>
        </p:spPr>
      </p:pic>
      <p:pic>
        <p:nvPicPr>
          <p:cNvPr id="53" name="wate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18004" y="2133710"/>
            <a:ext cx="685804" cy="320173"/>
          </a:xfrm>
          <a:prstGeom prst="rect">
            <a:avLst/>
          </a:prstGeom>
          <a:noFill/>
          <a:extLst>
            <a:ext uri="{909E8E84-426E-40DD-AFC4-6F175D3DCCD1}">
              <a14:hiddenFill xmlns:a14="http://schemas.microsoft.com/office/drawing/2010/main">
                <a:solidFill>
                  <a:srgbClr val="FFFFFF"/>
                </a:solidFill>
              </a14:hiddenFill>
            </a:ext>
          </a:extLst>
        </p:spPr>
      </p:pic>
      <p:sp>
        <p:nvSpPr>
          <p:cNvPr id="83" name="Slide Number Placeholder 6"/>
          <p:cNvSpPr>
            <a:spLocks noGrp="1"/>
          </p:cNvSpPr>
          <p:nvPr>
            <p:ph type="sldNum" sz="quarter" idx="12"/>
          </p:nvPr>
        </p:nvSpPr>
        <p:spPr bwMode="auto">
          <a:noFill/>
          <a:ln>
            <a:miter lim="800000"/>
            <a:headEnd/>
            <a:tailEnd/>
          </a:ln>
        </p:spPr>
        <p:txBody>
          <a:bodyPr/>
          <a:lstStyle/>
          <a:p>
            <a:fld id="{27890FA9-870A-2749-A6CC-44FEF073A283}" type="slidenum">
              <a:rPr lang="en-US" smtClean="0"/>
              <a:pPr/>
              <a:t>11</a:t>
            </a:fld>
            <a:endParaRPr lang="en-US" dirty="0" smtClean="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a:t>
            </a:r>
            <a:r>
              <a:rPr lang="en-US" sz="2000" b="1" dirty="0" smtClean="0"/>
              <a:t>biosynthesis?</a:t>
            </a:r>
            <a:endParaRPr lang="en-US" sz="2000" b="1" dirty="0" smtClean="0">
              <a:latin typeface="Arial" charset="0"/>
              <a:cs typeface="Arial" charset="0"/>
            </a:endParaRPr>
          </a:p>
        </p:txBody>
      </p:sp>
      <p:sp>
        <p:nvSpPr>
          <p:cNvPr id="23" name="TextBox 23"/>
          <p:cNvSpPr txBox="1">
            <a:spLocks noChangeArrowheads="1"/>
          </p:cNvSpPr>
          <p:nvPr/>
        </p:nvSpPr>
        <p:spPr bwMode="auto">
          <a:xfrm>
            <a:off x="1582536" y="5605272"/>
            <a:ext cx="1173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smtClean="0">
                <a:latin typeface="Calibri" pitchFamily="34" charset="0"/>
              </a:rPr>
              <a:t>Fatty acids</a:t>
            </a:r>
            <a:br>
              <a:rPr lang="en-US" dirty="0" smtClean="0">
                <a:latin typeface="Calibri" pitchFamily="34" charset="0"/>
              </a:rPr>
            </a:br>
            <a:r>
              <a:rPr lang="en-US" dirty="0" smtClean="0">
                <a:latin typeface="Calibri" pitchFamily="34" charset="0"/>
              </a:rPr>
              <a:t>+ glycerol</a:t>
            </a:r>
            <a:endParaRPr lang="en-US" dirty="0">
              <a:latin typeface="Calibri" pitchFamily="34" charset="0"/>
            </a:endParaRPr>
          </a:p>
        </p:txBody>
      </p:sp>
      <p:sp>
        <p:nvSpPr>
          <p:cNvPr id="22" name="Title 1"/>
          <p:cNvSpPr txBox="1">
            <a:spLocks/>
          </p:cNvSpPr>
          <p:nvPr/>
        </p:nvSpPr>
        <p:spPr>
          <a:xfrm>
            <a:off x="3145536" y="5376672"/>
            <a:ext cx="288036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dirty="0"/>
              <a:t>Carbon atoms stay in </a:t>
            </a:r>
            <a:r>
              <a:rPr lang="en-US" sz="2000" dirty="0" smtClean="0"/>
              <a:t>organic </a:t>
            </a:r>
            <a:r>
              <a:rPr lang="en-US" sz="2000" dirty="0"/>
              <a:t>molecules with high-energy bonds</a:t>
            </a:r>
            <a:endParaRPr lang="en-US" sz="2000" dirty="0" smtClean="0">
              <a:latin typeface="Arial" charset="0"/>
              <a:cs typeface="Arial" charset="0"/>
            </a:endParaRPr>
          </a:p>
        </p:txBody>
      </p:sp>
      <p:pic>
        <p:nvPicPr>
          <p:cNvPr id="24" name="Reactan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91891" y="5127838"/>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roduc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33452" y="5076700"/>
            <a:ext cx="946089" cy="950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84437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5.55556E-7 2.59259E-6 L 0.22361 0.12291 " pathEditMode="relative" rAng="0" ptsTypes="AA">
                                      <p:cBhvr>
                                        <p:cTn id="28" dur="2000" fill="hold"/>
                                        <p:tgtEl>
                                          <p:spTgt spid="41"/>
                                        </p:tgtEl>
                                        <p:attrNameLst>
                                          <p:attrName>ppt_x</p:attrName>
                                          <p:attrName>ppt_y</p:attrName>
                                        </p:attrNameLst>
                                      </p:cBhvr>
                                      <p:rCtr x="11181" y="6134"/>
                                    </p:animMotion>
                                  </p:childTnLst>
                                </p:cTn>
                              </p:par>
                              <p:par>
                                <p:cTn id="29" presetID="0" presetClass="path" presetSubtype="0" accel="50000" decel="50000" fill="hold" nodeType="withEffect">
                                  <p:stCondLst>
                                    <p:cond delay="0"/>
                                  </p:stCondLst>
                                  <p:childTnLst>
                                    <p:animMotion origin="layout" path="M 5E-6 -2.59259E-6 L 0.23959 -0.04467 " pathEditMode="relative" rAng="0" ptsTypes="AA">
                                      <p:cBhvr>
                                        <p:cTn id="30" dur="2000" fill="hold"/>
                                        <p:tgtEl>
                                          <p:spTgt spid="45"/>
                                        </p:tgtEl>
                                        <p:attrNameLst>
                                          <p:attrName>ppt_x</p:attrName>
                                          <p:attrName>ppt_y</p:attrName>
                                        </p:attrNameLst>
                                      </p:cBhvr>
                                      <p:rCtr x="11979" y="-2245"/>
                                    </p:animMotion>
                                  </p:childTnLst>
                                </p:cTn>
                              </p:par>
                              <p:par>
                                <p:cTn id="31" presetID="0" presetClass="path" presetSubtype="0" accel="50000" decel="50000" fill="hold" nodeType="withEffect">
                                  <p:stCondLst>
                                    <p:cond delay="0"/>
                                  </p:stCondLst>
                                  <p:childTnLst>
                                    <p:animMotion origin="layout" path="M -1.66667E-6 -2.22222E-6 L 0.29202 -0.07569 " pathEditMode="relative" rAng="0" ptsTypes="AA">
                                      <p:cBhvr>
                                        <p:cTn id="32" dur="2000" fill="hold"/>
                                        <p:tgtEl>
                                          <p:spTgt spid="44"/>
                                        </p:tgtEl>
                                        <p:attrNameLst>
                                          <p:attrName>ppt_x</p:attrName>
                                          <p:attrName>ppt_y</p:attrName>
                                        </p:attrNameLst>
                                      </p:cBhvr>
                                      <p:rCtr x="14601" y="-3796"/>
                                    </p:animMotion>
                                  </p:childTnLst>
                                </p:cTn>
                              </p:par>
                              <p:par>
                                <p:cTn id="33" presetID="0" presetClass="path" presetSubtype="0" accel="50000" decel="50000" fill="hold" nodeType="withEffect">
                                  <p:stCondLst>
                                    <p:cond delay="0"/>
                                  </p:stCondLst>
                                  <p:childTnLst>
                                    <p:animMotion origin="layout" path="M 8.33333E-7 1.48148E-6 L 0.30174 0.16065 " pathEditMode="relative" rAng="0" ptsTypes="AA">
                                      <p:cBhvr>
                                        <p:cTn id="34" dur="2000" fill="hold"/>
                                        <p:tgtEl>
                                          <p:spTgt spid="46"/>
                                        </p:tgtEl>
                                        <p:attrNameLst>
                                          <p:attrName>ppt_x</p:attrName>
                                          <p:attrName>ppt_y</p:attrName>
                                        </p:attrNameLst>
                                      </p:cBhvr>
                                      <p:rCtr x="15087" y="8032"/>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9202 -0.07569 C 0.29132 -0.07268 0.29167 -0.07176 0.29063 -0.07431 C 0.29011 -0.07546 0.29011 -0.07755 0.28924 -0.07755 C 0.28855 -0.07755 0.28993 -0.07569 0.29063 -0.07523 C 0.29219 -0.07407 0.29375 -0.07384 0.29549 -0.07338 C 0.2948 -0.07407 0.28872 -0.0794 0.29167 -0.07801 C 0.29237 -0.07824 0.29306 -0.07847 0.29375 -0.07847 C 0.2941 -0.07847 0.29289 -0.07847 0.29271 -0.07801 C 0.29202 -0.07685 0.29115 -0.07477 0.29167 -0.07338 C 0.29184 -0.07268 0.29271 -0.07454 0.29271 -0.07523 C 0.29271 -0.07569 0.29202 -0.07407 0.29167 -0.07431 C 0.29132 -0.07454 0.29184 -0.07523 0.29202 -0.07569 Z " pathEditMode="relative" rAng="0" ptsTypes="ffffffffffff">
                                      <p:cBhvr>
                                        <p:cTn id="37" dur="2000" fill="hold"/>
                                        <p:tgtEl>
                                          <p:spTgt spid="44"/>
                                        </p:tgtEl>
                                        <p:attrNameLst>
                                          <p:attrName>ppt_x</p:attrName>
                                          <p:attrName>ppt_y</p:attrName>
                                        </p:attrNameLst>
                                      </p:cBhvr>
                                      <p:rCtr x="0" y="0"/>
                                    </p:animMotion>
                                  </p:childTnLst>
                                </p:cTn>
                              </p:par>
                              <p:par>
                                <p:cTn id="38" presetID="0" presetClass="path" presetSubtype="0" accel="50000" decel="50000" fill="hold" nodeType="withEffect">
                                  <p:stCondLst>
                                    <p:cond delay="0"/>
                                  </p:stCondLst>
                                  <p:childTnLst>
                                    <p:animMotion origin="layout" path="M 0.30174 0.16064 C 0.29913 0.15925 0.29618 0.15856 0.29375 0.15648 C 0.29566 0.15509 0.29722 0.15601 0.29931 0.15648 C 0.29966 0.15671 0.30018 0.15694 0.30035 0.1574 C 0.3007 0.15833 0.30018 0.15995 0.3007 0.16064 C 0.30104 0.16111 0.30139 0.15972 0.30174 0.15925 C 0.30226 0.15879 0.30486 0.15555 0.30521 0.15555 C 0.30556 0.15555 0.30469 0.15648 0.30452 0.15694 C 0.30434 0.15717 0.30382 0.16018 0.30382 0.16041 C 0.30417 0.16064 0.30452 0.15949 0.30486 0.15925 C 0.30625 0.1581 0.30608 0.15833 0.30764 0.15787 C 0.30834 0.16087 0.30677 0.16481 0.30452 0.16574 C 0.30313 0.16458 0.30226 0.16273 0.30104 0.16111 C 0.30052 0.15856 0.30035 0.15879 0.30174 0.16064 Z " pathEditMode="relative" rAng="0" ptsTypes="ffffffffffffff">
                                      <p:cBhvr>
                                        <p:cTn id="39" dur="2000" fill="hold"/>
                                        <p:tgtEl>
                                          <p:spTgt spid="46"/>
                                        </p:tgtEl>
                                        <p:attrNameLst>
                                          <p:attrName>ppt_x</p:attrName>
                                          <p:attrName>ppt_y</p:attrName>
                                        </p:attrNameLst>
                                      </p:cBhvr>
                                      <p:rCtr x="-69" y="-23"/>
                                    </p:animMotion>
                                  </p:childTnLst>
                                </p:cTn>
                              </p:par>
                              <p:par>
                                <p:cTn id="40" presetID="0" presetClass="path" presetSubtype="0" accel="50000" decel="50000" fill="hold" nodeType="withEffect">
                                  <p:stCondLst>
                                    <p:cond delay="0"/>
                                  </p:stCondLst>
                                  <p:childTnLst>
                                    <p:animMotion origin="layout" path="M 0.22361 0.12292 C 0.22639 0.12037 0.22482 0.12662 0.22465 0.12801 C 0.22378 0.12546 0.22274 0.12477 0.22118 0.12292 C 0.22083 0.12245 0.21961 0.12153 0.22014 0.12153 C 0.22118 0.12153 0.22187 0.12315 0.22291 0.12384 C 0.22448 0.12361 0.22882 0.12269 0.22465 0.12153 C 0.22361 0.12245 0.22152 0.12685 0.22222 0.12384 C 0.22378 0.12431 0.22448 0.12616 0.225 0.12384 C 0.22378 0.12338 0.22413 0.12361 0.22361 0.12292 Z " pathEditMode="relative" rAng="0" ptsTypes="fffffffff">
                                      <p:cBhvr>
                                        <p:cTn id="41" dur="2000" fill="hold"/>
                                        <p:tgtEl>
                                          <p:spTgt spid="41"/>
                                        </p:tgtEl>
                                        <p:attrNameLst>
                                          <p:attrName>ppt_x</p:attrName>
                                          <p:attrName>ppt_y</p:attrName>
                                        </p:attrNameLst>
                                      </p:cBhvr>
                                      <p:rCtr x="52" y="116"/>
                                    </p:animMotion>
                                  </p:childTnLst>
                                </p:cTn>
                              </p:par>
                              <p:par>
                                <p:cTn id="42" presetID="0" presetClass="path" presetSubtype="0" accel="50000" decel="50000" fill="hold" nodeType="withEffect">
                                  <p:stCondLst>
                                    <p:cond delay="0"/>
                                  </p:stCondLst>
                                  <p:childTnLst>
                                    <p:animMotion origin="layout" path="M 0.23958 -0.04467 C 0.23941 -0.04652 0.23819 -0.05092 0.24063 -0.04976 C 0.2401 -0.04791 0.23958 -0.04768 0.23819 -0.04699 C 0.2375 -0.04722 0.23438 -0.04814 0.23438 -0.04976 C 0.23438 -0.05023 0.23507 -0.04953 0.23542 -0.0493 C 0.23611 -0.04884 0.23681 -0.04791 0.2375 -0.04745 C 0.23924 -0.04629 0.23854 -0.04699 0.23993 -0.0456 C 0.24097 -0.04606 0.24497 -0.04976 0.24167 -0.04745 C 0.24115 -0.04652 0.2408 -0.0456 0.24028 -0.04467 C 0.23993 -0.04398 0.2401 -0.04629 0.23993 -0.04699 C 0.23976 -0.04745 0.23924 -0.04814 0.23958 -0.04838 C 0.23993 -0.04884 0.24045 -0.04814 0.24097 -0.04791 C 0.24167 -0.04699 0.24358 -0.04652 0.24306 -0.0456 C 0.24236 -0.04444 0.24045 -0.04467 0.23958 -0.04467 Z " pathEditMode="relative" rAng="0" ptsTypes="ffffffffffffff">
                                      <p:cBhvr>
                                        <p:cTn id="43" dur="2000" fill="hold"/>
                                        <p:tgtEl>
                                          <p:spTgt spid="45"/>
                                        </p:tgtEl>
                                        <p:attrNameLst>
                                          <p:attrName>ppt_x</p:attrName>
                                          <p:attrName>ppt_y</p:attrName>
                                        </p:attrNameLst>
                                      </p:cBhvr>
                                      <p:rCtr x="0" y="-278"/>
                                    </p:animMotion>
                                  </p:childTnLst>
                                </p:cTn>
                              </p:par>
                              <p:par>
                                <p:cTn id="44" presetID="10" presetClass="exit" presetSubtype="0" fill="hold" nodeType="withEffect">
                                  <p:stCondLst>
                                    <p:cond delay="150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0" dur="2000" fill="hold"/>
                                        <p:tgtEl>
                                          <p:spTgt spid="47"/>
                                        </p:tgtEl>
                                        <p:attrNameLst>
                                          <p:attrName>ppt_x</p:attrName>
                                          <p:attrName>ppt_y</p:attrName>
                                        </p:attrNameLst>
                                      </p:cBhvr>
                                      <p:rCtr x="0" y="-116"/>
                                    </p:animMotion>
                                  </p:childTnLst>
                                </p:cTn>
                              </p:par>
                              <p:par>
                                <p:cTn id="71" presetID="0" presetClass="path" presetSubtype="0" accel="50000" decel="50000" fill="hold" nodeType="withEffect">
                                  <p:stCondLst>
                                    <p:cond delay="0"/>
                                  </p:stCondLst>
                                  <p:childTnLst>
                                    <p:animMotion origin="layout" path="M -5.55556E-7 1.57529E-6 C 0.00017 -0.00139 0.0007 -0.00602 0.00139 -0.00185 C 0.00017 0.00046 -5.55556E-7 -0.00162 -0.00174 -0.00231 C -0.00069 -0.00093 0.00208 0.00046 -5.55556E-7 0.00139 C -0.00243 0.00023 -0.00017 0.00347 -0.00243 0.00139 C -0.00191 -0.00185 -0.00191 -0.00093 -5.55556E-7 1.57529E-6 Z " pathEditMode="relative" rAng="0" ptsTypes="ffffff">
                                      <p:cBhvr>
                                        <p:cTn id="72" dur="2000" fill="hold"/>
                                        <p:tgtEl>
                                          <p:spTgt spid="49"/>
                                        </p:tgtEl>
                                        <p:attrNameLst>
                                          <p:attrName>ppt_x</p:attrName>
                                          <p:attrName>ppt_y</p:attrName>
                                        </p:attrNameLst>
                                      </p:cBhvr>
                                      <p:rCtr x="-17" y="-139"/>
                                    </p:animMotion>
                                  </p:childTnLst>
                                </p:cTn>
                              </p:par>
                              <p:par>
                                <p:cTn id="73"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4" dur="2000" fill="hold"/>
                                        <p:tgtEl>
                                          <p:spTgt spid="53"/>
                                        </p:tgtEl>
                                        <p:attrNameLst>
                                          <p:attrName>ppt_x</p:attrName>
                                          <p:attrName>ppt_y</p:attrName>
                                        </p:attrNameLst>
                                      </p:cBhvr>
                                      <p:rCtr x="-52" y="-69"/>
                                    </p:animMotion>
                                  </p:childTnLst>
                                </p:cTn>
                              </p:par>
                              <p:par>
                                <p:cTn id="75"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6" dur="2000" fill="hold"/>
                                        <p:tgtEl>
                                          <p:spTgt spid="50"/>
                                        </p:tgtEl>
                                        <p:attrNameLst>
                                          <p:attrName>ppt_x</p:attrName>
                                          <p:attrName>ppt_y</p:attrName>
                                        </p:attrNameLst>
                                      </p:cBhvr>
                                      <p:rCtr x="-87" y="-231"/>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1.38889E-6 0.00024 L 0.28837 -0.02847 " pathEditMode="relative" rAng="0" ptsTypes="AA">
                                      <p:cBhvr>
                                        <p:cTn id="79" dur="2000" fill="hold"/>
                                        <p:tgtEl>
                                          <p:spTgt spid="47"/>
                                        </p:tgtEl>
                                        <p:attrNameLst>
                                          <p:attrName>ppt_x</p:attrName>
                                          <p:attrName>ppt_y</p:attrName>
                                        </p:attrNameLst>
                                      </p:cBhvr>
                                      <p:rCtr x="14410" y="-1435"/>
                                    </p:animMotion>
                                  </p:childTnLst>
                                </p:cTn>
                              </p:par>
                              <p:par>
                                <p:cTn id="80" presetID="0" presetClass="path" presetSubtype="0" accel="50000" decel="50000" fill="hold" nodeType="withEffect">
                                  <p:stCondLst>
                                    <p:cond delay="0"/>
                                  </p:stCondLst>
                                  <p:childTnLst>
                                    <p:animMotion origin="layout" path="M -2.77778E-6 1.85185E-6 L 0.27778 -0.12477 " pathEditMode="relative" rAng="0" ptsTypes="AA">
                                      <p:cBhvr>
                                        <p:cTn id="81" dur="2000" fill="hold"/>
                                        <p:tgtEl>
                                          <p:spTgt spid="49"/>
                                        </p:tgtEl>
                                        <p:attrNameLst>
                                          <p:attrName>ppt_x</p:attrName>
                                          <p:attrName>ppt_y</p:attrName>
                                        </p:attrNameLst>
                                      </p:cBhvr>
                                      <p:rCtr x="13889" y="-6250"/>
                                    </p:animMotion>
                                  </p:childTnLst>
                                </p:cTn>
                              </p:par>
                              <p:par>
                                <p:cTn id="82" presetID="0" presetClass="path" presetSubtype="0" accel="50000" decel="50000" fill="hold" nodeType="withEffect">
                                  <p:stCondLst>
                                    <p:cond delay="0"/>
                                  </p:stCondLst>
                                  <p:childTnLst>
                                    <p:animMotion origin="layout" path="M 2.77778E-6 -7.40741E-7 L 0.30764 -0.09167 " pathEditMode="relative" rAng="0" ptsTypes="AA">
                                      <p:cBhvr>
                                        <p:cTn id="83" dur="2000" fill="hold"/>
                                        <p:tgtEl>
                                          <p:spTgt spid="53"/>
                                        </p:tgtEl>
                                        <p:attrNameLst>
                                          <p:attrName>ppt_x</p:attrName>
                                          <p:attrName>ppt_y</p:attrName>
                                        </p:attrNameLst>
                                      </p:cBhvr>
                                      <p:rCtr x="15382" y="-4583"/>
                                    </p:animMotion>
                                  </p:childTnLst>
                                </p:cTn>
                              </p:par>
                              <p:par>
                                <p:cTn id="84" presetID="0" presetClass="path" presetSubtype="0" accel="50000" decel="50000" fill="hold" nodeType="withEffect">
                                  <p:stCondLst>
                                    <p:cond delay="0"/>
                                  </p:stCondLst>
                                  <p:childTnLst>
                                    <p:animMotion origin="layout" path="M 0 -2.96296E-6 L 0.27274 0.12894 " pathEditMode="relative" rAng="0" ptsTypes="AA">
                                      <p:cBhvr>
                                        <p:cTn id="85" dur="2000" fill="hold"/>
                                        <p:tgtEl>
                                          <p:spTgt spid="50"/>
                                        </p:tgtEl>
                                        <p:attrNameLst>
                                          <p:attrName>ppt_x</p:attrName>
                                          <p:attrName>ppt_y</p:attrName>
                                        </p:attrNameLst>
                                      </p:cBhvr>
                                      <p:rCtr x="13628" y="6435"/>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childTnLst>
                          </p:cTn>
                        </p:par>
                        <p:par>
                          <p:cTn id="111" fill="hold">
                            <p:stCondLst>
                              <p:cond delay="12000"/>
                            </p:stCondLst>
                            <p:childTnLst>
                              <p:par>
                                <p:cTn id="112" presetID="10" presetClass="exit" presetSubtype="0" fill="hold" nodeType="afterEffect">
                                  <p:stCondLst>
                                    <p:cond delay="0"/>
                                  </p:stCondLst>
                                  <p:childTnLst>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animal cells use glucose?</a:t>
            </a:r>
          </a:p>
        </p:txBody>
      </p:sp>
      <p:sp>
        <p:nvSpPr>
          <p:cNvPr id="3" name="Content Placeholder 2"/>
          <p:cNvSpPr>
            <a:spLocks noGrp="1"/>
          </p:cNvSpPr>
          <p:nvPr>
            <p:ph idx="1"/>
          </p:nvPr>
        </p:nvSpPr>
        <p:spPr/>
        <p:txBody>
          <a:bodyPr/>
          <a:lstStyle/>
          <a:p>
            <a:r>
              <a:rPr lang="en-US" dirty="0"/>
              <a:t>The diets of most animals—including mealworms, cows, and humans—include lots of carbohydrates (starch, fiber, sugar)</a:t>
            </a:r>
          </a:p>
          <a:p>
            <a:r>
              <a:rPr lang="en-US" dirty="0"/>
              <a:t>This means that lots of glucose travels to animal cells in the blood.</a:t>
            </a:r>
          </a:p>
          <a:p>
            <a:r>
              <a:rPr lang="en-US" dirty="0"/>
              <a:t>BUT animal cells don’t make starch or cellulose.</a:t>
            </a:r>
          </a:p>
          <a:p>
            <a:r>
              <a:rPr lang="en-US" dirty="0"/>
              <a:t>How do they use the glucose? </a:t>
            </a:r>
          </a:p>
        </p:txBody>
      </p:sp>
      <p:sp>
        <p:nvSpPr>
          <p:cNvPr id="5" name="Slide Number Placeholder 4">
            <a:extLst>
              <a:ext uri="{FF2B5EF4-FFF2-40B4-BE49-F238E27FC236}">
                <a16:creationId xmlns="" xmlns:a16="http://schemas.microsoft.com/office/drawing/2014/main" id="{1FFE83E6-3712-4EFB-AA1D-75D6B9031464}"/>
              </a:ext>
            </a:extLst>
          </p:cNvPr>
          <p:cNvSpPr>
            <a:spLocks noGrp="1"/>
          </p:cNvSpPr>
          <p:nvPr>
            <p:ph type="sldNum" sz="quarter" idx="12"/>
          </p:nvPr>
        </p:nvSpPr>
        <p:spPr/>
        <p:txBody>
          <a:bodyPr/>
          <a:lstStyle/>
          <a:p>
            <a:fld id="{47A2A49C-3692-4152-8A6C-C7C5B48EF17E}" type="slidenum">
              <a:rPr lang="en-US" smtClean="0"/>
              <a:t>12</a:t>
            </a:fld>
            <a:endParaRPr lang="en-US"/>
          </a:p>
        </p:txBody>
      </p:sp>
    </p:spTree>
    <p:extLst>
      <p:ext uri="{BB962C8B-B14F-4D97-AF65-F5344CB8AC3E}">
        <p14:creationId xmlns:p14="http://schemas.microsoft.com/office/powerpoint/2010/main" val="7871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19457" cy="992188"/>
          </a:xfrm>
        </p:spPr>
        <p:txBody>
          <a:bodyPr/>
          <a:lstStyle/>
          <a:p>
            <a:r>
              <a:rPr lang="en-US" dirty="0"/>
              <a:t>Animal cells use glucose in two ways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Animal cells can combine glucose molecules with oxygen to release chemical energy in cellular respiration.</a:t>
            </a:r>
          </a:p>
          <a:p>
            <a:pPr marL="914400" lvl="1" indent="-514350"/>
            <a:r>
              <a:rPr lang="en-US" dirty="0"/>
              <a:t>This is how all cells get the energy they need for their functions.</a:t>
            </a:r>
          </a:p>
          <a:p>
            <a:pPr marL="514350" indent="-514350">
              <a:buFont typeface="+mj-lt"/>
              <a:buAutoNum type="arabicPeriod"/>
            </a:pPr>
            <a:r>
              <a:rPr lang="en-US" dirty="0"/>
              <a:t>Animal cells can make fat molecules from glucose molecules.</a:t>
            </a:r>
          </a:p>
          <a:p>
            <a:pPr marL="914400" lvl="1" indent="-514350"/>
            <a:r>
              <a:rPr lang="en-US" dirty="0"/>
              <a:t>Glycerol and fatty acids are made of the same atoms—C, H, and O—as glucose molecules</a:t>
            </a:r>
          </a:p>
          <a:p>
            <a:pPr marL="914400" lvl="1" indent="-514350"/>
            <a:r>
              <a:rPr lang="en-US" dirty="0"/>
              <a:t>Animals use fats to store chemical energy in C-C and C-H bonds</a:t>
            </a:r>
          </a:p>
        </p:txBody>
      </p:sp>
      <p:sp>
        <p:nvSpPr>
          <p:cNvPr id="5" name="Slide Number Placeholder 4">
            <a:extLst>
              <a:ext uri="{FF2B5EF4-FFF2-40B4-BE49-F238E27FC236}">
                <a16:creationId xmlns="" xmlns:a16="http://schemas.microsoft.com/office/drawing/2014/main" id="{6766C126-9F19-45C9-BA5A-1A348A3ABE33}"/>
              </a:ext>
            </a:extLst>
          </p:cNvPr>
          <p:cNvSpPr>
            <a:spLocks noGrp="1"/>
          </p:cNvSpPr>
          <p:nvPr>
            <p:ph type="sldNum" sz="quarter" idx="12"/>
          </p:nvPr>
        </p:nvSpPr>
        <p:spPr/>
        <p:txBody>
          <a:bodyPr/>
          <a:lstStyle/>
          <a:p>
            <a:fld id="{47A2A49C-3692-4152-8A6C-C7C5B48EF17E}" type="slidenum">
              <a:rPr lang="en-US" smtClean="0"/>
              <a:t>13</a:t>
            </a:fld>
            <a:endParaRPr lang="en-US"/>
          </a:p>
        </p:txBody>
      </p:sp>
    </p:spTree>
    <p:extLst>
      <p:ext uri="{BB962C8B-B14F-4D97-AF65-F5344CB8AC3E}">
        <p14:creationId xmlns:p14="http://schemas.microsoft.com/office/powerpoint/2010/main" val="36462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the atoms in animals come from?</a:t>
            </a:r>
          </a:p>
        </p:txBody>
      </p:sp>
      <p:sp>
        <p:nvSpPr>
          <p:cNvPr id="5" name="TextBox 4"/>
          <p:cNvSpPr txBox="1"/>
          <p:nvPr/>
        </p:nvSpPr>
        <p:spPr>
          <a:xfrm>
            <a:off x="344446" y="1894088"/>
            <a:ext cx="2551153" cy="2246769"/>
          </a:xfrm>
          <a:prstGeom prst="rect">
            <a:avLst/>
          </a:prstGeom>
          <a:noFill/>
        </p:spPr>
        <p:txBody>
          <a:bodyPr wrap="square" rtlCol="0">
            <a:spAutoFit/>
          </a:bodyPr>
          <a:lstStyle/>
          <a:p>
            <a:r>
              <a:rPr lang="en-US" sz="2800" dirty="0"/>
              <a:t>Work with a partner to complete the first chart about atoms.</a:t>
            </a:r>
          </a:p>
        </p:txBody>
      </p:sp>
      <p:sp>
        <p:nvSpPr>
          <p:cNvPr id="3" name="Slide Number Placeholder 2">
            <a:extLst>
              <a:ext uri="{FF2B5EF4-FFF2-40B4-BE49-F238E27FC236}">
                <a16:creationId xmlns="" xmlns:a16="http://schemas.microsoft.com/office/drawing/2014/main" id="{D518057E-AC55-412C-9F5D-1131EAF295FE}"/>
              </a:ext>
            </a:extLst>
          </p:cNvPr>
          <p:cNvSpPr>
            <a:spLocks noGrp="1"/>
          </p:cNvSpPr>
          <p:nvPr>
            <p:ph type="sldNum" sz="quarter" idx="12"/>
          </p:nvPr>
        </p:nvSpPr>
        <p:spPr/>
        <p:txBody>
          <a:bodyPr/>
          <a:lstStyle/>
          <a:p>
            <a:fld id="{47A2A49C-3692-4152-8A6C-C7C5B48EF17E}" type="slidenum">
              <a:rPr lang="en-US" smtClean="0"/>
              <a:t>14</a:t>
            </a:fld>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5721" y="1894088"/>
            <a:ext cx="5719947" cy="3886200"/>
          </a:xfrm>
          <a:ln>
            <a:solidFill>
              <a:schemeClr val="tx1"/>
            </a:solidFill>
          </a:ln>
        </p:spPr>
      </p:pic>
    </p:spTree>
    <p:extLst>
      <p:ext uri="{BB962C8B-B14F-4D97-AF65-F5344CB8AC3E}">
        <p14:creationId xmlns:p14="http://schemas.microsoft.com/office/powerpoint/2010/main" val="329262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1"/>
            <a:ext cx="8229600" cy="1143000"/>
          </a:xfrm>
        </p:spPr>
        <p:txBody>
          <a:bodyPr/>
          <a:lstStyle/>
          <a:p>
            <a:r>
              <a:rPr lang="en-US" dirty="0"/>
              <a:t>Remembering Nutrition Labels</a:t>
            </a:r>
          </a:p>
        </p:txBody>
      </p:sp>
      <p:sp>
        <p:nvSpPr>
          <p:cNvPr id="3" name="Content Placeholder 2"/>
          <p:cNvSpPr>
            <a:spLocks noGrp="1"/>
          </p:cNvSpPr>
          <p:nvPr>
            <p:ph idx="1"/>
          </p:nvPr>
        </p:nvSpPr>
        <p:spPr>
          <a:xfrm>
            <a:off x="457200" y="1143000"/>
            <a:ext cx="8229600" cy="5213350"/>
          </a:xfrm>
        </p:spPr>
        <p:txBody>
          <a:bodyPr>
            <a:normAutofit lnSpcReduction="10000"/>
          </a:bodyPr>
          <a:lstStyle/>
          <a:p>
            <a:pPr marL="0" indent="0">
              <a:buNone/>
            </a:pPr>
            <a:r>
              <a:rPr lang="en-US" dirty="0"/>
              <a:t>Animal cells are made of:</a:t>
            </a:r>
          </a:p>
          <a:p>
            <a:r>
              <a:rPr lang="en-US" dirty="0"/>
              <a:t>Water: around 60% (H</a:t>
            </a:r>
            <a:r>
              <a:rPr lang="en-US" baseline="-25000" dirty="0"/>
              <a:t>2</a:t>
            </a:r>
            <a:r>
              <a:rPr lang="en-US" dirty="0"/>
              <a:t>O)</a:t>
            </a:r>
          </a:p>
          <a:p>
            <a:r>
              <a:rPr lang="en-US" dirty="0"/>
              <a:t>Large organic molecules: less than 40%</a:t>
            </a:r>
          </a:p>
          <a:p>
            <a:pPr lvl="1"/>
            <a:r>
              <a:rPr lang="en-US" dirty="0"/>
              <a:t>Fats: Made of </a:t>
            </a:r>
            <a:r>
              <a:rPr lang="en-US" dirty="0" smtClean="0"/>
              <a:t>C, H, and O </a:t>
            </a:r>
            <a:r>
              <a:rPr lang="en-US" dirty="0"/>
              <a:t>atoms</a:t>
            </a:r>
          </a:p>
          <a:p>
            <a:pPr lvl="1"/>
            <a:r>
              <a:rPr lang="en-US" dirty="0"/>
              <a:t>Proteins: Made of </a:t>
            </a:r>
            <a:r>
              <a:rPr lang="en-US" dirty="0" smtClean="0"/>
              <a:t>C, H, O, and N </a:t>
            </a:r>
            <a:r>
              <a:rPr lang="en-US" dirty="0"/>
              <a:t>atoms </a:t>
            </a:r>
          </a:p>
          <a:p>
            <a:pPr lvl="1"/>
            <a:r>
              <a:rPr lang="en-US" dirty="0"/>
              <a:t>(Some other large organic molecules such as DNA, made from </a:t>
            </a:r>
            <a:r>
              <a:rPr lang="en-US" dirty="0" smtClean="0"/>
              <a:t>C, H, O, N, and P atoms)</a:t>
            </a:r>
            <a:endParaRPr lang="en-US" dirty="0"/>
          </a:p>
          <a:p>
            <a:r>
              <a:rPr lang="en-US" dirty="0"/>
              <a:t>Minerals: around 1%</a:t>
            </a:r>
          </a:p>
          <a:p>
            <a:pPr lvl="1"/>
            <a:r>
              <a:rPr lang="en-US" dirty="0"/>
              <a:t>Many kinds of </a:t>
            </a:r>
            <a:r>
              <a:rPr lang="en-US" dirty="0" smtClean="0"/>
              <a:t>atoms including </a:t>
            </a:r>
            <a:r>
              <a:rPr lang="en-US" dirty="0"/>
              <a:t>sodium, </a:t>
            </a:r>
            <a:r>
              <a:rPr lang="en-US" dirty="0" smtClean="0"/>
              <a:t>and calcium</a:t>
            </a:r>
            <a:r>
              <a:rPr lang="en-US" dirty="0"/>
              <a:t>, </a:t>
            </a:r>
            <a:r>
              <a:rPr lang="en-US" dirty="0" smtClean="0"/>
              <a:t>magnesium</a:t>
            </a:r>
            <a:endParaRPr lang="en-US" dirty="0"/>
          </a:p>
        </p:txBody>
      </p:sp>
      <p:sp>
        <p:nvSpPr>
          <p:cNvPr id="14" name="TextBox 13"/>
          <p:cNvSpPr txBox="1"/>
          <p:nvPr/>
        </p:nvSpPr>
        <p:spPr>
          <a:xfrm>
            <a:off x="2561827" y="5423981"/>
            <a:ext cx="184666"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 xmlns:a16="http://schemas.microsoft.com/office/drawing/2014/main" id="{38CD083B-159F-43C4-9C70-4E50EFB28A2F}"/>
              </a:ext>
            </a:extLst>
          </p:cNvPr>
          <p:cNvSpPr>
            <a:spLocks noGrp="1"/>
          </p:cNvSpPr>
          <p:nvPr>
            <p:ph type="sldNum" sz="quarter" idx="12"/>
          </p:nvPr>
        </p:nvSpPr>
        <p:spPr/>
        <p:txBody>
          <a:bodyPr/>
          <a:lstStyle/>
          <a:p>
            <a:fld id="{47A2A49C-3692-4152-8A6C-C7C5B48EF17E}" type="slidenum">
              <a:rPr lang="en-US" smtClean="0"/>
              <a:t>15</a:t>
            </a:fld>
            <a:endParaRPr lang="en-US"/>
          </a:p>
        </p:txBody>
      </p:sp>
    </p:spTree>
    <p:extLst>
      <p:ext uri="{BB962C8B-B14F-4D97-AF65-F5344CB8AC3E}">
        <p14:creationId xmlns:p14="http://schemas.microsoft.com/office/powerpoint/2010/main" val="3270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the energy in animals come from?</a:t>
            </a:r>
          </a:p>
        </p:txBody>
      </p:sp>
      <p:sp>
        <p:nvSpPr>
          <p:cNvPr id="7" name="TextBox 6"/>
          <p:cNvSpPr txBox="1"/>
          <p:nvPr/>
        </p:nvSpPr>
        <p:spPr>
          <a:xfrm>
            <a:off x="409031" y="2109326"/>
            <a:ext cx="2486569" cy="2400657"/>
          </a:xfrm>
          <a:prstGeom prst="rect">
            <a:avLst/>
          </a:prstGeom>
          <a:noFill/>
        </p:spPr>
        <p:txBody>
          <a:bodyPr wrap="square" rtlCol="0">
            <a:spAutoFit/>
          </a:bodyPr>
          <a:lstStyle/>
          <a:p>
            <a:r>
              <a:rPr lang="en-US" sz="3000" dirty="0"/>
              <a:t>Work with a partner to complete the second chart about energy.</a:t>
            </a:r>
          </a:p>
        </p:txBody>
      </p:sp>
      <p:sp>
        <p:nvSpPr>
          <p:cNvPr id="3" name="Slide Number Placeholder 2">
            <a:extLst>
              <a:ext uri="{FF2B5EF4-FFF2-40B4-BE49-F238E27FC236}">
                <a16:creationId xmlns="" xmlns:a16="http://schemas.microsoft.com/office/drawing/2014/main" id="{E9C3600E-6585-426E-B368-7EFFC6ED98F4}"/>
              </a:ext>
            </a:extLst>
          </p:cNvPr>
          <p:cNvSpPr>
            <a:spLocks noGrp="1"/>
          </p:cNvSpPr>
          <p:nvPr>
            <p:ph type="sldNum" sz="quarter" idx="12"/>
          </p:nvPr>
        </p:nvSpPr>
        <p:spPr/>
        <p:txBody>
          <a:bodyPr/>
          <a:lstStyle/>
          <a:p>
            <a:fld id="{47A2A49C-3692-4152-8A6C-C7C5B48EF17E}" type="slidenum">
              <a:rPr lang="en-US" smtClean="0"/>
              <a:t>16</a:t>
            </a:fld>
            <a:endParaRPr lang="en-US"/>
          </a:p>
        </p:txBody>
      </p:sp>
      <p:pic>
        <p:nvPicPr>
          <p:cNvPr id="8"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165" y="2109326"/>
            <a:ext cx="5495635" cy="3733800"/>
          </a:xfrm>
          <a:prstGeom prst="rect">
            <a:avLst/>
          </a:prstGeom>
          <a:ln>
            <a:solidFill>
              <a:schemeClr val="tx1"/>
            </a:solidFill>
          </a:ln>
        </p:spPr>
      </p:pic>
    </p:spTree>
    <p:extLst>
      <p:ext uri="{BB962C8B-B14F-4D97-AF65-F5344CB8AC3E}">
        <p14:creationId xmlns:p14="http://schemas.microsoft.com/office/powerpoint/2010/main" val="351068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Energy</a:t>
            </a:r>
          </a:p>
        </p:txBody>
      </p:sp>
      <p:sp>
        <p:nvSpPr>
          <p:cNvPr id="3" name="Content Placeholder 2"/>
          <p:cNvSpPr>
            <a:spLocks noGrp="1"/>
          </p:cNvSpPr>
          <p:nvPr>
            <p:ph idx="1"/>
          </p:nvPr>
        </p:nvSpPr>
        <p:spPr/>
        <p:txBody>
          <a:bodyPr/>
          <a:lstStyle/>
          <a:p>
            <a:r>
              <a:rPr lang="en-US" dirty="0"/>
              <a:t>Chemical energy is stored in C-C and C-H bonds.</a:t>
            </a:r>
          </a:p>
          <a:p>
            <a:pPr marL="0" indent="0">
              <a:buNone/>
            </a:pPr>
            <a:endParaRPr lang="en-US" dirty="0"/>
          </a:p>
          <a:p>
            <a:r>
              <a:rPr lang="en-US" dirty="0"/>
              <a:t>Does water have chemical energy?</a:t>
            </a:r>
          </a:p>
          <a:p>
            <a:r>
              <a:rPr lang="en-US" dirty="0"/>
              <a:t>Does air have chemical energy?</a:t>
            </a:r>
          </a:p>
          <a:p>
            <a:r>
              <a:rPr lang="en-US" dirty="0"/>
              <a:t>Does food have chemical energy?</a:t>
            </a:r>
          </a:p>
        </p:txBody>
      </p:sp>
      <p:sp>
        <p:nvSpPr>
          <p:cNvPr id="4" name="Slide Number Placeholder 3">
            <a:extLst>
              <a:ext uri="{FF2B5EF4-FFF2-40B4-BE49-F238E27FC236}">
                <a16:creationId xmlns="" xmlns:a16="http://schemas.microsoft.com/office/drawing/2014/main" id="{A0D28A5C-F982-42D2-9C76-C5D500698B8C}"/>
              </a:ext>
            </a:extLst>
          </p:cNvPr>
          <p:cNvSpPr>
            <a:spLocks noGrp="1"/>
          </p:cNvSpPr>
          <p:nvPr>
            <p:ph type="sldNum" sz="quarter" idx="12"/>
          </p:nvPr>
        </p:nvSpPr>
        <p:spPr/>
        <p:txBody>
          <a:bodyPr/>
          <a:lstStyle/>
          <a:p>
            <a:fld id="{47A2A49C-3692-4152-8A6C-C7C5B48EF17E}" type="slidenum">
              <a:rPr lang="en-US" smtClean="0"/>
              <a:t>17</a:t>
            </a:fld>
            <a:endParaRPr lang="en-US"/>
          </a:p>
        </p:txBody>
      </p:sp>
    </p:spTree>
    <p:extLst>
      <p:ext uri="{BB962C8B-B14F-4D97-AF65-F5344CB8AC3E}">
        <p14:creationId xmlns:p14="http://schemas.microsoft.com/office/powerpoint/2010/main" val="42744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Metabolic Pathways</a:t>
            </a:r>
          </a:p>
        </p:txBody>
      </p:sp>
      <p:sp>
        <p:nvSpPr>
          <p:cNvPr id="3" name="Content Placeholder 2"/>
          <p:cNvSpPr>
            <a:spLocks noGrp="1"/>
          </p:cNvSpPr>
          <p:nvPr>
            <p:ph idx="1"/>
          </p:nvPr>
        </p:nvSpPr>
        <p:spPr>
          <a:xfrm>
            <a:off x="457200" y="1219200"/>
            <a:ext cx="8229600" cy="4906748"/>
          </a:xfrm>
        </p:spPr>
        <p:txBody>
          <a:bodyPr/>
          <a:lstStyle/>
          <a:p>
            <a:pPr marL="0" indent="0">
              <a:buNone/>
            </a:pPr>
            <a:r>
              <a:rPr lang="en-US" dirty="0"/>
              <a:t>There are many more small organic molecules and ways they can be changed other than the ones in this lesson. Look at the Metabolic Pathways poster to see some of them.</a:t>
            </a:r>
          </a:p>
        </p:txBody>
      </p:sp>
      <p:pic>
        <p:nvPicPr>
          <p:cNvPr id="5" name="Picture 4"/>
          <p:cNvPicPr>
            <a:picLocks noChangeAspect="1"/>
          </p:cNvPicPr>
          <p:nvPr/>
        </p:nvPicPr>
        <p:blipFill>
          <a:blip r:embed="rId3"/>
          <a:stretch>
            <a:fillRect/>
          </a:stretch>
        </p:blipFill>
        <p:spPr>
          <a:xfrm>
            <a:off x="1524000" y="3276600"/>
            <a:ext cx="5902039" cy="3314373"/>
          </a:xfrm>
          <a:prstGeom prst="rect">
            <a:avLst/>
          </a:prstGeom>
        </p:spPr>
      </p:pic>
      <p:sp>
        <p:nvSpPr>
          <p:cNvPr id="6" name="Slide Number Placeholder 5">
            <a:extLst>
              <a:ext uri="{FF2B5EF4-FFF2-40B4-BE49-F238E27FC236}">
                <a16:creationId xmlns="" xmlns:a16="http://schemas.microsoft.com/office/drawing/2014/main" id="{082F81A0-61EC-4B79-A570-94C233483EE2}"/>
              </a:ext>
            </a:extLst>
          </p:cNvPr>
          <p:cNvSpPr>
            <a:spLocks noGrp="1"/>
          </p:cNvSpPr>
          <p:nvPr>
            <p:ph type="sldNum" sz="quarter" idx="12"/>
          </p:nvPr>
        </p:nvSpPr>
        <p:spPr/>
        <p:txBody>
          <a:bodyPr/>
          <a:lstStyle/>
          <a:p>
            <a:fld id="{47A2A49C-3692-4152-8A6C-C7C5B48EF17E}" type="slidenum">
              <a:rPr lang="en-US" smtClean="0"/>
              <a:t>18</a:t>
            </a:fld>
            <a:endParaRPr lang="en-US"/>
          </a:p>
        </p:txBody>
      </p:sp>
    </p:spTree>
    <p:extLst>
      <p:ext uri="{BB962C8B-B14F-4D97-AF65-F5344CB8AC3E}">
        <p14:creationId xmlns:p14="http://schemas.microsoft.com/office/powerpoint/2010/main" val="374199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779468" y="1512887"/>
            <a:ext cx="7585063" cy="4898687"/>
          </a:xfrm>
          <a:prstGeom prst="rect">
            <a:avLst/>
          </a:prstGeom>
          <a:noFill/>
          <a:ln>
            <a:noFill/>
          </a:ln>
          <a:extLst>
            <a:ext uri="{FAA26D3D-D897-4be2-8F04-BA451C77F1D7}">
              <ma14:placeholderFlag xmlns:ma14="http://schemas.microsoft.com/office/mac/drawingml/2011/main"/>
            </a:ext>
          </a:extLst>
        </p:spPr>
      </p:pic>
      <p:sp>
        <p:nvSpPr>
          <p:cNvPr id="7" name="Oval Callout 6"/>
          <p:cNvSpPr>
            <a:spLocks noChangeArrowheads="1"/>
          </p:cNvSpPr>
          <p:nvPr/>
        </p:nvSpPr>
        <p:spPr bwMode="auto">
          <a:xfrm>
            <a:off x="3429000" y="2362200"/>
            <a:ext cx="924560" cy="924560"/>
          </a:xfrm>
          <a:prstGeom prst="wedgeEllipseCallout">
            <a:avLst>
              <a:gd name="adj1" fmla="val 157027"/>
              <a:gd name="adj2" fmla="val 126481"/>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a:solidFill>
                  <a:srgbClr val="FFFFFF"/>
                </a:solidFill>
                <a:effectLst/>
                <a:latin typeface="Arial"/>
                <a:ea typeface="Times New Roman"/>
              </a:rPr>
              <a:t>You are here</a:t>
            </a:r>
            <a:endParaRPr lang="en-US" sz="1100">
              <a:effectLst/>
              <a:latin typeface="Arial"/>
              <a:ea typeface="Times New Roman"/>
            </a:endParaRPr>
          </a:p>
        </p:txBody>
      </p:sp>
      <p:sp>
        <p:nvSpPr>
          <p:cNvPr id="2" name="Slide Number Placeholder 1">
            <a:extLst>
              <a:ext uri="{FF2B5EF4-FFF2-40B4-BE49-F238E27FC236}">
                <a16:creationId xmlns="" xmlns:a16="http://schemas.microsoft.com/office/drawing/2014/main" id="{F1D0375E-3A26-434D-A6D8-DD146E55788E}"/>
              </a:ext>
            </a:extLst>
          </p:cNvPr>
          <p:cNvSpPr>
            <a:spLocks noGrp="1"/>
          </p:cNvSpPr>
          <p:nvPr>
            <p:ph type="sldNum" sz="quarter" idx="12"/>
          </p:nvPr>
        </p:nvSpPr>
        <p:spPr/>
        <p:txBody>
          <a:bodyPr/>
          <a:lstStyle/>
          <a:p>
            <a:fld id="{47A2A49C-3692-4152-8A6C-C7C5B48EF17E}" type="slidenum">
              <a:rPr lang="en-US" smtClean="0"/>
              <a:t>2</a:t>
            </a:fld>
            <a:endParaRPr lang="en-US"/>
          </a:p>
        </p:txBody>
      </p:sp>
    </p:spTree>
    <p:extLst>
      <p:ext uri="{BB962C8B-B14F-4D97-AF65-F5344CB8AC3E}">
        <p14:creationId xmlns:p14="http://schemas.microsoft.com/office/powerpoint/2010/main" val="24906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Connecting Questions about Processes at Different Scales: Digestion</a:t>
            </a:r>
          </a:p>
        </p:txBody>
      </p:sp>
      <p:graphicFrame>
        <p:nvGraphicFramePr>
          <p:cNvPr id="9" name="Content Placeholder 4"/>
          <p:cNvGraphicFramePr>
            <a:graphicFrameLocks noGrp="1"/>
          </p:cNvGraphicFramePr>
          <p:nvPr>
            <p:ph sz="half" idx="2"/>
            <p:extLst>
              <p:ext uri="{D42A27DB-BD31-4B8C-83A1-F6EECF244321}">
                <p14:modId xmlns:p14="http://schemas.microsoft.com/office/powerpoint/2010/main" val="1365644384"/>
              </p:ext>
            </p:extLst>
          </p:nvPr>
        </p:nvGraphicFramePr>
        <p:xfrm>
          <a:off x="4343400" y="2159000"/>
          <a:ext cx="4560849" cy="2565400"/>
        </p:xfrm>
        <a:graphic>
          <a:graphicData uri="http://schemas.openxmlformats.org/drawingml/2006/table">
            <a:tbl>
              <a:tblPr firstRow="1" bandRow="1">
                <a:tableStyleId>{7E9639D4-E3E2-4D34-9284-5A2195B3D0D7}</a:tableStyleId>
              </a:tblPr>
              <a:tblGrid>
                <a:gridCol w="1530260">
                  <a:extLst>
                    <a:ext uri="{9D8B030D-6E8A-4147-A177-3AD203B41FA5}">
                      <a16:colId xmlns="" xmlns:a16="http://schemas.microsoft.com/office/drawing/2014/main" val="20000"/>
                    </a:ext>
                  </a:extLst>
                </a:gridCol>
                <a:gridCol w="3030589">
                  <a:extLst>
                    <a:ext uri="{9D8B030D-6E8A-4147-A177-3AD203B41FA5}">
                      <a16:colId xmlns="" xmlns:a16="http://schemas.microsoft.com/office/drawing/2014/main" val="20001"/>
                    </a:ext>
                  </a:extLst>
                </a:gridCol>
              </a:tblGrid>
              <a:tr h="370840">
                <a:tc>
                  <a:txBody>
                    <a:bodyPr/>
                    <a:lstStyle/>
                    <a:p>
                      <a:pPr algn="ctr"/>
                      <a:r>
                        <a:rPr lang="en-US" dirty="0"/>
                        <a:t>Scale</a:t>
                      </a:r>
                    </a:p>
                  </a:txBody>
                  <a:tcPr marL="44873" marR="44873"/>
                </a:tc>
                <a:tc>
                  <a:txBody>
                    <a:bodyPr/>
                    <a:lstStyle/>
                    <a:p>
                      <a:pPr algn="ctr"/>
                      <a:r>
                        <a:rPr lang="en-US" dirty="0"/>
                        <a:t>Unanswered Questions</a:t>
                      </a:r>
                    </a:p>
                  </a:txBody>
                  <a:tcPr marL="44873" marR="44873"/>
                </a:tc>
                <a:extLst>
                  <a:ext uri="{0D108BD9-81ED-4DB2-BD59-A6C34878D82A}">
                    <a16:rowId xmlns="" xmlns:a16="http://schemas.microsoft.com/office/drawing/2014/main" val="10000"/>
                  </a:ext>
                </a:extLst>
              </a:tr>
              <a:tr h="599186">
                <a:tc>
                  <a:txBody>
                    <a:bodyPr/>
                    <a:lstStyle/>
                    <a:p>
                      <a:r>
                        <a:rPr lang="en-US" dirty="0"/>
                        <a:t>Macroscopic</a:t>
                      </a:r>
                      <a:r>
                        <a:rPr lang="en-US" baseline="0" dirty="0"/>
                        <a:t> Scale</a:t>
                      </a:r>
                      <a:endParaRPr lang="en-US" dirty="0"/>
                    </a:p>
                  </a:txBody>
                  <a:tcPr marL="44873" marR="44873" anchor="ctr"/>
                </a:tc>
                <a:tc>
                  <a:txBody>
                    <a:bodyPr/>
                    <a:lstStyle/>
                    <a:p>
                      <a:r>
                        <a:rPr lang="en-US" dirty="0"/>
                        <a:t>How </a:t>
                      </a:r>
                      <a:r>
                        <a:rPr lang="en-US" dirty="0" smtClean="0"/>
                        <a:t>do </a:t>
                      </a:r>
                      <a:r>
                        <a:rPr lang="en-US" dirty="0"/>
                        <a:t>cows get food to all </a:t>
                      </a:r>
                      <a:r>
                        <a:rPr lang="en-US" dirty="0" smtClean="0"/>
                        <a:t>of </a:t>
                      </a:r>
                      <a:r>
                        <a:rPr lang="en-US" dirty="0"/>
                        <a:t>their cells?</a:t>
                      </a:r>
                    </a:p>
                  </a:txBody>
                  <a:tcPr marL="44873" marR="44873" anchor="ctr"/>
                </a:tc>
                <a:extLst>
                  <a:ext uri="{0D108BD9-81ED-4DB2-BD59-A6C34878D82A}">
                    <a16:rowId xmlns="" xmlns:a16="http://schemas.microsoft.com/office/drawing/2014/main" val="10001"/>
                  </a:ext>
                </a:extLst>
              </a:tr>
              <a:tr h="553974">
                <a:tc>
                  <a:txBody>
                    <a:bodyPr/>
                    <a:lstStyle/>
                    <a:p>
                      <a:r>
                        <a:rPr lang="en-US" dirty="0"/>
                        <a:t>Microscopic</a:t>
                      </a:r>
                      <a:r>
                        <a:rPr lang="en-US" baseline="0" dirty="0"/>
                        <a:t> Scale</a:t>
                      </a:r>
                      <a:endParaRPr lang="en-US" dirty="0"/>
                    </a:p>
                  </a:txBody>
                  <a:tcPr marL="44873" marR="44873" anchor="ctr"/>
                </a:tc>
                <a:tc>
                  <a:txBody>
                    <a:bodyPr/>
                    <a:lstStyle/>
                    <a:p>
                      <a:r>
                        <a:rPr lang="en-US" dirty="0"/>
                        <a:t>How do</a:t>
                      </a:r>
                      <a:r>
                        <a:rPr lang="en-US" baseline="0" dirty="0"/>
                        <a:t> food molecules get into a cow’s blood?</a:t>
                      </a:r>
                    </a:p>
                  </a:txBody>
                  <a:tcPr marL="44873" marR="44873" anchor="ctr"/>
                </a:tc>
                <a:extLst>
                  <a:ext uri="{0D108BD9-81ED-4DB2-BD59-A6C34878D82A}">
                    <a16:rowId xmlns="" xmlns:a16="http://schemas.microsoft.com/office/drawing/2014/main" val="10002"/>
                  </a:ext>
                </a:extLst>
              </a:tr>
              <a:tr h="553974">
                <a:tc>
                  <a:txBody>
                    <a:bodyPr/>
                    <a:lstStyle/>
                    <a:p>
                      <a:r>
                        <a:rPr lang="en-US" dirty="0"/>
                        <a:t>Atomic-Molecular</a:t>
                      </a:r>
                      <a:r>
                        <a:rPr lang="en-US" baseline="0" dirty="0"/>
                        <a:t> Scale</a:t>
                      </a:r>
                      <a:endParaRPr lang="en-US" dirty="0"/>
                    </a:p>
                  </a:txBody>
                  <a:tcPr marL="44873" marR="4487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How are molecules in food changed chemically so that </a:t>
                      </a:r>
                      <a:r>
                        <a:rPr lang="en-US" dirty="0" smtClean="0"/>
                        <a:t>a cow’s </a:t>
                      </a:r>
                      <a:r>
                        <a:rPr lang="en-US" dirty="0"/>
                        <a:t>cells can</a:t>
                      </a:r>
                      <a:r>
                        <a:rPr lang="en-US" baseline="0" dirty="0"/>
                        <a:t> use them?</a:t>
                      </a:r>
                    </a:p>
                  </a:txBody>
                  <a:tcPr marL="44873" marR="44873" anchor="ctr"/>
                </a:tc>
                <a:extLst>
                  <a:ext uri="{0D108BD9-81ED-4DB2-BD59-A6C34878D82A}">
                    <a16:rowId xmlns="" xmlns:a16="http://schemas.microsoft.com/office/drawing/2014/main" val="10003"/>
                  </a:ext>
                </a:extLst>
              </a:tr>
            </a:tbl>
          </a:graphicData>
        </a:graphic>
      </p:graphicFrame>
      <p:pic>
        <p:nvPicPr>
          <p:cNvPr id="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8659" y="2429741"/>
            <a:ext cx="3705782" cy="2099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id="{937B4303-6296-4AEE-9815-FC3A47D940F3}"/>
              </a:ext>
            </a:extLst>
          </p:cNvPr>
          <p:cNvSpPr>
            <a:spLocks noGrp="1"/>
          </p:cNvSpPr>
          <p:nvPr>
            <p:ph type="sldNum" sz="quarter" idx="12"/>
          </p:nvPr>
        </p:nvSpPr>
        <p:spPr/>
        <p:txBody>
          <a:bodyPr/>
          <a:lstStyle/>
          <a:p>
            <a:fld id="{47A2A49C-3692-4152-8A6C-C7C5B48EF17E}" type="slidenum">
              <a:rPr lang="en-US" smtClean="0"/>
              <a:t>3</a:t>
            </a:fld>
            <a:endParaRPr lang="en-US"/>
          </a:p>
        </p:txBody>
      </p:sp>
    </p:spTree>
    <p:extLst>
      <p:ext uri="{BB962C8B-B14F-4D97-AF65-F5344CB8AC3E}">
        <p14:creationId xmlns:p14="http://schemas.microsoft.com/office/powerpoint/2010/main" val="394710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Craig Douglas\My Documents\for JJ\Visual Teaching Tools\Animal\food use flow chart.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447" t="6493" r="4447" b="6517"/>
          <a:stretch/>
        </p:blipFill>
        <p:spPr bwMode="auto">
          <a:xfrm>
            <a:off x="457200" y="457200"/>
            <a:ext cx="8229600" cy="5954713"/>
          </a:xfrm>
          <a:prstGeom prst="rect">
            <a:avLst/>
          </a:prstGeom>
          <a:noFill/>
          <a:extLst>
            <a:ext uri="{909E8E84-426E-40dd-AFC4-6F175D3DCCD1}">
              <a14:hiddenFill xmlns="" xmlns:a14="http://schemas.microsoft.com/office/drawing/2010/main">
                <a:solidFill>
                  <a:srgbClr val="FFFFFF"/>
                </a:solidFill>
              </a14:hiddenFill>
            </a:ext>
          </a:extLst>
        </p:spPr>
      </p:pic>
      <p:sp>
        <p:nvSpPr>
          <p:cNvPr id="19462" name="TextBox 22"/>
          <p:cNvSpPr txBox="1">
            <a:spLocks noChangeArrowheads="1"/>
          </p:cNvSpPr>
          <p:nvPr/>
        </p:nvSpPr>
        <p:spPr bwMode="auto">
          <a:xfrm>
            <a:off x="6702425" y="3803650"/>
            <a:ext cx="153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a:t>Energy:</a:t>
            </a:r>
            <a:br>
              <a:rPr lang="en-US" altLang="en-US" sz="2400"/>
            </a:br>
            <a:r>
              <a:rPr lang="en-US" altLang="en-US" sz="2400"/>
              <a:t>Cellular </a:t>
            </a:r>
            <a:br>
              <a:rPr lang="en-US" altLang="en-US" sz="2400"/>
            </a:br>
            <a:r>
              <a:rPr lang="en-US" altLang="en-US" sz="2400"/>
              <a:t>respiration</a:t>
            </a:r>
          </a:p>
        </p:txBody>
      </p:sp>
      <p:sp>
        <p:nvSpPr>
          <p:cNvPr id="19463" name="Title 1"/>
          <p:cNvSpPr>
            <a:spLocks noGrp="1"/>
          </p:cNvSpPr>
          <p:nvPr>
            <p:ph type="title"/>
          </p:nvPr>
        </p:nvSpPr>
        <p:spPr>
          <a:xfrm>
            <a:off x="192506" y="264696"/>
            <a:ext cx="8734926" cy="992188"/>
          </a:xfrm>
        </p:spPr>
        <p:txBody>
          <a:bodyPr/>
          <a:lstStyle/>
          <a:p>
            <a:r>
              <a:rPr lang="en-US" altLang="en-US" dirty="0"/>
              <a:t>What happens to the food cows eat?</a:t>
            </a:r>
          </a:p>
        </p:txBody>
      </p:sp>
      <p:sp>
        <p:nvSpPr>
          <p:cNvPr id="11" name="TextBox 4"/>
          <p:cNvSpPr txBox="1">
            <a:spLocks noChangeArrowheads="1"/>
          </p:cNvSpPr>
          <p:nvPr/>
        </p:nvSpPr>
        <p:spPr bwMode="auto">
          <a:xfrm>
            <a:off x="1116013" y="3153375"/>
            <a:ext cx="8064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Food</a:t>
            </a:r>
          </a:p>
        </p:txBody>
      </p:sp>
      <p:sp>
        <p:nvSpPr>
          <p:cNvPr id="12" name="TextBox 6"/>
          <p:cNvSpPr txBox="1">
            <a:spLocks noChangeArrowheads="1"/>
          </p:cNvSpPr>
          <p:nvPr/>
        </p:nvSpPr>
        <p:spPr bwMode="auto">
          <a:xfrm>
            <a:off x="3798888" y="3153375"/>
            <a:ext cx="13525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a:t>Digestion</a:t>
            </a:r>
          </a:p>
        </p:txBody>
      </p:sp>
      <p:sp>
        <p:nvSpPr>
          <p:cNvPr id="8" name="Oval 7"/>
          <p:cNvSpPr/>
          <p:nvPr/>
        </p:nvSpPr>
        <p:spPr>
          <a:xfrm>
            <a:off x="3512689" y="2533259"/>
            <a:ext cx="1990264" cy="17699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 xmlns:a16="http://schemas.microsoft.com/office/drawing/2014/main" id="{3FDA7CC3-3766-4697-839E-378171143B18}"/>
              </a:ext>
            </a:extLst>
          </p:cNvPr>
          <p:cNvSpPr>
            <a:spLocks noGrp="1"/>
          </p:cNvSpPr>
          <p:nvPr>
            <p:ph type="sldNum" sz="quarter" idx="12"/>
          </p:nvPr>
        </p:nvSpPr>
        <p:spPr/>
        <p:txBody>
          <a:bodyPr/>
          <a:lstStyle/>
          <a:p>
            <a:fld id="{47A2A49C-3692-4152-8A6C-C7C5B48EF17E}" type="slidenum">
              <a:rPr lang="en-US" smtClean="0"/>
              <a:t>4</a:t>
            </a:fld>
            <a:endParaRPr lang="en-US"/>
          </a:p>
        </p:txBody>
      </p:sp>
    </p:spTree>
    <p:extLst>
      <p:ext uri="{BB962C8B-B14F-4D97-AF65-F5344CB8AC3E}">
        <p14:creationId xmlns:p14="http://schemas.microsoft.com/office/powerpoint/2010/main" val="422617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29" y="536341"/>
            <a:ext cx="7648536" cy="5619073"/>
          </a:xfrm>
          <a:prstGeom prst="rect">
            <a:avLst/>
          </a:prstGeom>
        </p:spPr>
      </p:pic>
      <p:sp>
        <p:nvSpPr>
          <p:cNvPr id="2" name="Oval 1"/>
          <p:cNvSpPr/>
          <p:nvPr/>
        </p:nvSpPr>
        <p:spPr>
          <a:xfrm>
            <a:off x="7367282" y="4876800"/>
            <a:ext cx="1685965" cy="1549496"/>
          </a:xfrm>
          <a:prstGeom prst="ellipse">
            <a:avLst/>
          </a:prstGeom>
          <a:solidFill>
            <a:schemeClr val="bg1">
              <a:alpha val="5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4" name="Slide Number Placeholder 3">
            <a:extLst>
              <a:ext uri="{FF2B5EF4-FFF2-40B4-BE49-F238E27FC236}">
                <a16:creationId xmlns="" xmlns:a16="http://schemas.microsoft.com/office/drawing/2014/main" id="{28A0EFBC-7D33-475D-AC2A-A5F6C294F118}"/>
              </a:ext>
            </a:extLst>
          </p:cNvPr>
          <p:cNvSpPr>
            <a:spLocks noGrp="1"/>
          </p:cNvSpPr>
          <p:nvPr>
            <p:ph type="sldNum" sz="quarter" idx="12"/>
          </p:nvPr>
        </p:nvSpPr>
        <p:spPr/>
        <p:txBody>
          <a:bodyPr/>
          <a:lstStyle/>
          <a:p>
            <a:fld id="{47A2A49C-3692-4152-8A6C-C7C5B48EF17E}" type="slidenum">
              <a:rPr lang="en-US" smtClean="0"/>
              <a:t>5</a:t>
            </a:fld>
            <a:endParaRPr lang="en-US"/>
          </a:p>
        </p:txBody>
      </p:sp>
    </p:spTree>
    <p:extLst>
      <p:ext uri="{BB962C8B-B14F-4D97-AF65-F5344CB8AC3E}">
        <p14:creationId xmlns:p14="http://schemas.microsoft.com/office/powerpoint/2010/main" val="151886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Rounded Rectangle 32"/>
          <p:cNvSpPr/>
          <p:nvPr/>
        </p:nvSpPr>
        <p:spPr bwMode="auto">
          <a:xfrm>
            <a:off x="5257800" y="455613"/>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5" name="AutoShape 2"/>
          <p:cNvSpPr>
            <a:spLocks noChangeArrowheads="1"/>
          </p:cNvSpPr>
          <p:nvPr/>
        </p:nvSpPr>
        <p:spPr bwMode="auto">
          <a:xfrm>
            <a:off x="3962400" y="2568575"/>
            <a:ext cx="1143000" cy="1690688"/>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pPr>
            <a:endParaRPr lang="en-US" altLang="en-US">
              <a:solidFill>
                <a:srgbClr val="000000"/>
              </a:solidFill>
            </a:endParaRPr>
          </a:p>
        </p:txBody>
      </p:sp>
      <p:sp>
        <p:nvSpPr>
          <p:cNvPr id="36" name="TextBox 8"/>
          <p:cNvSpPr txBox="1">
            <a:spLocks noChangeArrowheads="1"/>
          </p:cNvSpPr>
          <p:nvPr/>
        </p:nvSpPr>
        <p:spPr bwMode="auto">
          <a:xfrm>
            <a:off x="4003675" y="3733800"/>
            <a:ext cx="83185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defTabSz="457200" fontAlgn="base">
              <a:spcBef>
                <a:spcPct val="0"/>
              </a:spcBef>
              <a:spcAft>
                <a:spcPct val="0"/>
              </a:spcAft>
              <a:buFontTx/>
              <a:buNone/>
            </a:pPr>
            <a:r>
              <a:rPr lang="en-US" altLang="en-US" sz="800">
                <a:solidFill>
                  <a:prstClr val="black"/>
                </a:solidFill>
              </a:rPr>
              <a:t>Chemical change</a:t>
            </a:r>
          </a:p>
        </p:txBody>
      </p:sp>
      <p:sp>
        <p:nvSpPr>
          <p:cNvPr id="37" name="TextBox 5"/>
          <p:cNvSpPr txBox="1">
            <a:spLocks noChangeArrowheads="1"/>
          </p:cNvSpPr>
          <p:nvPr/>
        </p:nvSpPr>
        <p:spPr bwMode="auto">
          <a:xfrm>
            <a:off x="6545263" y="6126163"/>
            <a:ext cx="860425"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Products</a:t>
            </a:r>
          </a:p>
        </p:txBody>
      </p:sp>
      <p:sp>
        <p:nvSpPr>
          <p:cNvPr id="39" name="TextBox 6"/>
          <p:cNvSpPr txBox="1">
            <a:spLocks noChangeArrowheads="1"/>
          </p:cNvSpPr>
          <p:nvPr/>
        </p:nvSpPr>
        <p:spPr bwMode="auto">
          <a:xfrm>
            <a:off x="1698625" y="6126163"/>
            <a:ext cx="939800"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Reactants</a:t>
            </a:r>
          </a:p>
        </p:txBody>
      </p:sp>
      <p:sp>
        <p:nvSpPr>
          <p:cNvPr id="26638" name="TextBox 23"/>
          <p:cNvSpPr txBox="1">
            <a:spLocks noChangeArrowheads="1"/>
          </p:cNvSpPr>
          <p:nvPr/>
        </p:nvSpPr>
        <p:spPr bwMode="auto">
          <a:xfrm>
            <a:off x="946150" y="5608638"/>
            <a:ext cx="24447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Large organic molecules</a:t>
            </a:r>
            <a:br>
              <a:rPr lang="en-US" altLang="en-US" sz="1800">
                <a:solidFill>
                  <a:prstClr val="black"/>
                </a:solidFill>
              </a:rPr>
            </a:br>
            <a:r>
              <a:rPr lang="en-US" altLang="en-US" sz="1800">
                <a:solidFill>
                  <a:prstClr val="black"/>
                </a:solidFill>
              </a:rPr>
              <a:t>(+ water)</a:t>
            </a:r>
          </a:p>
        </p:txBody>
      </p:sp>
      <p:pic>
        <p:nvPicPr>
          <p:cNvPr id="41"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2055813"/>
            <a:ext cx="126365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3656013"/>
            <a:ext cx="12636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7188" y="2759075"/>
            <a:ext cx="149225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6175" y="2811463"/>
            <a:ext cx="1490663" cy="1109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644223">
            <a:off x="182563" y="2289175"/>
            <a:ext cx="3627437"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13" y="1619250"/>
            <a:ext cx="731837"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98625" y="5187950"/>
            <a:ext cx="731838"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3238" y="4421188"/>
            <a:ext cx="731837"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itle 1"/>
          <p:cNvSpPr txBox="1">
            <a:spLocks/>
          </p:cNvSpPr>
          <p:nvPr/>
        </p:nvSpPr>
        <p:spPr>
          <a:xfrm>
            <a:off x="3144838" y="595313"/>
            <a:ext cx="2879725" cy="1095375"/>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prstClr val="black"/>
                </a:solidFill>
              </a:rPr>
              <a:t>What happens to carbon atoms and chemical energy in digestion?</a:t>
            </a:r>
            <a:endParaRPr lang="en-US" sz="2000" b="1" dirty="0">
              <a:solidFill>
                <a:prstClr val="black"/>
              </a:solidFill>
              <a:latin typeface="Arial" charset="0"/>
              <a:cs typeface="Arial" charset="0"/>
            </a:endParaRPr>
          </a:p>
        </p:txBody>
      </p:sp>
      <p:sp>
        <p:nvSpPr>
          <p:cNvPr id="26649" name="TextBox 15"/>
          <p:cNvSpPr txBox="1">
            <a:spLocks noChangeArrowheads="1"/>
          </p:cNvSpPr>
          <p:nvPr/>
        </p:nvSpPr>
        <p:spPr bwMode="auto">
          <a:xfrm>
            <a:off x="5754688" y="5737225"/>
            <a:ext cx="24415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Small organic molecules</a:t>
            </a:r>
          </a:p>
        </p:txBody>
      </p:sp>
      <p:sp>
        <p:nvSpPr>
          <p:cNvPr id="2" name="Slide Number Placeholder 1">
            <a:extLst>
              <a:ext uri="{FF2B5EF4-FFF2-40B4-BE49-F238E27FC236}">
                <a16:creationId xmlns="" xmlns:a16="http://schemas.microsoft.com/office/drawing/2014/main" id="{64CE45A3-DF42-4AA3-ADF7-E97B3FFA5005}"/>
              </a:ext>
            </a:extLst>
          </p:cNvPr>
          <p:cNvSpPr>
            <a:spLocks noGrp="1"/>
          </p:cNvSpPr>
          <p:nvPr>
            <p:ph type="sldNum" sz="quarter" idx="12"/>
          </p:nvPr>
        </p:nvSpPr>
        <p:spPr/>
        <p:txBody>
          <a:bodyPr/>
          <a:lstStyle/>
          <a:p>
            <a:fld id="{47A2A49C-3692-4152-8A6C-C7C5B48EF17E}" type="slidenum">
              <a:rPr lang="en-US" smtClean="0"/>
              <a:t>6</a:t>
            </a:fld>
            <a:endParaRPr lang="en-US"/>
          </a:p>
        </p:txBody>
      </p:sp>
    </p:spTree>
    <p:extLst>
      <p:ext uri="{BB962C8B-B14F-4D97-AF65-F5344CB8AC3E}">
        <p14:creationId xmlns:p14="http://schemas.microsoft.com/office/powerpoint/2010/main" val="9180814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nodeType="afterGroup">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childTnLst>
                          </p:cTn>
                        </p:par>
                        <p:par>
                          <p:cTn id="35" fill="hold" nodeType="afterGroup">
                            <p:stCondLst>
                              <p:cond delay="4000"/>
                            </p:stCondLst>
                            <p:childTnLst>
                              <p:par>
                                <p:cTn id="36"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37" dur="2000" fill="hold"/>
                                        <p:tgtEl>
                                          <p:spTgt spid="47"/>
                                        </p:tgtEl>
                                        <p:attrNameLst>
                                          <p:attrName>ppt_x</p:attrName>
                                          <p:attrName>ppt_y</p:attrName>
                                        </p:attrNameLst>
                                      </p:cBhvr>
                                      <p:rCtr x="0" y="-139"/>
                                    </p:animMotion>
                                  </p:childTnLst>
                                </p:cTn>
                              </p:par>
                              <p:par>
                                <p:cTn id="38"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39" dur="2000" fill="hold"/>
                                        <p:tgtEl>
                                          <p:spTgt spid="49"/>
                                        </p:tgtEl>
                                        <p:attrNameLst>
                                          <p:attrName>ppt_x</p:attrName>
                                          <p:attrName>ppt_y</p:attrName>
                                        </p:attrNameLst>
                                      </p:cBhvr>
                                      <p:rCtr x="-17" y="-139"/>
                                    </p:animMotion>
                                  </p:childTnLst>
                                </p:cTn>
                              </p:par>
                              <p:par>
                                <p:cTn id="40"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1" dur="2000" fill="hold"/>
                                        <p:tgtEl>
                                          <p:spTgt spid="53"/>
                                        </p:tgtEl>
                                        <p:attrNameLst>
                                          <p:attrName>ppt_x</p:attrName>
                                          <p:attrName>ppt_y</p:attrName>
                                        </p:attrNameLst>
                                      </p:cBhvr>
                                      <p:rCtr x="-52" y="-69"/>
                                    </p:animMotion>
                                  </p:childTnLst>
                                </p:cTn>
                              </p:par>
                              <p:par>
                                <p:cTn id="42"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3" dur="2000" fill="hold"/>
                                        <p:tgtEl>
                                          <p:spTgt spid="50"/>
                                        </p:tgtEl>
                                        <p:attrNameLst>
                                          <p:attrName>ppt_x</p:attrName>
                                          <p:attrName>ppt_y</p:attrName>
                                        </p:attrNameLst>
                                      </p:cBhvr>
                                      <p:rCtr x="-87" y="-208"/>
                                    </p:animMotion>
                                  </p:childTnLst>
                                </p:cTn>
                              </p:par>
                              <p:par>
                                <p:cTn id="44" presetID="10" presetClass="exit" presetSubtype="0" fill="hold" nodeType="withEffect">
                                  <p:stCondLst>
                                    <p:cond delay="1500"/>
                                  </p:stCondLst>
                                  <p:childTnLst>
                                    <p:animEffect transition="out" filter="fade">
                                      <p:cBhvr>
                                        <p:cTn id="45" dur="500"/>
                                        <p:tgtEl>
                                          <p:spTgt spid="47"/>
                                        </p:tgtEl>
                                      </p:cBhvr>
                                    </p:animEffect>
                                    <p:set>
                                      <p:cBhvr>
                                        <p:cTn id="46" dur="1" fill="hold">
                                          <p:stCondLst>
                                            <p:cond delay="499"/>
                                          </p:stCondLst>
                                        </p:cTn>
                                        <p:tgtEl>
                                          <p:spTgt spid="47"/>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9"/>
                                        </p:tgtEl>
                                      </p:cBhvr>
                                    </p:animEffect>
                                    <p:set>
                                      <p:cBhvr>
                                        <p:cTn id="49" dur="1" fill="hold">
                                          <p:stCondLst>
                                            <p:cond delay="499"/>
                                          </p:stCondLst>
                                        </p:cTn>
                                        <p:tgtEl>
                                          <p:spTgt spid="49"/>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childTnLst>
                          </p:cTn>
                        </p:par>
                        <p:par>
                          <p:cTn id="56" fill="hold" nodeType="afterGroup">
                            <p:stCondLst>
                              <p:cond delay="6000"/>
                            </p:stCondLst>
                            <p:childTnLst>
                              <p:par>
                                <p:cTn id="57" presetID="10"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0" dur="2000" fill="hold"/>
                                        <p:tgtEl>
                                          <p:spTgt spid="44"/>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2" dur="2000" fill="hold"/>
                                        <p:tgtEl>
                                          <p:spTgt spid="46"/>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4" dur="2000" fill="hold"/>
                                        <p:tgtEl>
                                          <p:spTgt spid="41"/>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6" dur="2000" fill="hold"/>
                                        <p:tgtEl>
                                          <p:spTgt spid="45"/>
                                        </p:tgtEl>
                                        <p:attrNameLst>
                                          <p:attrName>ppt_x</p:attrName>
                                          <p:attrName>ppt_y</p:attrName>
                                        </p:attrNameLst>
                                      </p:cBhvr>
                                    </p:animMotion>
                                  </p:childTnLst>
                                </p:cTn>
                              </p:par>
                            </p:childTnLst>
                          </p:cTn>
                        </p:par>
                        <p:par>
                          <p:cTn id="77" fill="hold" nodeType="afterGroup">
                            <p:stCondLst>
                              <p:cond delay="8000"/>
                            </p:stCondLst>
                            <p:childTnLst>
                              <p:par>
                                <p:cTn id="78" presetID="0" presetClass="path" presetSubtype="0" accel="50000" decel="50000" fill="hold" nodeType="afterEffect">
                                  <p:stCondLst>
                                    <p:cond delay="0"/>
                                  </p:stCondLst>
                                  <p:childTnLst>
                                    <p:animMotion origin="layout" path="M 1.66667E-6 2.10502E-6 L 0.27986 -0.20426 " pathEditMode="relative" rAng="0" ptsTypes="AA">
                                      <p:cBhvr>
                                        <p:cTn id="79" dur="2000" fill="hold"/>
                                        <p:tgtEl>
                                          <p:spTgt spid="41"/>
                                        </p:tgtEl>
                                        <p:attrNameLst>
                                          <p:attrName>ppt_x</p:attrName>
                                          <p:attrName>ppt_y</p:attrName>
                                        </p:attrNameLst>
                                      </p:cBhvr>
                                      <p:rCtr x="13993" y="-10224"/>
                                    </p:animMotion>
                                  </p:childTnLst>
                                </p:cTn>
                              </p:par>
                              <p:par>
                                <p:cTn id="80" presetID="0" presetClass="path" presetSubtype="0" accel="50000" decel="50000" fill="hold" nodeType="withEffect">
                                  <p:stCondLst>
                                    <p:cond delay="0"/>
                                  </p:stCondLst>
                                  <p:childTnLst>
                                    <p:animMotion origin="layout" path="M -2.22222E-6 -1.85185E-6 L 0.26736 -0.07153 " pathEditMode="relative" rAng="0" ptsTypes="AA">
                                      <p:cBhvr>
                                        <p:cTn id="81" dur="2000" fill="hold"/>
                                        <p:tgtEl>
                                          <p:spTgt spid="45"/>
                                        </p:tgtEl>
                                        <p:attrNameLst>
                                          <p:attrName>ppt_x</p:attrName>
                                          <p:attrName>ppt_y</p:attrName>
                                        </p:attrNameLst>
                                      </p:cBhvr>
                                      <p:rCtr x="13368" y="-3588"/>
                                    </p:animMotion>
                                  </p:childTnLst>
                                </p:cTn>
                              </p:par>
                              <p:par>
                                <p:cTn id="82" presetID="0" presetClass="path" presetSubtype="0" accel="50000" decel="50000" fill="hold" nodeType="withEffect">
                                  <p:stCondLst>
                                    <p:cond delay="0"/>
                                  </p:stCondLst>
                                  <p:childTnLst>
                                    <p:animMotion origin="layout" path="M -5.55556E-7 -2.96296E-6 L 0.24219 0.14306 " pathEditMode="relative" rAng="0" ptsTypes="AA">
                                      <p:cBhvr>
                                        <p:cTn id="83" dur="2000" fill="hold"/>
                                        <p:tgtEl>
                                          <p:spTgt spid="44"/>
                                        </p:tgtEl>
                                        <p:attrNameLst>
                                          <p:attrName>ppt_x</p:attrName>
                                          <p:attrName>ppt_y</p:attrName>
                                        </p:attrNameLst>
                                      </p:cBhvr>
                                      <p:rCtr x="12101" y="7153"/>
                                    </p:animMotion>
                                  </p:childTnLst>
                                </p:cTn>
                              </p:par>
                              <p:par>
                                <p:cTn id="84" presetID="0" presetClass="path" presetSubtype="0" accel="50000" decel="50000" fill="hold" nodeType="withEffect">
                                  <p:stCondLst>
                                    <p:cond delay="0"/>
                                  </p:stCondLst>
                                  <p:childTnLst>
                                    <p:animMotion origin="layout" path="M 5.55556E-7 -4.44444E-6 L 0.22621 0.08681 " pathEditMode="relative" rAng="0" ptsTypes="AA">
                                      <p:cBhvr>
                                        <p:cTn id="85" dur="2000" fill="hold"/>
                                        <p:tgtEl>
                                          <p:spTgt spid="46"/>
                                        </p:tgtEl>
                                        <p:attrNameLst>
                                          <p:attrName>ppt_x</p:attrName>
                                          <p:attrName>ppt_y</p:attrName>
                                        </p:attrNameLst>
                                      </p:cBhvr>
                                      <p:rCtr x="11302" y="4329"/>
                                    </p:animMotion>
                                  </p:childTnLst>
                                </p:cTn>
                              </p:par>
                            </p:childTnLst>
                          </p:cTn>
                        </p:par>
                        <p:par>
                          <p:cTn id="86" fill="hold" nodeType="afterGroup">
                            <p:stCondLst>
                              <p:cond delay="10000"/>
                            </p:stCondLst>
                            <p:childTnLst>
                              <p:par>
                                <p:cTn id="87" presetID="10" presetClass="exit" presetSubtype="0" fill="hold"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Rounded Rectangle 32"/>
          <p:cNvSpPr/>
          <p:nvPr/>
        </p:nvSpPr>
        <p:spPr bwMode="auto">
          <a:xfrm>
            <a:off x="5257800" y="455613"/>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5" name="AutoShape 2"/>
          <p:cNvSpPr>
            <a:spLocks noChangeArrowheads="1"/>
          </p:cNvSpPr>
          <p:nvPr/>
        </p:nvSpPr>
        <p:spPr bwMode="auto">
          <a:xfrm>
            <a:off x="3962400" y="2568575"/>
            <a:ext cx="1143000" cy="1690688"/>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pPr>
            <a:endParaRPr lang="en-US" altLang="en-US">
              <a:solidFill>
                <a:srgbClr val="000000"/>
              </a:solidFill>
            </a:endParaRPr>
          </a:p>
        </p:txBody>
      </p:sp>
      <p:sp>
        <p:nvSpPr>
          <p:cNvPr id="36" name="TextBox 8"/>
          <p:cNvSpPr txBox="1">
            <a:spLocks noChangeArrowheads="1"/>
          </p:cNvSpPr>
          <p:nvPr/>
        </p:nvSpPr>
        <p:spPr bwMode="auto">
          <a:xfrm>
            <a:off x="4003675" y="3733800"/>
            <a:ext cx="83185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defTabSz="457200" fontAlgn="base">
              <a:spcBef>
                <a:spcPct val="0"/>
              </a:spcBef>
              <a:spcAft>
                <a:spcPct val="0"/>
              </a:spcAft>
              <a:buFontTx/>
              <a:buNone/>
            </a:pPr>
            <a:r>
              <a:rPr lang="en-US" altLang="en-US" sz="800">
                <a:solidFill>
                  <a:prstClr val="black"/>
                </a:solidFill>
              </a:rPr>
              <a:t>Chemical change</a:t>
            </a:r>
          </a:p>
        </p:txBody>
      </p:sp>
      <p:sp>
        <p:nvSpPr>
          <p:cNvPr id="37" name="TextBox 5"/>
          <p:cNvSpPr txBox="1">
            <a:spLocks noChangeArrowheads="1"/>
          </p:cNvSpPr>
          <p:nvPr/>
        </p:nvSpPr>
        <p:spPr bwMode="auto">
          <a:xfrm>
            <a:off x="6545263" y="6126163"/>
            <a:ext cx="860425"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Products</a:t>
            </a:r>
          </a:p>
        </p:txBody>
      </p:sp>
      <p:sp>
        <p:nvSpPr>
          <p:cNvPr id="39" name="TextBox 6"/>
          <p:cNvSpPr txBox="1">
            <a:spLocks noChangeArrowheads="1"/>
          </p:cNvSpPr>
          <p:nvPr/>
        </p:nvSpPr>
        <p:spPr bwMode="auto">
          <a:xfrm>
            <a:off x="1698625" y="6126163"/>
            <a:ext cx="939800"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Reactants</a:t>
            </a:r>
          </a:p>
        </p:txBody>
      </p:sp>
      <p:sp>
        <p:nvSpPr>
          <p:cNvPr id="27662" name="TextBox 23"/>
          <p:cNvSpPr txBox="1">
            <a:spLocks noChangeArrowheads="1"/>
          </p:cNvSpPr>
          <p:nvPr/>
        </p:nvSpPr>
        <p:spPr bwMode="auto">
          <a:xfrm>
            <a:off x="1147741" y="5608638"/>
            <a:ext cx="204316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dirty="0">
                <a:solidFill>
                  <a:prstClr val="black"/>
                </a:solidFill>
              </a:rPr>
              <a:t>Large organic </a:t>
            </a:r>
          </a:p>
          <a:p>
            <a:pPr algn="ctr" defTabSz="457200" fontAlgn="base">
              <a:spcBef>
                <a:spcPct val="0"/>
              </a:spcBef>
              <a:spcAft>
                <a:spcPct val="0"/>
              </a:spcAft>
              <a:buFontTx/>
              <a:buNone/>
            </a:pPr>
            <a:r>
              <a:rPr lang="en-US" altLang="en-US" sz="1800" dirty="0">
                <a:solidFill>
                  <a:prstClr val="black"/>
                </a:solidFill>
              </a:rPr>
              <a:t>molecules (+ water)</a:t>
            </a:r>
          </a:p>
        </p:txBody>
      </p:sp>
      <p:pic>
        <p:nvPicPr>
          <p:cNvPr id="41"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2055813"/>
            <a:ext cx="126365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3656013"/>
            <a:ext cx="12636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7188" y="2759075"/>
            <a:ext cx="149225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6175" y="2811463"/>
            <a:ext cx="1490663" cy="1109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644223">
            <a:off x="182563" y="2654300"/>
            <a:ext cx="3627437"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13" y="1622425"/>
            <a:ext cx="731837"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98625" y="5191125"/>
            <a:ext cx="731838"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3238" y="4424363"/>
            <a:ext cx="731837"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itle 1"/>
          <p:cNvSpPr txBox="1">
            <a:spLocks/>
          </p:cNvSpPr>
          <p:nvPr/>
        </p:nvSpPr>
        <p:spPr>
          <a:xfrm>
            <a:off x="3144838" y="595313"/>
            <a:ext cx="2879725" cy="1095375"/>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prstClr val="black"/>
                </a:solidFill>
              </a:rPr>
              <a:t>What happens to carbon atoms and chemical energy in digestion?</a:t>
            </a:r>
            <a:endParaRPr lang="en-US" sz="2000" b="1" dirty="0">
              <a:solidFill>
                <a:prstClr val="black"/>
              </a:solidFill>
              <a:latin typeface="Arial" charset="0"/>
              <a:cs typeface="Arial" charset="0"/>
            </a:endParaRPr>
          </a:p>
        </p:txBody>
      </p:sp>
      <p:sp>
        <p:nvSpPr>
          <p:cNvPr id="27673" name="TextBox 15"/>
          <p:cNvSpPr txBox="1">
            <a:spLocks noChangeArrowheads="1"/>
          </p:cNvSpPr>
          <p:nvPr/>
        </p:nvSpPr>
        <p:spPr bwMode="auto">
          <a:xfrm>
            <a:off x="6256338" y="5605463"/>
            <a:ext cx="1438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Small organic</a:t>
            </a:r>
            <a:br>
              <a:rPr lang="en-US" altLang="en-US" sz="1800">
                <a:solidFill>
                  <a:prstClr val="black"/>
                </a:solidFill>
              </a:rPr>
            </a:br>
            <a:r>
              <a:rPr lang="en-US" altLang="en-US" sz="1800">
                <a:solidFill>
                  <a:prstClr val="black"/>
                </a:solidFill>
              </a:rPr>
              <a:t>molecules</a:t>
            </a:r>
          </a:p>
        </p:txBody>
      </p:sp>
      <p:sp>
        <p:nvSpPr>
          <p:cNvPr id="23" name="Title 1"/>
          <p:cNvSpPr txBox="1">
            <a:spLocks/>
          </p:cNvSpPr>
          <p:nvPr/>
        </p:nvSpPr>
        <p:spPr>
          <a:xfrm>
            <a:off x="3144838" y="5376863"/>
            <a:ext cx="2881312"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en-US" sz="2000" dirty="0">
                <a:solidFill>
                  <a:prstClr val="black"/>
                </a:solidFill>
              </a:rPr>
              <a:t>Carbon atoms stay in organic molecules with high-energy bonds</a:t>
            </a:r>
            <a:endParaRPr lang="en-US" sz="2000" dirty="0">
              <a:solidFill>
                <a:prstClr val="black"/>
              </a:solidFill>
              <a:latin typeface="Arial" charset="0"/>
              <a:cs typeface="Arial" charset="0"/>
            </a:endParaRPr>
          </a:p>
        </p:txBody>
      </p:sp>
      <p:pic>
        <p:nvPicPr>
          <p:cNvPr id="1026" name="Reactan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6339" y="5057110"/>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roduc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48432" y="5057111"/>
            <a:ext cx="946089" cy="95065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CBCFD8E9-9CE4-4951-86F1-CE85C8E3BAFA}"/>
              </a:ext>
            </a:extLst>
          </p:cNvPr>
          <p:cNvSpPr>
            <a:spLocks noGrp="1"/>
          </p:cNvSpPr>
          <p:nvPr>
            <p:ph type="sldNum" sz="quarter" idx="12"/>
          </p:nvPr>
        </p:nvSpPr>
        <p:spPr/>
        <p:txBody>
          <a:bodyPr/>
          <a:lstStyle/>
          <a:p>
            <a:fld id="{47A2A49C-3692-4152-8A6C-C7C5B48EF17E}" type="slidenum">
              <a:rPr lang="en-US" smtClean="0"/>
              <a:t>7</a:t>
            </a:fld>
            <a:endParaRPr lang="en-US"/>
          </a:p>
        </p:txBody>
      </p:sp>
    </p:spTree>
    <p:extLst>
      <p:ext uri="{BB962C8B-B14F-4D97-AF65-F5344CB8AC3E}">
        <p14:creationId xmlns:p14="http://schemas.microsoft.com/office/powerpoint/2010/main" val="34066875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nodeType="afterGroup">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childTnLst>
                          </p:cTn>
                        </p:par>
                        <p:par>
                          <p:cTn id="38" fill="hold">
                            <p:stCondLst>
                              <p:cond delay="4000"/>
                            </p:stCondLst>
                            <p:childTnLst>
                              <p:par>
                                <p:cTn id="39"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40" dur="2000" fill="hold"/>
                                        <p:tgtEl>
                                          <p:spTgt spid="47"/>
                                        </p:tgtEl>
                                        <p:attrNameLst>
                                          <p:attrName>ppt_x</p:attrName>
                                          <p:attrName>ppt_y</p:attrName>
                                        </p:attrNameLst>
                                      </p:cBhvr>
                                      <p:rCtr x="0" y="-139"/>
                                    </p:animMotion>
                                  </p:childTnLst>
                                </p:cTn>
                              </p:par>
                              <p:par>
                                <p:cTn id="41"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42" dur="2000" fill="hold"/>
                                        <p:tgtEl>
                                          <p:spTgt spid="49"/>
                                        </p:tgtEl>
                                        <p:attrNameLst>
                                          <p:attrName>ppt_x</p:attrName>
                                          <p:attrName>ppt_y</p:attrName>
                                        </p:attrNameLst>
                                      </p:cBhvr>
                                      <p:rCtr x="-17" y="-139"/>
                                    </p:animMotion>
                                  </p:childTnLst>
                                </p:cTn>
                              </p:par>
                              <p:par>
                                <p:cTn id="43"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4" dur="2000" fill="hold"/>
                                        <p:tgtEl>
                                          <p:spTgt spid="53"/>
                                        </p:tgtEl>
                                        <p:attrNameLst>
                                          <p:attrName>ppt_x</p:attrName>
                                          <p:attrName>ppt_y</p:attrName>
                                        </p:attrNameLst>
                                      </p:cBhvr>
                                      <p:rCtr x="-52" y="-69"/>
                                    </p:animMotion>
                                  </p:childTnLst>
                                </p:cTn>
                              </p:par>
                              <p:par>
                                <p:cTn id="45"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6" dur="2000" fill="hold"/>
                                        <p:tgtEl>
                                          <p:spTgt spid="50"/>
                                        </p:tgtEl>
                                        <p:attrNameLst>
                                          <p:attrName>ppt_x</p:attrName>
                                          <p:attrName>ppt_y</p:attrName>
                                        </p:attrNameLst>
                                      </p:cBhvr>
                                      <p:rCtr x="-87" y="-208"/>
                                    </p:animMotion>
                                  </p:childTnLst>
                                </p:cTn>
                              </p:par>
                              <p:par>
                                <p:cTn id="47" presetID="10" presetClass="exit" presetSubtype="0" fill="hold" nodeType="withEffect">
                                  <p:stCondLst>
                                    <p:cond delay="1500"/>
                                  </p:stCondLst>
                                  <p:childTnLst>
                                    <p:animEffect transition="out" filter="fade">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9"/>
                                        </p:tgtEl>
                                      </p:cBhvr>
                                    </p:animEffect>
                                    <p:set>
                                      <p:cBhvr>
                                        <p:cTn id="52" dur="1" fill="hold">
                                          <p:stCondLst>
                                            <p:cond delay="499"/>
                                          </p:stCondLst>
                                        </p:cTn>
                                        <p:tgtEl>
                                          <p:spTgt spid="49"/>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3"/>
                                        </p:tgtEl>
                                      </p:cBhvr>
                                    </p:animEffect>
                                    <p:set>
                                      <p:cBhvr>
                                        <p:cTn id="55" dur="1" fill="hold">
                                          <p:stCondLst>
                                            <p:cond delay="499"/>
                                          </p:stCondLst>
                                        </p:cTn>
                                        <p:tgtEl>
                                          <p:spTgt spid="53"/>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childTnLst>
                          </p:cTn>
                        </p:par>
                        <p:par>
                          <p:cTn id="59" fill="hold" nodeType="afterGroup">
                            <p:stCondLst>
                              <p:cond delay="60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3" dur="2000" fill="hold"/>
                                        <p:tgtEl>
                                          <p:spTgt spid="44"/>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5" dur="2000" fill="hold"/>
                                        <p:tgtEl>
                                          <p:spTgt spid="46"/>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7" dur="2000" fill="hold"/>
                                        <p:tgtEl>
                                          <p:spTgt spid="41"/>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9" dur="2000" fill="hold"/>
                                        <p:tgtEl>
                                          <p:spTgt spid="45"/>
                                        </p:tgtEl>
                                        <p:attrNameLst>
                                          <p:attrName>ppt_x</p:attrName>
                                          <p:attrName>ppt_y</p:attrName>
                                        </p:attrNameLst>
                                      </p:cBhvr>
                                    </p:animMotion>
                                  </p:childTnLst>
                                </p:cTn>
                              </p:par>
                            </p:childTnLst>
                          </p:cTn>
                        </p:par>
                        <p:par>
                          <p:cTn id="80" fill="hold" nodeType="afterGroup">
                            <p:stCondLst>
                              <p:cond delay="8000"/>
                            </p:stCondLst>
                            <p:childTnLst>
                              <p:par>
                                <p:cTn id="81" presetID="0" presetClass="path" presetSubtype="0" accel="50000" decel="50000" fill="hold" nodeType="afterEffect">
                                  <p:stCondLst>
                                    <p:cond delay="0"/>
                                  </p:stCondLst>
                                  <p:childTnLst>
                                    <p:animMotion origin="layout" path="M 1.66667E-6 2.10502E-6 L 0.27986 -0.20426 " pathEditMode="relative" rAng="0" ptsTypes="AA">
                                      <p:cBhvr>
                                        <p:cTn id="82" dur="2000" fill="hold"/>
                                        <p:tgtEl>
                                          <p:spTgt spid="41"/>
                                        </p:tgtEl>
                                        <p:attrNameLst>
                                          <p:attrName>ppt_x</p:attrName>
                                          <p:attrName>ppt_y</p:attrName>
                                        </p:attrNameLst>
                                      </p:cBhvr>
                                      <p:rCtr x="13993" y="-10224"/>
                                    </p:animMotion>
                                  </p:childTnLst>
                                </p:cTn>
                              </p:par>
                              <p:par>
                                <p:cTn id="83" presetID="0" presetClass="path" presetSubtype="0" accel="50000" decel="50000" fill="hold" nodeType="withEffect">
                                  <p:stCondLst>
                                    <p:cond delay="0"/>
                                  </p:stCondLst>
                                  <p:childTnLst>
                                    <p:animMotion origin="layout" path="M -2.22222E-6 -1.85185E-6 L 0.26736 -0.07153 " pathEditMode="relative" rAng="0" ptsTypes="AA">
                                      <p:cBhvr>
                                        <p:cTn id="84" dur="2000" fill="hold"/>
                                        <p:tgtEl>
                                          <p:spTgt spid="45"/>
                                        </p:tgtEl>
                                        <p:attrNameLst>
                                          <p:attrName>ppt_x</p:attrName>
                                          <p:attrName>ppt_y</p:attrName>
                                        </p:attrNameLst>
                                      </p:cBhvr>
                                      <p:rCtr x="13368" y="-3588"/>
                                    </p:animMotion>
                                  </p:childTnLst>
                                </p:cTn>
                              </p:par>
                              <p:par>
                                <p:cTn id="85" presetID="0" presetClass="path" presetSubtype="0" accel="50000" decel="50000" fill="hold" nodeType="withEffect">
                                  <p:stCondLst>
                                    <p:cond delay="0"/>
                                  </p:stCondLst>
                                  <p:childTnLst>
                                    <p:animMotion origin="layout" path="M -5.55556E-7 -2.96296E-6 L 0.24219 0.14306 " pathEditMode="relative" rAng="0" ptsTypes="AA">
                                      <p:cBhvr>
                                        <p:cTn id="86" dur="2000" fill="hold"/>
                                        <p:tgtEl>
                                          <p:spTgt spid="44"/>
                                        </p:tgtEl>
                                        <p:attrNameLst>
                                          <p:attrName>ppt_x</p:attrName>
                                          <p:attrName>ppt_y</p:attrName>
                                        </p:attrNameLst>
                                      </p:cBhvr>
                                      <p:rCtr x="12101" y="7153"/>
                                    </p:animMotion>
                                  </p:childTnLst>
                                </p:cTn>
                              </p:par>
                              <p:par>
                                <p:cTn id="87" presetID="0" presetClass="path" presetSubtype="0" accel="50000" decel="50000" fill="hold" nodeType="withEffect">
                                  <p:stCondLst>
                                    <p:cond delay="0"/>
                                  </p:stCondLst>
                                  <p:childTnLst>
                                    <p:animMotion origin="layout" path="M 5.55556E-7 -4.44444E-6 L 0.22621 0.08681 " pathEditMode="relative" rAng="0" ptsTypes="AA">
                                      <p:cBhvr>
                                        <p:cTn id="88" dur="2000" fill="hold"/>
                                        <p:tgtEl>
                                          <p:spTgt spid="46"/>
                                        </p:tgtEl>
                                        <p:attrNameLst>
                                          <p:attrName>ppt_x</p:attrName>
                                          <p:attrName>ppt_y</p:attrName>
                                        </p:attrNameLst>
                                      </p:cBhvr>
                                      <p:rCtr x="11302" y="4329"/>
                                    </p:animMotion>
                                  </p:childTnLst>
                                </p:cTn>
                              </p:par>
                            </p:childTnLst>
                          </p:cTn>
                        </p:par>
                        <p:par>
                          <p:cTn id="89" fill="hold" nodeType="afterGroup">
                            <p:stCondLst>
                              <p:cond delay="10000"/>
                            </p:stCondLst>
                            <p:childTnLst>
                              <p:par>
                                <p:cTn id="90" presetID="10" presetClass="exit" presetSubtype="0" fill="hold" nodeType="afterEffect">
                                  <p:stCondLst>
                                    <p:cond delay="0"/>
                                  </p:stCondLst>
                                  <p:childTnLst>
                                    <p:animEffect transition="out" filter="fade">
                                      <p:cBhvr>
                                        <p:cTn id="91" dur="2000"/>
                                        <p:tgtEl>
                                          <p:spTgt spid="32"/>
                                        </p:tgtEl>
                                      </p:cBhvr>
                                    </p:animEffect>
                                    <p:set>
                                      <p:cBhvr>
                                        <p:cTn id="92" dur="1" fill="hold">
                                          <p:stCondLst>
                                            <p:cond delay="1999"/>
                                          </p:stCondLst>
                                        </p:cTn>
                                        <p:tgtEl>
                                          <p:spTgt spid="3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34"/>
                                        </p:tgtEl>
                                      </p:cBhvr>
                                    </p:animEffect>
                                    <p:set>
                                      <p:cBhvr>
                                        <p:cTn id="95" dur="1" fill="hold">
                                          <p:stCondLst>
                                            <p:cond delay="1999"/>
                                          </p:stCondLst>
                                        </p:cTn>
                                        <p:tgtEl>
                                          <p:spTgt spid="34"/>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35"/>
                                        </p:tgtEl>
                                      </p:cBhvr>
                                      <p:by x="41600" y="41600"/>
                                    </p:animScale>
                                  </p:childTnLst>
                                </p:cTn>
                              </p:par>
                              <p:par>
                                <p:cTn id="98" presetID="7" presetClass="emph" presetSubtype="2" fill="hold" nodeType="withEffect">
                                  <p:stCondLst>
                                    <p:cond delay="0"/>
                                  </p:stCondLst>
                                  <p:childTnLst>
                                    <p:animClr clrSpc="rgb" dir="cw">
                                      <p:cBhvr>
                                        <p:cTn id="99" dur="2000" fill="hold"/>
                                        <p:tgtEl>
                                          <p:spTgt spid="35"/>
                                        </p:tgtEl>
                                        <p:attrNameLst>
                                          <p:attrName>stroke.color</p:attrName>
                                        </p:attrNameLst>
                                      </p:cBhvr>
                                      <p:to>
                                        <a:schemeClr val="tx1"/>
                                      </p:to>
                                    </p:animClr>
                                    <p:set>
                                      <p:cBhvr>
                                        <p:cTn id="100" dur="2000" fill="hold"/>
                                        <p:tgtEl>
                                          <p:spTgt spid="35"/>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36">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36">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36">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39">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37">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50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build="allAtOnce"/>
      <p:bldP spid="36" grpId="1" build="allAtOnce"/>
      <p:bldP spid="36" grpId="2" build="allAtOnce"/>
      <p:bldP spid="36" grpId="3" build="allAtOnce"/>
      <p:bldP spid="36" grpId="4" build="allAtOnce"/>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Connecting Questions about Processes at Different Scales: Biosynthesis</a:t>
            </a:r>
          </a:p>
        </p:txBody>
      </p:sp>
      <p:graphicFrame>
        <p:nvGraphicFramePr>
          <p:cNvPr id="9" name="Content Placeholder 4"/>
          <p:cNvGraphicFramePr>
            <a:graphicFrameLocks noGrp="1"/>
          </p:cNvGraphicFramePr>
          <p:nvPr>
            <p:ph sz="half" idx="2"/>
            <p:extLst>
              <p:ext uri="{D42A27DB-BD31-4B8C-83A1-F6EECF244321}">
                <p14:modId xmlns:p14="http://schemas.microsoft.com/office/powerpoint/2010/main" val="690072347"/>
              </p:ext>
            </p:extLst>
          </p:nvPr>
        </p:nvGraphicFramePr>
        <p:xfrm>
          <a:off x="4343400" y="2235200"/>
          <a:ext cx="4560849" cy="2565400"/>
        </p:xfrm>
        <a:graphic>
          <a:graphicData uri="http://schemas.openxmlformats.org/drawingml/2006/table">
            <a:tbl>
              <a:tblPr firstRow="1" bandRow="1">
                <a:tableStyleId>{7E9639D4-E3E2-4D34-9284-5A2195B3D0D7}</a:tableStyleId>
              </a:tblPr>
              <a:tblGrid>
                <a:gridCol w="1530260">
                  <a:extLst>
                    <a:ext uri="{9D8B030D-6E8A-4147-A177-3AD203B41FA5}">
                      <a16:colId xmlns="" xmlns:a16="http://schemas.microsoft.com/office/drawing/2014/main" val="20000"/>
                    </a:ext>
                  </a:extLst>
                </a:gridCol>
                <a:gridCol w="3030589">
                  <a:extLst>
                    <a:ext uri="{9D8B030D-6E8A-4147-A177-3AD203B41FA5}">
                      <a16:colId xmlns="" xmlns:a16="http://schemas.microsoft.com/office/drawing/2014/main" val="20001"/>
                    </a:ext>
                  </a:extLst>
                </a:gridCol>
              </a:tblGrid>
              <a:tr h="370840">
                <a:tc>
                  <a:txBody>
                    <a:bodyPr/>
                    <a:lstStyle/>
                    <a:p>
                      <a:pPr algn="ctr"/>
                      <a:r>
                        <a:rPr lang="en-US" dirty="0"/>
                        <a:t>Scale</a:t>
                      </a:r>
                    </a:p>
                  </a:txBody>
                  <a:tcPr marL="44873" marR="44873"/>
                </a:tc>
                <a:tc>
                  <a:txBody>
                    <a:bodyPr/>
                    <a:lstStyle/>
                    <a:p>
                      <a:pPr algn="ctr"/>
                      <a:r>
                        <a:rPr lang="en-US" dirty="0"/>
                        <a:t>Unanswered Questions</a:t>
                      </a:r>
                    </a:p>
                  </a:txBody>
                  <a:tcPr marL="44873" marR="44873"/>
                </a:tc>
                <a:extLst>
                  <a:ext uri="{0D108BD9-81ED-4DB2-BD59-A6C34878D82A}">
                    <a16:rowId xmlns="" xmlns:a16="http://schemas.microsoft.com/office/drawing/2014/main" val="10000"/>
                  </a:ext>
                </a:extLst>
              </a:tr>
              <a:tr h="599186">
                <a:tc>
                  <a:txBody>
                    <a:bodyPr/>
                    <a:lstStyle/>
                    <a:p>
                      <a:r>
                        <a:rPr lang="en-US" dirty="0"/>
                        <a:t>Macroscopic</a:t>
                      </a:r>
                      <a:r>
                        <a:rPr lang="en-US" baseline="0" dirty="0"/>
                        <a:t> Scale</a:t>
                      </a:r>
                      <a:endParaRPr lang="en-US" dirty="0"/>
                    </a:p>
                  </a:txBody>
                  <a:tcPr marL="44873" marR="44873" anchor="ctr"/>
                </a:tc>
                <a:tc>
                  <a:txBody>
                    <a:bodyPr/>
                    <a:lstStyle/>
                    <a:p>
                      <a:r>
                        <a:rPr lang="en-US" dirty="0"/>
                        <a:t>How do</a:t>
                      </a:r>
                      <a:r>
                        <a:rPr lang="en-US" baseline="0" dirty="0"/>
                        <a:t> cows grow?</a:t>
                      </a:r>
                      <a:endParaRPr lang="en-US" dirty="0"/>
                    </a:p>
                  </a:txBody>
                  <a:tcPr marL="44873" marR="44873" anchor="ctr"/>
                </a:tc>
                <a:extLst>
                  <a:ext uri="{0D108BD9-81ED-4DB2-BD59-A6C34878D82A}">
                    <a16:rowId xmlns="" xmlns:a16="http://schemas.microsoft.com/office/drawing/2014/main" val="10001"/>
                  </a:ext>
                </a:extLst>
              </a:tr>
              <a:tr h="553974">
                <a:tc>
                  <a:txBody>
                    <a:bodyPr/>
                    <a:lstStyle/>
                    <a:p>
                      <a:r>
                        <a:rPr lang="en-US" dirty="0"/>
                        <a:t>Microscopic</a:t>
                      </a:r>
                      <a:r>
                        <a:rPr lang="en-US" baseline="0" dirty="0"/>
                        <a:t> Scale</a:t>
                      </a:r>
                      <a:endParaRPr lang="en-US" dirty="0"/>
                    </a:p>
                  </a:txBody>
                  <a:tcPr marL="44873" marR="44873" anchor="ctr"/>
                </a:tc>
                <a:tc>
                  <a:txBody>
                    <a:bodyPr/>
                    <a:lstStyle/>
                    <a:p>
                      <a:r>
                        <a:rPr lang="en-US" dirty="0"/>
                        <a:t>How do cows’ cells use small organic molecules to grow?</a:t>
                      </a:r>
                    </a:p>
                  </a:txBody>
                  <a:tcPr marL="44873" marR="44873" anchor="ctr"/>
                </a:tc>
                <a:extLst>
                  <a:ext uri="{0D108BD9-81ED-4DB2-BD59-A6C34878D82A}">
                    <a16:rowId xmlns="" xmlns:a16="http://schemas.microsoft.com/office/drawing/2014/main" val="10002"/>
                  </a:ext>
                </a:extLst>
              </a:tr>
              <a:tr h="553974">
                <a:tc>
                  <a:txBody>
                    <a:bodyPr/>
                    <a:lstStyle/>
                    <a:p>
                      <a:r>
                        <a:rPr lang="en-US" dirty="0"/>
                        <a:t>Atomic-Molecular</a:t>
                      </a:r>
                      <a:r>
                        <a:rPr lang="en-US" baseline="0" dirty="0"/>
                        <a:t> Scale</a:t>
                      </a:r>
                      <a:endParaRPr lang="en-US" dirty="0"/>
                    </a:p>
                  </a:txBody>
                  <a:tcPr marL="44873" marR="4487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How do cells</a:t>
                      </a:r>
                      <a:r>
                        <a:rPr lang="en-US" baseline="0" dirty="0"/>
                        <a:t> make their large organic molecules</a:t>
                      </a:r>
                      <a:r>
                        <a:rPr lang="en-US" dirty="0"/>
                        <a:t>? </a:t>
                      </a:r>
                    </a:p>
                  </a:txBody>
                  <a:tcPr marL="44873" marR="44873" anchor="ctr"/>
                </a:tc>
                <a:extLst>
                  <a:ext uri="{0D108BD9-81ED-4DB2-BD59-A6C34878D82A}">
                    <a16:rowId xmlns="" xmlns:a16="http://schemas.microsoft.com/office/drawing/2014/main" val="10003"/>
                  </a:ext>
                </a:extLst>
              </a:tr>
            </a:tbl>
          </a:graphicData>
        </a:graphic>
      </p:graphicFrame>
      <p:pic>
        <p:nvPicPr>
          <p:cNvPr id="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8659" y="2429741"/>
            <a:ext cx="3705782" cy="2099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id="{D029966C-592B-4DC7-B689-371E5045B663}"/>
              </a:ext>
            </a:extLst>
          </p:cNvPr>
          <p:cNvSpPr>
            <a:spLocks noGrp="1"/>
          </p:cNvSpPr>
          <p:nvPr>
            <p:ph type="sldNum" sz="quarter" idx="12"/>
          </p:nvPr>
        </p:nvSpPr>
        <p:spPr/>
        <p:txBody>
          <a:bodyPr/>
          <a:lstStyle/>
          <a:p>
            <a:fld id="{47A2A49C-3692-4152-8A6C-C7C5B48EF17E}" type="slidenum">
              <a:rPr lang="en-US" smtClean="0"/>
              <a:t>8</a:t>
            </a:fld>
            <a:endParaRPr lang="en-US"/>
          </a:p>
        </p:txBody>
      </p:sp>
    </p:spTree>
    <p:extLst>
      <p:ext uri="{BB962C8B-B14F-4D97-AF65-F5344CB8AC3E}">
        <p14:creationId xmlns:p14="http://schemas.microsoft.com/office/powerpoint/2010/main" val="42506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Craig Douglas\My Documents\for JJ\Visual Teaching Tools\Animal\food use flow chart.png"/>
          <p:cNvPicPr>
            <a:picLocks noChangeAspect="1" noChangeArrowheads="1"/>
          </p:cNvPicPr>
          <p:nvPr/>
        </p:nvPicPr>
        <p:blipFill rotWithShape="1">
          <a:blip r:embed="rId3">
            <a:extLst>
              <a:ext uri="{28A0092B-C50C-407E-A947-70E740481C1C}">
                <a14:useLocalDpi xmlns:a14="http://schemas.microsoft.com/office/drawing/2010/main" val="0"/>
              </a:ext>
            </a:extLst>
          </a:blip>
          <a:srcRect l="4447" t="6493" r="4447" b="6517"/>
          <a:stretch/>
        </p:blipFill>
        <p:spPr bwMode="auto">
          <a:xfrm>
            <a:off x="457200" y="457200"/>
            <a:ext cx="8229600" cy="5954713"/>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4"/>
          <p:cNvSpPr txBox="1">
            <a:spLocks noChangeArrowheads="1"/>
          </p:cNvSpPr>
          <p:nvPr/>
        </p:nvSpPr>
        <p:spPr bwMode="auto">
          <a:xfrm>
            <a:off x="1116013" y="3153375"/>
            <a:ext cx="8064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Food</a:t>
            </a:r>
          </a:p>
        </p:txBody>
      </p:sp>
      <p:sp>
        <p:nvSpPr>
          <p:cNvPr id="22" name="TextBox 6"/>
          <p:cNvSpPr txBox="1">
            <a:spLocks noChangeArrowheads="1"/>
          </p:cNvSpPr>
          <p:nvPr/>
        </p:nvSpPr>
        <p:spPr bwMode="auto">
          <a:xfrm>
            <a:off x="3798888" y="3153375"/>
            <a:ext cx="13525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a:t>Digestion</a:t>
            </a:r>
          </a:p>
        </p:txBody>
      </p:sp>
      <p:sp>
        <p:nvSpPr>
          <p:cNvPr id="23" name="TextBox 8"/>
          <p:cNvSpPr txBox="1">
            <a:spLocks noChangeArrowheads="1"/>
          </p:cNvSpPr>
          <p:nvPr/>
        </p:nvSpPr>
        <p:spPr bwMode="auto">
          <a:xfrm>
            <a:off x="6627723" y="1795194"/>
            <a:ext cx="1727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Materials</a:t>
            </a:r>
            <a:br>
              <a:rPr lang="en-US" altLang="en-US" sz="2400" dirty="0"/>
            </a:br>
            <a:r>
              <a:rPr lang="en-US" altLang="en-US" sz="2400" dirty="0"/>
              <a:t>for growth:</a:t>
            </a:r>
            <a:br>
              <a:rPr lang="en-US" altLang="en-US" sz="2400" dirty="0"/>
            </a:br>
            <a:r>
              <a:rPr lang="en-US" altLang="en-US" sz="2400" dirty="0"/>
              <a:t>Biosynthesis</a:t>
            </a:r>
          </a:p>
        </p:txBody>
      </p:sp>
      <p:sp>
        <p:nvSpPr>
          <p:cNvPr id="24" name="TextBox 10"/>
          <p:cNvSpPr txBox="1">
            <a:spLocks noChangeArrowheads="1"/>
          </p:cNvSpPr>
          <p:nvPr/>
        </p:nvSpPr>
        <p:spPr bwMode="auto">
          <a:xfrm>
            <a:off x="6733247" y="3875568"/>
            <a:ext cx="153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Energy:</a:t>
            </a:r>
            <a:br>
              <a:rPr lang="en-US" altLang="en-US" sz="2400" dirty="0"/>
            </a:br>
            <a:r>
              <a:rPr lang="en-US" altLang="en-US" sz="2400" dirty="0"/>
              <a:t>Cellular </a:t>
            </a:r>
            <a:br>
              <a:rPr lang="en-US" altLang="en-US" sz="2400" dirty="0"/>
            </a:br>
            <a:r>
              <a:rPr lang="en-US" altLang="en-US" sz="2400" dirty="0"/>
              <a:t>respiration</a:t>
            </a:r>
          </a:p>
        </p:txBody>
      </p:sp>
      <p:sp>
        <p:nvSpPr>
          <p:cNvPr id="2" name="Title 1"/>
          <p:cNvSpPr>
            <a:spLocks noGrp="1"/>
          </p:cNvSpPr>
          <p:nvPr>
            <p:ph type="title"/>
          </p:nvPr>
        </p:nvSpPr>
        <p:spPr>
          <a:xfrm>
            <a:off x="457200" y="457200"/>
            <a:ext cx="8229600" cy="703943"/>
          </a:xfrm>
        </p:spPr>
        <p:txBody>
          <a:bodyPr>
            <a:normAutofit fontScale="90000"/>
          </a:bodyPr>
          <a:lstStyle/>
          <a:p>
            <a:pPr fontAlgn="auto">
              <a:spcBef>
                <a:spcPts val="0"/>
              </a:spcBef>
              <a:spcAft>
                <a:spcPts val="0"/>
              </a:spcAft>
              <a:defRPr/>
            </a:pPr>
            <a:r>
              <a:rPr lang="en-US" dirty="0"/>
              <a:t>How do cows’ cells use food to grow?</a:t>
            </a:r>
          </a:p>
        </p:txBody>
      </p:sp>
      <p:sp>
        <p:nvSpPr>
          <p:cNvPr id="18" name="Oval 17"/>
          <p:cNvSpPr/>
          <p:nvPr/>
        </p:nvSpPr>
        <p:spPr>
          <a:xfrm>
            <a:off x="6496191" y="1510301"/>
            <a:ext cx="1990264" cy="17699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 xmlns:a16="http://schemas.microsoft.com/office/drawing/2014/main" id="{769A6947-2DFC-4012-BF7A-F0E54C77AB03}"/>
              </a:ext>
            </a:extLst>
          </p:cNvPr>
          <p:cNvSpPr>
            <a:spLocks noGrp="1"/>
          </p:cNvSpPr>
          <p:nvPr>
            <p:ph type="sldNum" sz="quarter" idx="12"/>
          </p:nvPr>
        </p:nvSpPr>
        <p:spPr/>
        <p:txBody>
          <a:bodyPr/>
          <a:lstStyle/>
          <a:p>
            <a:fld id="{47A2A49C-3692-4152-8A6C-C7C5B48EF17E}" type="slidenum">
              <a:rPr lang="en-US" smtClean="0"/>
              <a:t>9</a:t>
            </a:fld>
            <a:endParaRPr lang="en-US"/>
          </a:p>
        </p:txBody>
      </p:sp>
    </p:spTree>
    <p:extLst>
      <p:ext uri="{BB962C8B-B14F-4D97-AF65-F5344CB8AC3E}">
        <p14:creationId xmlns:p14="http://schemas.microsoft.com/office/powerpoint/2010/main" val="650512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5973</TotalTime>
  <Words>2293</Words>
  <Application>Microsoft Macintosh PowerPoint</Application>
  <PresentationFormat>On-screen Show (4:3)</PresentationFormat>
  <Paragraphs>227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ＭＳ Ｐゴシック</vt:lpstr>
      <vt:lpstr>Times New Roman</vt:lpstr>
      <vt:lpstr>Arial</vt:lpstr>
      <vt:lpstr>Office Theme</vt:lpstr>
      <vt:lpstr>Animals Unit  Activity 5.1: Tracing the Processes of Cows Growing: Digestion and Biosynthesis</vt:lpstr>
      <vt:lpstr>Unit Map</vt:lpstr>
      <vt:lpstr>Connecting Questions about Processes at Different Scales: Digestion</vt:lpstr>
      <vt:lpstr>What happens to the food cows eat?</vt:lpstr>
      <vt:lpstr>PowerPoint Presentation</vt:lpstr>
      <vt:lpstr>PowerPoint Presentation</vt:lpstr>
      <vt:lpstr>PowerPoint Presentation</vt:lpstr>
      <vt:lpstr>Connecting Questions about Processes at Different Scales: Biosynthesis</vt:lpstr>
      <vt:lpstr>How do cows’ cells use food to grow?</vt:lpstr>
      <vt:lpstr>PowerPoint Presentation</vt:lpstr>
      <vt:lpstr>PowerPoint Presentation</vt:lpstr>
      <vt:lpstr>How do animal cells use glucose?</vt:lpstr>
      <vt:lpstr>Animal cells use glucose in two ways</vt:lpstr>
      <vt:lpstr>Where do the atoms in animals come from?</vt:lpstr>
      <vt:lpstr>Remembering Nutrition Labels</vt:lpstr>
      <vt:lpstr>Where does the energy in animals come from?</vt:lpstr>
      <vt:lpstr>Chemical Energy</vt:lpstr>
      <vt:lpstr>Additional Metabolic Pathways</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Haverly</dc:creator>
  <cp:lastModifiedBy>Edwards, Kirsten Diane</cp:lastModifiedBy>
  <cp:revision>51</cp:revision>
  <dcterms:created xsi:type="dcterms:W3CDTF">2016-07-25T16:58:07Z</dcterms:created>
  <dcterms:modified xsi:type="dcterms:W3CDTF">2017-08-31T18:48:47Z</dcterms:modified>
</cp:coreProperties>
</file>