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729"/>
  </p:normalViewPr>
  <p:slideViewPr>
    <p:cSldViewPr snapToGrid="0" snapToObjects="1">
      <p:cViewPr>
        <p:scale>
          <a:sx n="90" d="100"/>
          <a:sy n="90" d="100"/>
        </p:scale>
        <p:origin x="-768"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87307E-83D2-144A-A9BE-BB257BFAF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CA182A9-3E57-CC48-AEB2-D7A9CCF3D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BCACCE-342A-C946-BBCF-2243D1E517D1}"/>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73D6CA52-7603-4240-BE4D-B771D5568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443CC4-440A-8043-BA9F-588F41017BB3}"/>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155717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C620C-2B92-124D-AE0E-4DEFA5464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EC48D3-FF27-9B4B-ADEA-C72A114B5D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A3D5C6-067C-A342-92CC-2D0D4345DA1F}"/>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86C41F65-6A17-494E-9B4D-12A52E69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A3884F-0D34-174F-8000-D5BD145EA902}"/>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165345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74C9197-079B-764B-A1EB-0AC642B31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ABD4C83-0617-6047-AB44-61D0200288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AF99E3-BF3C-D041-9C2E-C639AF7F4A93}"/>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B6996303-FC8E-974E-BA18-3D3876641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E18E25-6BB9-7447-BE0D-DAA31914D812}"/>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3836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A36BF-BBB3-F04C-B402-ECA819923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C809B9-02A2-FA40-BB34-7ABC49E9D1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35112E-D3BA-F047-B9F1-E1DFA5D7DDEF}"/>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0D4CEA73-9C7E-654D-BF6E-5D9BD39D3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E0A3AF-41A2-C743-A9EF-4B76986FE21D}"/>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262649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A1DB5-9198-E544-83E9-7BDFDC8E4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281FF5C-8B0D-CE4F-8392-FBCD8BB05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3D50DD5-89B2-1B46-B8C3-43FC0E5E6922}"/>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AC7835B7-7044-8640-95B8-9D5C64ECB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8AFD12-7929-0342-8271-90FE22C14569}"/>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422915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C7651-683D-B54E-B608-8CE6D6B30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9690C4-D136-D54A-A65C-CD7DEF68F8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C08FA0-246E-024B-855A-CE54F8F6A2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B02264C-326C-8F4A-89A0-33628D077D42}"/>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6" name="Footer Placeholder 5">
            <a:extLst>
              <a:ext uri="{FF2B5EF4-FFF2-40B4-BE49-F238E27FC236}">
                <a16:creationId xmlns:a16="http://schemas.microsoft.com/office/drawing/2014/main" xmlns="" id="{F791AABF-2A6D-7745-A2C8-0C6E9CE30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DF75BD-1D3E-FD44-9D0C-80197A806865}"/>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324217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39E42-C7D0-7041-A146-FEB06B8BFE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273DE5-7B21-F94B-82EA-B6AFCDF08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4DE2F2A-E26C-AC43-ADAA-90246D3C0E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F83F28-5F6A-434D-86A2-D54E6D225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24B23D0-7D00-3D4D-AE23-78B22C0043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75E8EEF-A101-A842-AA66-A2334DEA70C5}"/>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8" name="Footer Placeholder 7">
            <a:extLst>
              <a:ext uri="{FF2B5EF4-FFF2-40B4-BE49-F238E27FC236}">
                <a16:creationId xmlns:a16="http://schemas.microsoft.com/office/drawing/2014/main" xmlns="" id="{A431D1CD-B32E-7749-8EB8-E043D72CB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423694-CA04-E94C-A079-4F7135900378}"/>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179225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68D70-FE2F-6E48-8C80-25934733A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1CC6BD6-DC30-EA42-BDBB-983088C588DA}"/>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4" name="Footer Placeholder 3">
            <a:extLst>
              <a:ext uri="{FF2B5EF4-FFF2-40B4-BE49-F238E27FC236}">
                <a16:creationId xmlns:a16="http://schemas.microsoft.com/office/drawing/2014/main" xmlns="" id="{31E33744-B13C-AA49-BA08-09232E62D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B35332-27B2-D549-ACD0-5FC99BDB2EFC}"/>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241522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845D0AA-1A5F-3D43-8A24-4918BF5FFC5B}"/>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3" name="Footer Placeholder 2">
            <a:extLst>
              <a:ext uri="{FF2B5EF4-FFF2-40B4-BE49-F238E27FC236}">
                <a16:creationId xmlns:a16="http://schemas.microsoft.com/office/drawing/2014/main" xmlns="" id="{0ED52872-D3B0-5942-AFC5-878C11F3E9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3EFA63E-6E32-E646-A30F-A3028CFCF17A}"/>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249913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7048A-9D04-7A42-B207-9D7ED9767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ECF506-E466-D74A-AA2C-6304FCB3A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2EE69B-2BBE-AC4C-84F3-5508B23C0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2DE2918-8103-4E4D-A869-F65155757198}"/>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6" name="Footer Placeholder 5">
            <a:extLst>
              <a:ext uri="{FF2B5EF4-FFF2-40B4-BE49-F238E27FC236}">
                <a16:creationId xmlns:a16="http://schemas.microsoft.com/office/drawing/2014/main" xmlns="" id="{9F063A9E-211C-A440-8401-5C1976610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7ED580-7036-E34A-A09E-23DFCC0C2F55}"/>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13270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E5E503-2D3F-934B-8C1A-537D08198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67A476-7090-984F-A5E5-71E2A2301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FD6258-932F-BC46-A707-C01159475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F5C9A6D-E1EE-E243-A616-46C99D7CB8F1}"/>
              </a:ext>
            </a:extLst>
          </p:cNvPr>
          <p:cNvSpPr>
            <a:spLocks noGrp="1"/>
          </p:cNvSpPr>
          <p:nvPr>
            <p:ph type="dt" sz="half" idx="10"/>
          </p:nvPr>
        </p:nvSpPr>
        <p:spPr/>
        <p:txBody>
          <a:bodyPr/>
          <a:lstStyle/>
          <a:p>
            <a:fld id="{38BD54DF-C26E-D540-91D1-FB3FE403A12C}" type="datetimeFigureOut">
              <a:rPr lang="en-US" smtClean="0"/>
              <a:t>2/27/18</a:t>
            </a:fld>
            <a:endParaRPr lang="en-US"/>
          </a:p>
        </p:txBody>
      </p:sp>
      <p:sp>
        <p:nvSpPr>
          <p:cNvPr id="6" name="Footer Placeholder 5">
            <a:extLst>
              <a:ext uri="{FF2B5EF4-FFF2-40B4-BE49-F238E27FC236}">
                <a16:creationId xmlns:a16="http://schemas.microsoft.com/office/drawing/2014/main" xmlns="" id="{260A67A6-14EC-F546-8D4E-B2F2F8EC3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32E03-0550-A443-AD68-2DC914924402}"/>
              </a:ext>
            </a:extLst>
          </p:cNvPr>
          <p:cNvSpPr>
            <a:spLocks noGrp="1"/>
          </p:cNvSpPr>
          <p:nvPr>
            <p:ph type="sldNum" sz="quarter" idx="12"/>
          </p:nvPr>
        </p:nvSpPr>
        <p:spPr/>
        <p:txBody>
          <a:bodyPr/>
          <a:lstStyle/>
          <a:p>
            <a:fld id="{079B575F-D218-0E4C-81DB-08B37E4DBCFE}" type="slidenum">
              <a:rPr lang="en-US" smtClean="0"/>
              <a:t>‹#›</a:t>
            </a:fld>
            <a:endParaRPr lang="en-US"/>
          </a:p>
        </p:txBody>
      </p:sp>
    </p:spTree>
    <p:extLst>
      <p:ext uri="{BB962C8B-B14F-4D97-AF65-F5344CB8AC3E}">
        <p14:creationId xmlns:p14="http://schemas.microsoft.com/office/powerpoint/2010/main" val="4271539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7546F01-9982-DC48-94A6-EB4D78F15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C7D6435-C10D-4C4E-82D2-E7379EF26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8FE066-409F-1C46-BED1-401369588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D54DF-C26E-D540-91D1-FB3FE403A12C}" type="datetimeFigureOut">
              <a:rPr lang="en-US" smtClean="0"/>
              <a:t>2/27/18</a:t>
            </a:fld>
            <a:endParaRPr lang="en-US"/>
          </a:p>
        </p:txBody>
      </p:sp>
      <p:sp>
        <p:nvSpPr>
          <p:cNvPr id="5" name="Footer Placeholder 4">
            <a:extLst>
              <a:ext uri="{FF2B5EF4-FFF2-40B4-BE49-F238E27FC236}">
                <a16:creationId xmlns:a16="http://schemas.microsoft.com/office/drawing/2014/main" xmlns="" id="{39BCECDC-33F6-E24B-BD65-04481373E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E1EA59-01D2-0C46-83B4-A7A7C832F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B575F-D218-0E4C-81DB-08B37E4DBCFE}" type="slidenum">
              <a:rPr lang="en-US" smtClean="0"/>
              <a:t>‹#›</a:t>
            </a:fld>
            <a:endParaRPr lang="en-US"/>
          </a:p>
        </p:txBody>
      </p:sp>
    </p:spTree>
    <p:extLst>
      <p:ext uri="{BB962C8B-B14F-4D97-AF65-F5344CB8AC3E}">
        <p14:creationId xmlns:p14="http://schemas.microsoft.com/office/powerpoint/2010/main" val="233294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312324C-BFB6-7744-96AE-12A639ABAC22}"/>
              </a:ext>
            </a:extLst>
          </p:cNvPr>
          <p:cNvSpPr>
            <a:spLocks noGrp="1"/>
          </p:cNvSpPr>
          <p:nvPr>
            <p:ph type="subTitle" idx="1"/>
          </p:nvPr>
        </p:nvSpPr>
        <p:spPr>
          <a:xfrm>
            <a:off x="622300" y="1453502"/>
            <a:ext cx="7454900" cy="4495800"/>
          </a:xfrm>
        </p:spPr>
        <p:txBody>
          <a:bodyPr>
            <a:normAutofit fontScale="92500"/>
          </a:bodyPr>
          <a:lstStyle/>
          <a:p>
            <a:pPr algn="l"/>
            <a:r>
              <a:rPr lang="en-US" dirty="0"/>
              <a:t>Me and my sister, Sam, are fraternal twins. We look alike and share many characteristics; we both love to play basketball and soccer, enjoy biology and the sciences, listen to similar music and have many mutual friends. Scientists think that similarities between closely related people are…</a:t>
            </a:r>
          </a:p>
          <a:p>
            <a:pPr marL="457200" lvl="0" indent="-457200" algn="l">
              <a:buFont typeface="+mj-lt"/>
              <a:buAutoNum type="alphaLcPeriod"/>
            </a:pPr>
            <a:r>
              <a:rPr lang="en-US" dirty="0"/>
              <a:t>Almost entirely a result of sharing the same genes.</a:t>
            </a:r>
          </a:p>
          <a:p>
            <a:pPr marL="457200" lvl="0" indent="-457200" algn="l">
              <a:buFont typeface="+mj-lt"/>
              <a:buAutoNum type="alphaLcPeriod"/>
            </a:pPr>
            <a:r>
              <a:rPr lang="en-US" dirty="0"/>
              <a:t>Almost entirely a result of sharing similar experiences.</a:t>
            </a:r>
          </a:p>
          <a:p>
            <a:pPr marL="457200" lvl="0" indent="-457200" algn="l">
              <a:buFont typeface="+mj-lt"/>
              <a:buAutoNum type="alphaLcPeriod"/>
            </a:pPr>
            <a:r>
              <a:rPr lang="en-US" dirty="0"/>
              <a:t>Partly a result of the same genes and </a:t>
            </a:r>
            <a:r>
              <a:rPr lang="en-US" dirty="0" smtClean="0"/>
              <a:t>partly </a:t>
            </a:r>
            <a:r>
              <a:rPr lang="en-US" dirty="0"/>
              <a:t>a result of similar experiences.</a:t>
            </a:r>
          </a:p>
          <a:p>
            <a:pPr marL="457200" lvl="0" indent="-457200" algn="l">
              <a:buFont typeface="+mj-lt"/>
              <a:buAutoNum type="alphaLcPeriod"/>
            </a:pPr>
            <a:r>
              <a:rPr lang="en-US" dirty="0"/>
              <a:t>Neither the result of sharing the same genes nor having similar experiences.</a:t>
            </a:r>
          </a:p>
          <a:p>
            <a:pPr marL="457200" lvl="0" indent="-457200" algn="l">
              <a:buFont typeface="+mj-lt"/>
              <a:buAutoNum type="alphaLcPeriod"/>
            </a:pPr>
            <a:r>
              <a:rPr lang="en-US" dirty="0"/>
              <a:t>Almost entirely a result of random chance factors. </a:t>
            </a:r>
          </a:p>
          <a:p>
            <a:pPr algn="l"/>
            <a:endParaRPr lang="en-US" dirty="0"/>
          </a:p>
        </p:txBody>
      </p:sp>
      <p:pic>
        <p:nvPicPr>
          <p:cNvPr id="5" name="Picture 4">
            <a:extLst>
              <a:ext uri="{FF2B5EF4-FFF2-40B4-BE49-F238E27FC236}">
                <a16:creationId xmlns:a16="http://schemas.microsoft.com/office/drawing/2014/main" xmlns="" id="{3CEAB081-A926-F54E-8E42-23E188C8B9B5}"/>
              </a:ext>
            </a:extLst>
          </p:cNvPr>
          <p:cNvPicPr>
            <a:picLocks noChangeAspect="1"/>
          </p:cNvPicPr>
          <p:nvPr/>
        </p:nvPicPr>
        <p:blipFill rotWithShape="1">
          <a:blip r:embed="rId2">
            <a:extLst>
              <a:ext uri="{28A0092B-C50C-407E-A947-70E740481C1C}">
                <a14:useLocalDpi xmlns:a14="http://schemas.microsoft.com/office/drawing/2010/main" val="0"/>
              </a:ext>
            </a:extLst>
          </a:blip>
          <a:srcRect l="12005" r="10409"/>
          <a:stretch/>
        </p:blipFill>
        <p:spPr>
          <a:xfrm>
            <a:off x="7912100" y="705498"/>
            <a:ext cx="4114800" cy="5243804"/>
          </a:xfrm>
          <a:prstGeom prst="rect">
            <a:avLst/>
          </a:prstGeom>
        </p:spPr>
      </p:pic>
      <p:sp>
        <p:nvSpPr>
          <p:cNvPr id="6" name="TextBox 5">
            <a:extLst>
              <a:ext uri="{FF2B5EF4-FFF2-40B4-BE49-F238E27FC236}">
                <a16:creationId xmlns:a16="http://schemas.microsoft.com/office/drawing/2014/main" xmlns="" id="{C6ECC4DC-4470-814A-8C94-A0131D211FF1}"/>
              </a:ext>
            </a:extLst>
          </p:cNvPr>
          <p:cNvSpPr txBox="1"/>
          <p:nvPr/>
        </p:nvSpPr>
        <p:spPr>
          <a:xfrm>
            <a:off x="622300" y="705498"/>
            <a:ext cx="3454400" cy="584775"/>
          </a:xfrm>
          <a:prstGeom prst="rect">
            <a:avLst/>
          </a:prstGeom>
          <a:noFill/>
        </p:spPr>
        <p:txBody>
          <a:bodyPr wrap="square" rtlCol="0">
            <a:spAutoFit/>
          </a:bodyPr>
          <a:lstStyle/>
          <a:p>
            <a:r>
              <a:rPr lang="en-US" sz="3200" b="1" dirty="0"/>
              <a:t>Case 1: Twins</a:t>
            </a:r>
          </a:p>
        </p:txBody>
      </p:sp>
    </p:spTree>
    <p:extLst>
      <p:ext uri="{BB962C8B-B14F-4D97-AF65-F5344CB8AC3E}">
        <p14:creationId xmlns:p14="http://schemas.microsoft.com/office/powerpoint/2010/main" val="486997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024D2-BB38-2A4A-B1C0-8A38E2DDBE28}"/>
              </a:ext>
            </a:extLst>
          </p:cNvPr>
          <p:cNvSpPr>
            <a:spLocks noGrp="1"/>
          </p:cNvSpPr>
          <p:nvPr>
            <p:ph type="title"/>
          </p:nvPr>
        </p:nvSpPr>
        <p:spPr>
          <a:xfrm>
            <a:off x="1016000" y="542926"/>
            <a:ext cx="3568700" cy="892176"/>
          </a:xfrm>
        </p:spPr>
        <p:txBody>
          <a:bodyPr>
            <a:normAutofit/>
          </a:bodyPr>
          <a:lstStyle/>
          <a:p>
            <a:r>
              <a:rPr lang="en-US" sz="3200" b="1" dirty="0">
                <a:latin typeface="+mn-lt"/>
              </a:rPr>
              <a:t>Case 2: Eye Color</a:t>
            </a:r>
          </a:p>
        </p:txBody>
      </p:sp>
      <p:sp>
        <p:nvSpPr>
          <p:cNvPr id="3" name="Content Placeholder 2">
            <a:extLst>
              <a:ext uri="{FF2B5EF4-FFF2-40B4-BE49-F238E27FC236}">
                <a16:creationId xmlns:a16="http://schemas.microsoft.com/office/drawing/2014/main" xmlns="" id="{9C0CABC8-7531-544B-9B3E-82D9F18D3B30}"/>
              </a:ext>
            </a:extLst>
          </p:cNvPr>
          <p:cNvSpPr>
            <a:spLocks noGrp="1"/>
          </p:cNvSpPr>
          <p:nvPr>
            <p:ph idx="1"/>
          </p:nvPr>
        </p:nvSpPr>
        <p:spPr>
          <a:xfrm>
            <a:off x="723576" y="1435102"/>
            <a:ext cx="7442200" cy="4876800"/>
          </a:xfrm>
        </p:spPr>
        <p:txBody>
          <a:bodyPr>
            <a:normAutofit fontScale="92500"/>
          </a:bodyPr>
          <a:lstStyle/>
          <a:p>
            <a:pPr marL="0" indent="0">
              <a:buNone/>
            </a:pPr>
            <a:r>
              <a:rPr lang="en-US" sz="2400" dirty="0"/>
              <a:t>Molly and Steve are going to have a baby and are predicting what color eyes their child will have. Molly has blue eyes and Steve has brown eyes but Steve’s mom also has blue eyes. What color eyes do you think their baby will have? </a:t>
            </a:r>
          </a:p>
          <a:p>
            <a:pPr marL="514350" lvl="0" indent="-514350">
              <a:buFont typeface="+mj-lt"/>
              <a:buAutoNum type="alphaLcPeriod"/>
            </a:pPr>
            <a:r>
              <a:rPr lang="en-US" sz="2400" dirty="0"/>
              <a:t>It will depend on what gender the baby is; a female will have blue eyes and a male will have brown eyes.</a:t>
            </a:r>
          </a:p>
          <a:p>
            <a:pPr marL="514350" lvl="0" indent="-514350">
              <a:buFont typeface="+mj-lt"/>
              <a:buAutoNum type="alphaLcPeriod"/>
            </a:pPr>
            <a:r>
              <a:rPr lang="en-US" sz="2400" dirty="0"/>
              <a:t>The baby will definitely have brown eyes because it will always get a dominant brown allele from Steve.</a:t>
            </a:r>
          </a:p>
          <a:p>
            <a:pPr marL="514350" lvl="0" indent="-514350">
              <a:buFont typeface="+mj-lt"/>
              <a:buAutoNum type="alphaLcPeriod"/>
            </a:pPr>
            <a:r>
              <a:rPr lang="en-US" sz="2400" dirty="0"/>
              <a:t>The baby could have either blue or brown eyes </a:t>
            </a:r>
            <a:r>
              <a:rPr lang="en-US" sz="2400" dirty="0" smtClean="0"/>
              <a:t>depending </a:t>
            </a:r>
            <a:r>
              <a:rPr lang="en-US" sz="2400" dirty="0"/>
              <a:t>on which alleles it gets from Molly and Steve.</a:t>
            </a:r>
          </a:p>
          <a:p>
            <a:pPr marL="514350" lvl="0" indent="-514350">
              <a:buFont typeface="+mj-lt"/>
              <a:buAutoNum type="alphaLcPeriod"/>
            </a:pPr>
            <a:r>
              <a:rPr lang="en-US" sz="2400" dirty="0"/>
              <a:t>The baby could have either blue or brown eyes depending on the environment in which the baby is born in. </a:t>
            </a:r>
          </a:p>
          <a:p>
            <a:pPr marL="0" indent="0">
              <a:buNone/>
            </a:pPr>
            <a:endParaRPr lang="en-US" dirty="0"/>
          </a:p>
        </p:txBody>
      </p:sp>
      <p:pic>
        <p:nvPicPr>
          <p:cNvPr id="4" name="Picture 3">
            <a:extLst>
              <a:ext uri="{FF2B5EF4-FFF2-40B4-BE49-F238E27FC236}">
                <a16:creationId xmlns:a16="http://schemas.microsoft.com/office/drawing/2014/main" xmlns="" id="{5AFAAC34-CF3E-AC4B-BCF6-2449EF3D8282}"/>
              </a:ext>
            </a:extLst>
          </p:cNvPr>
          <p:cNvPicPr/>
          <p:nvPr/>
        </p:nvPicPr>
        <p:blipFill>
          <a:blip r:embed="rId2">
            <a:extLst>
              <a:ext uri="{28A0092B-C50C-407E-A947-70E740481C1C}">
                <a14:useLocalDpi xmlns:a14="http://schemas.microsoft.com/office/drawing/2010/main" val="0"/>
              </a:ext>
            </a:extLst>
          </a:blip>
          <a:stretch>
            <a:fillRect/>
          </a:stretch>
        </p:blipFill>
        <p:spPr>
          <a:xfrm>
            <a:off x="8026400" y="1257301"/>
            <a:ext cx="3581400" cy="4346527"/>
          </a:xfrm>
          <a:prstGeom prst="rect">
            <a:avLst/>
          </a:prstGeom>
        </p:spPr>
      </p:pic>
    </p:spTree>
    <p:extLst>
      <p:ext uri="{BB962C8B-B14F-4D97-AF65-F5344CB8AC3E}">
        <p14:creationId xmlns:p14="http://schemas.microsoft.com/office/powerpoint/2010/main" val="18458188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F526F-C81F-1B40-B599-676CED7E2E0A}"/>
              </a:ext>
            </a:extLst>
          </p:cNvPr>
          <p:cNvSpPr>
            <a:spLocks noGrp="1"/>
          </p:cNvSpPr>
          <p:nvPr>
            <p:ph type="title"/>
          </p:nvPr>
        </p:nvSpPr>
        <p:spPr>
          <a:xfrm>
            <a:off x="838200" y="1098550"/>
            <a:ext cx="3886200" cy="727075"/>
          </a:xfrm>
        </p:spPr>
        <p:txBody>
          <a:bodyPr>
            <a:normAutofit/>
          </a:bodyPr>
          <a:lstStyle/>
          <a:p>
            <a:r>
              <a:rPr lang="en-US" sz="3200" b="1" dirty="0">
                <a:latin typeface="+mn-lt"/>
              </a:rPr>
              <a:t>Case 3: Blood Type</a:t>
            </a:r>
          </a:p>
        </p:txBody>
      </p:sp>
      <p:sp>
        <p:nvSpPr>
          <p:cNvPr id="3" name="Content Placeholder 2">
            <a:extLst>
              <a:ext uri="{FF2B5EF4-FFF2-40B4-BE49-F238E27FC236}">
                <a16:creationId xmlns:a16="http://schemas.microsoft.com/office/drawing/2014/main" xmlns="" id="{A0C83E7C-52E1-9A4E-836C-D7CD6F7D5142}"/>
              </a:ext>
            </a:extLst>
          </p:cNvPr>
          <p:cNvSpPr>
            <a:spLocks noGrp="1"/>
          </p:cNvSpPr>
          <p:nvPr>
            <p:ph idx="1"/>
          </p:nvPr>
        </p:nvSpPr>
        <p:spPr/>
        <p:txBody>
          <a:bodyPr/>
          <a:lstStyle/>
          <a:p>
            <a:pPr marL="0" indent="0">
              <a:buNone/>
            </a:pPr>
            <a:r>
              <a:rPr lang="en-US" dirty="0"/>
              <a:t>Sarah is trying to figure out the paternity of her child. Sarah has blood type O (ii) and her baby has blood type A. Who could the father be? (there may be more than one answer)</a:t>
            </a:r>
          </a:p>
          <a:p>
            <a:pPr marL="514350" lvl="0" indent="-514350">
              <a:buFont typeface="+mj-lt"/>
              <a:buAutoNum type="alphaLcPeriod"/>
            </a:pPr>
            <a:r>
              <a:rPr lang="en-US" dirty="0"/>
              <a:t>Scott – type B (Bi)</a:t>
            </a:r>
          </a:p>
          <a:p>
            <a:pPr marL="514350" lvl="0" indent="-514350">
              <a:buFont typeface="+mj-lt"/>
              <a:buAutoNum type="alphaLcPeriod"/>
            </a:pPr>
            <a:r>
              <a:rPr lang="en-US" dirty="0"/>
              <a:t>Henry – type A (AA)</a:t>
            </a:r>
          </a:p>
          <a:p>
            <a:pPr marL="514350" lvl="0" indent="-514350">
              <a:buFont typeface="+mj-lt"/>
              <a:buAutoNum type="alphaLcPeriod"/>
            </a:pPr>
            <a:r>
              <a:rPr lang="en-US" dirty="0"/>
              <a:t>Rick – type AB (AB)</a:t>
            </a:r>
          </a:p>
          <a:p>
            <a:pPr marL="514350" lvl="0" indent="-514350">
              <a:buFont typeface="+mj-lt"/>
              <a:buAutoNum type="alphaLcPeriod"/>
            </a:pPr>
            <a:r>
              <a:rPr lang="en-US" dirty="0"/>
              <a:t>Patrick – type O (ii</a:t>
            </a:r>
            <a:r>
              <a:rPr lang="en-US" dirty="0" smtClean="0"/>
              <a:t>)</a:t>
            </a:r>
          </a:p>
          <a:p>
            <a:pPr marL="514350" lvl="0" indent="-514350">
              <a:buFont typeface="+mj-lt"/>
              <a:buAutoNum type="alphaLcPeriod"/>
            </a:pPr>
            <a:r>
              <a:rPr lang="en-US" dirty="0" smtClean="0"/>
              <a:t>All of the above</a:t>
            </a:r>
          </a:p>
          <a:p>
            <a:pPr marL="514350" lvl="0" indent="-514350">
              <a:buFont typeface="+mj-lt"/>
              <a:buAutoNum type="alphaLcPeriod"/>
            </a:pPr>
            <a:r>
              <a:rPr lang="en-US" dirty="0" smtClean="0"/>
              <a:t>None of the above</a:t>
            </a:r>
            <a:endParaRPr lang="en-US" dirty="0"/>
          </a:p>
          <a:p>
            <a:pPr marL="0" indent="0">
              <a:buNone/>
            </a:pPr>
            <a:endParaRPr lang="en-US" dirty="0"/>
          </a:p>
        </p:txBody>
      </p:sp>
    </p:spTree>
    <p:extLst>
      <p:ext uri="{BB962C8B-B14F-4D97-AF65-F5344CB8AC3E}">
        <p14:creationId xmlns:p14="http://schemas.microsoft.com/office/powerpoint/2010/main" val="19318495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4010"/>
          </a:xfrm>
        </p:spPr>
        <p:txBody>
          <a:bodyPr>
            <a:normAutofit/>
          </a:bodyPr>
          <a:lstStyle/>
          <a:p>
            <a:r>
              <a:rPr lang="en-US" sz="2000" dirty="0" smtClean="0"/>
              <a:t>2</a:t>
            </a:r>
            <a:r>
              <a:rPr lang="en-US" sz="2000" baseline="30000" dirty="0" smtClean="0"/>
              <a:t>nd</a:t>
            </a:r>
            <a:r>
              <a:rPr lang="en-US" sz="2000" dirty="0" smtClean="0"/>
              <a:t> hour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9475567"/>
              </p:ext>
            </p:extLst>
          </p:nvPr>
        </p:nvGraphicFramePr>
        <p:xfrm>
          <a:off x="646035" y="810510"/>
          <a:ext cx="11108520" cy="5927119"/>
        </p:xfrm>
        <a:graphic>
          <a:graphicData uri="http://schemas.openxmlformats.org/drawingml/2006/table">
            <a:tbl>
              <a:tblPr firstRow="1" bandRow="1">
                <a:tableStyleId>{5C22544A-7EE6-4342-B048-85BDC9FD1C3A}</a:tableStyleId>
              </a:tblPr>
              <a:tblGrid>
                <a:gridCol w="3702840"/>
                <a:gridCol w="3702840"/>
                <a:gridCol w="3702840"/>
              </a:tblGrid>
              <a:tr h="974119">
                <a:tc>
                  <a:txBody>
                    <a:bodyPr/>
                    <a:lstStyle/>
                    <a:p>
                      <a:r>
                        <a:rPr lang="en-US" sz="1500" dirty="0" smtClean="0"/>
                        <a:t>Case</a:t>
                      </a:r>
                      <a:r>
                        <a:rPr lang="en-US" sz="1500" baseline="0" dirty="0" smtClean="0"/>
                        <a:t> 1</a:t>
                      </a:r>
                      <a:endParaRPr lang="en-US" sz="1500" dirty="0"/>
                    </a:p>
                  </a:txBody>
                  <a:tcPr/>
                </a:tc>
                <a:tc>
                  <a:txBody>
                    <a:bodyPr/>
                    <a:lstStyle/>
                    <a:p>
                      <a:r>
                        <a:rPr lang="en-US" sz="1500" dirty="0" smtClean="0"/>
                        <a:t>Case 2</a:t>
                      </a:r>
                      <a:endParaRPr lang="en-US" sz="1500" dirty="0"/>
                    </a:p>
                  </a:txBody>
                  <a:tcPr/>
                </a:tc>
                <a:tc>
                  <a:txBody>
                    <a:bodyPr/>
                    <a:lstStyle/>
                    <a:p>
                      <a:r>
                        <a:rPr lang="en-US" sz="1500" dirty="0" smtClean="0"/>
                        <a:t>Case 3</a:t>
                      </a:r>
                      <a:endParaRPr lang="en-US" sz="1500" dirty="0"/>
                    </a:p>
                  </a:txBody>
                  <a:tcPr/>
                </a:tc>
              </a:tr>
              <a:tr h="370840">
                <a:tc>
                  <a:txBody>
                    <a:bodyPr/>
                    <a:lstStyle/>
                    <a:p>
                      <a:r>
                        <a:rPr lang="en-US" sz="1500" dirty="0" smtClean="0"/>
                        <a:t>A 0</a:t>
                      </a:r>
                      <a:endParaRPr lang="en-US" sz="1500" dirty="0"/>
                    </a:p>
                  </a:txBody>
                  <a:tcPr/>
                </a:tc>
                <a:tc>
                  <a:txBody>
                    <a:bodyPr/>
                    <a:lstStyle/>
                    <a:p>
                      <a:r>
                        <a:rPr lang="en-US" sz="1500" dirty="0" smtClean="0"/>
                        <a:t>A 0</a:t>
                      </a:r>
                      <a:endParaRPr lang="en-US" sz="1500" dirty="0"/>
                    </a:p>
                  </a:txBody>
                  <a:tcPr/>
                </a:tc>
                <a:tc>
                  <a:txBody>
                    <a:bodyPr/>
                    <a:lstStyle/>
                    <a:p>
                      <a:r>
                        <a:rPr lang="en-US" sz="1500" dirty="0" smtClean="0"/>
                        <a:t>a. 0</a:t>
                      </a:r>
                      <a:endParaRPr lang="en-US" sz="1500" dirty="0"/>
                    </a:p>
                  </a:txBody>
                  <a:tcPr/>
                </a:tc>
              </a:tr>
              <a:tr h="370840">
                <a:tc>
                  <a:txBody>
                    <a:bodyPr/>
                    <a:lstStyle/>
                    <a:p>
                      <a:r>
                        <a:rPr lang="en-US" sz="1500" dirty="0" smtClean="0"/>
                        <a:t>B 8 Genes don’t determine what you like, but what you experience influence</a:t>
                      </a:r>
                      <a:r>
                        <a:rPr lang="en-US" sz="1500" baseline="0" dirty="0" smtClean="0"/>
                        <a:t> what you like</a:t>
                      </a:r>
                      <a:endParaRPr lang="en-US" sz="1500" dirty="0"/>
                    </a:p>
                  </a:txBody>
                  <a:tcPr/>
                </a:tc>
                <a:tc>
                  <a:txBody>
                    <a:bodyPr/>
                    <a:lstStyle/>
                    <a:p>
                      <a:r>
                        <a:rPr lang="en-US" sz="1500" dirty="0" smtClean="0"/>
                        <a:t>B 7 Dad</a:t>
                      </a:r>
                      <a:r>
                        <a:rPr lang="en-US" sz="1500" baseline="0" dirty="0" smtClean="0"/>
                        <a:t> is the dominant trait and the female is the recessive, and the is mostly likely to show</a:t>
                      </a:r>
                    </a:p>
                    <a:p>
                      <a:r>
                        <a:rPr lang="en-US" sz="1500" baseline="0" dirty="0" smtClean="0"/>
                        <a:t>My family- Bella</a:t>
                      </a:r>
                    </a:p>
                    <a:p>
                      <a:r>
                        <a:rPr lang="en-US" sz="1500" baseline="0" dirty="0" smtClean="0"/>
                        <a:t>Grandparents influence the grandkids</a:t>
                      </a:r>
                      <a:endParaRPr lang="en-US" sz="1500" dirty="0"/>
                    </a:p>
                  </a:txBody>
                  <a:tcPr/>
                </a:tc>
                <a:tc>
                  <a:txBody>
                    <a:bodyPr/>
                    <a:lstStyle/>
                    <a:p>
                      <a:r>
                        <a:rPr lang="en-US" sz="1500" dirty="0" smtClean="0"/>
                        <a:t>b. 12 A capital (A) mean</a:t>
                      </a:r>
                      <a:r>
                        <a:rPr lang="en-US" sz="1500" baseline="0" dirty="0" smtClean="0"/>
                        <a:t> </a:t>
                      </a:r>
                      <a:r>
                        <a:rPr lang="en-US" sz="1500" dirty="0" smtClean="0"/>
                        <a:t>since parent is AA must give A to child</a:t>
                      </a:r>
                    </a:p>
                    <a:p>
                      <a:r>
                        <a:rPr lang="en-US" sz="1500" dirty="0" smtClean="0"/>
                        <a:t>Child will have</a:t>
                      </a:r>
                      <a:r>
                        <a:rPr lang="en-US" sz="1500" baseline="0" dirty="0" smtClean="0"/>
                        <a:t> a recessive allele too (Ai)</a:t>
                      </a:r>
                      <a:endParaRPr lang="en-US" sz="1500" dirty="0"/>
                    </a:p>
                  </a:txBody>
                  <a:tcPr/>
                </a:tc>
              </a:tr>
              <a:tr h="370840">
                <a:tc>
                  <a:txBody>
                    <a:bodyPr/>
                    <a:lstStyle/>
                    <a:p>
                      <a:r>
                        <a:rPr lang="en-US" sz="1500" dirty="0" smtClean="0"/>
                        <a:t>C 15 Similar looks genetic</a:t>
                      </a:r>
                    </a:p>
                    <a:p>
                      <a:r>
                        <a:rPr lang="en-US" sz="1500" dirty="0" smtClean="0"/>
                        <a:t>Sports and music experience</a:t>
                      </a:r>
                    </a:p>
                    <a:p>
                      <a:r>
                        <a:rPr lang="en-US" sz="1500" dirty="0" smtClean="0"/>
                        <a:t>Fraternal</a:t>
                      </a:r>
                      <a:r>
                        <a:rPr lang="en-US" sz="1500" baseline="0" dirty="0" smtClean="0"/>
                        <a:t> twin are like siblings born at the same time</a:t>
                      </a:r>
                    </a:p>
                    <a:p>
                      <a:r>
                        <a:rPr lang="en-US" sz="1500" baseline="0" dirty="0" smtClean="0"/>
                        <a:t>Parents share similar traits</a:t>
                      </a:r>
                      <a:endParaRPr lang="en-US" sz="1500" dirty="0"/>
                    </a:p>
                  </a:txBody>
                  <a:tcPr/>
                </a:tc>
                <a:tc>
                  <a:txBody>
                    <a:bodyPr/>
                    <a:lstStyle/>
                    <a:p>
                      <a:r>
                        <a:rPr lang="en-US" sz="1500" dirty="0" smtClean="0"/>
                        <a:t>C 16 Two parents can have brown because its dominant and have a kid with blue</a:t>
                      </a:r>
                      <a:r>
                        <a:rPr lang="en-US" sz="1500" baseline="0" dirty="0" smtClean="0"/>
                        <a:t> eyes</a:t>
                      </a:r>
                    </a:p>
                    <a:p>
                      <a:r>
                        <a:rPr lang="en-US" sz="1500" baseline="0" dirty="0" smtClean="0"/>
                        <a:t>Steve’s mom has blue eyes so he has to have an allele for blue eyes (Bb) x (bb)</a:t>
                      </a:r>
                    </a:p>
                    <a:p>
                      <a:r>
                        <a:rPr lang="en-US" sz="1500" baseline="0" dirty="0" smtClean="0"/>
                        <a:t>How does a mix of colors in parents (blue x brown)make new colors in kids (green &amp; blue/ brown)</a:t>
                      </a:r>
                    </a:p>
                    <a:p>
                      <a:r>
                        <a:rPr lang="en-US" sz="1500" baseline="0" dirty="0" smtClean="0"/>
                        <a:t>Mom and uncle green- their kids are brown, but grandkids are green</a:t>
                      </a:r>
                    </a:p>
                    <a:p>
                      <a:r>
                        <a:rPr lang="en-US" sz="1500" baseline="0" dirty="0" err="1" smtClean="0"/>
                        <a:t>Punnett</a:t>
                      </a:r>
                      <a:r>
                        <a:rPr lang="en-US" sz="1500" baseline="0" dirty="0" smtClean="0"/>
                        <a:t> squares from 7</a:t>
                      </a:r>
                      <a:r>
                        <a:rPr lang="en-US" sz="1500" baseline="30000" dirty="0" smtClean="0"/>
                        <a:t>th</a:t>
                      </a:r>
                      <a:r>
                        <a:rPr lang="en-US" sz="1500" baseline="0" dirty="0" smtClean="0"/>
                        <a:t> grade</a:t>
                      </a:r>
                    </a:p>
                    <a:p>
                      <a:endParaRPr lang="en-US" sz="1500" dirty="0"/>
                    </a:p>
                  </a:txBody>
                  <a:tcPr/>
                </a:tc>
                <a:tc>
                  <a:txBody>
                    <a:bodyPr/>
                    <a:lstStyle/>
                    <a:p>
                      <a:r>
                        <a:rPr lang="en-US" sz="1500" dirty="0" smtClean="0"/>
                        <a:t>C</a:t>
                      </a:r>
                      <a:r>
                        <a:rPr lang="en-US" sz="1500" baseline="0" dirty="0" smtClean="0"/>
                        <a:t> 7 50 % chance that he will give (A) or (B)</a:t>
                      </a:r>
                      <a:endParaRPr lang="en-US" sz="1500" dirty="0"/>
                    </a:p>
                  </a:txBody>
                  <a:tcPr/>
                </a:tc>
              </a:tr>
              <a:tr h="370840">
                <a:tc>
                  <a:txBody>
                    <a:bodyPr/>
                    <a:lstStyle/>
                    <a:p>
                      <a:r>
                        <a:rPr lang="en-US" sz="1500" dirty="0" smtClean="0"/>
                        <a:t>D 0</a:t>
                      </a:r>
                      <a:endParaRPr lang="en-US" sz="1500" dirty="0"/>
                    </a:p>
                  </a:txBody>
                  <a:tcPr/>
                </a:tc>
                <a:tc>
                  <a:txBody>
                    <a:bodyPr/>
                    <a:lstStyle/>
                    <a:p>
                      <a:r>
                        <a:rPr lang="en-US" sz="1500" dirty="0" smtClean="0"/>
                        <a:t>D 0</a:t>
                      </a:r>
                      <a:endParaRPr lang="en-US" sz="1500" dirty="0"/>
                    </a:p>
                  </a:txBody>
                  <a:tcPr/>
                </a:tc>
                <a:tc>
                  <a:txBody>
                    <a:bodyPr/>
                    <a:lstStyle/>
                    <a:p>
                      <a:r>
                        <a:rPr lang="en-US" sz="1500" dirty="0" smtClean="0"/>
                        <a:t>D 2 dominant trait theory</a:t>
                      </a:r>
                      <a:endParaRPr lang="en-US" sz="1500" dirty="0"/>
                    </a:p>
                  </a:txBody>
                  <a:tcPr/>
                </a:tc>
              </a:tr>
              <a:tr h="370840">
                <a:tc>
                  <a:txBody>
                    <a:bodyPr/>
                    <a:lstStyle/>
                    <a:p>
                      <a:r>
                        <a:rPr lang="en-US" sz="1500" dirty="0" smtClean="0"/>
                        <a:t>E 0</a:t>
                      </a:r>
                      <a:endParaRPr lang="en-US" sz="1500" dirty="0"/>
                    </a:p>
                  </a:txBody>
                  <a:tcPr/>
                </a:tc>
                <a:tc>
                  <a:txBody>
                    <a:bodyPr/>
                    <a:lstStyle/>
                    <a:p>
                      <a:endParaRPr lang="en-US" sz="1500"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174957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2096"/>
          </a:xfrm>
        </p:spPr>
        <p:txBody>
          <a:bodyPr>
            <a:normAutofit/>
          </a:bodyPr>
          <a:lstStyle/>
          <a:p>
            <a:r>
              <a:rPr lang="en-US" sz="2000" dirty="0" smtClean="0"/>
              <a:t>3</a:t>
            </a:r>
            <a:r>
              <a:rPr lang="en-US" sz="2000" baseline="30000" dirty="0" smtClean="0"/>
              <a:t>rd</a:t>
            </a:r>
            <a:r>
              <a:rPr lang="en-US" sz="2000" dirty="0" smtClean="0"/>
              <a:t> Hour</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343584307"/>
              </p:ext>
            </p:extLst>
          </p:nvPr>
        </p:nvGraphicFramePr>
        <p:xfrm>
          <a:off x="838200" y="762514"/>
          <a:ext cx="10515600" cy="823976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Case</a:t>
                      </a:r>
                      <a:r>
                        <a:rPr lang="en-US" baseline="0" dirty="0" smtClean="0"/>
                        <a:t> 1</a:t>
                      </a:r>
                      <a:endParaRPr lang="en-US" dirty="0"/>
                    </a:p>
                  </a:txBody>
                  <a:tcPr/>
                </a:tc>
                <a:tc>
                  <a:txBody>
                    <a:bodyPr/>
                    <a:lstStyle/>
                    <a:p>
                      <a:r>
                        <a:rPr lang="en-US" dirty="0" smtClean="0"/>
                        <a:t>Case 2</a:t>
                      </a:r>
                      <a:endParaRPr lang="en-US" dirty="0"/>
                    </a:p>
                  </a:txBody>
                  <a:tcPr/>
                </a:tc>
                <a:tc>
                  <a:txBody>
                    <a:bodyPr/>
                    <a:lstStyle/>
                    <a:p>
                      <a:r>
                        <a:rPr lang="en-US" dirty="0" smtClean="0"/>
                        <a:t>Case 3</a:t>
                      </a:r>
                      <a:endParaRPr lang="en-US" dirty="0"/>
                    </a:p>
                  </a:txBody>
                  <a:tcPr/>
                </a:tc>
              </a:tr>
              <a:tr h="370840">
                <a:tc>
                  <a:txBody>
                    <a:bodyPr/>
                    <a:lstStyle/>
                    <a:p>
                      <a:r>
                        <a:rPr lang="en-US" dirty="0" smtClean="0"/>
                        <a:t>A 0</a:t>
                      </a:r>
                      <a:r>
                        <a:rPr lang="en-US" baseline="0" dirty="0" smtClean="0"/>
                        <a:t> </a:t>
                      </a:r>
                      <a:endParaRPr lang="en-US" dirty="0"/>
                    </a:p>
                  </a:txBody>
                  <a:tcPr/>
                </a:tc>
                <a:tc>
                  <a:txBody>
                    <a:bodyPr/>
                    <a:lstStyle/>
                    <a:p>
                      <a:r>
                        <a:rPr lang="en-US" dirty="0" smtClean="0"/>
                        <a:t>A 0 </a:t>
                      </a:r>
                      <a:endParaRPr lang="en-US" dirty="0"/>
                    </a:p>
                  </a:txBody>
                  <a:tcPr/>
                </a:tc>
                <a:tc>
                  <a:txBody>
                    <a:bodyPr/>
                    <a:lstStyle/>
                    <a:p>
                      <a:r>
                        <a:rPr lang="en-US" dirty="0" smtClean="0"/>
                        <a:t>A 1 he can give the little ‘I’ to everyone</a:t>
                      </a:r>
                      <a:endParaRPr lang="en-US" dirty="0"/>
                    </a:p>
                  </a:txBody>
                  <a:tcPr/>
                </a:tc>
              </a:tr>
              <a:tr h="370840">
                <a:tc>
                  <a:txBody>
                    <a:bodyPr/>
                    <a:lstStyle/>
                    <a:p>
                      <a:r>
                        <a:rPr lang="en-US" dirty="0" smtClean="0"/>
                        <a:t>B 0 </a:t>
                      </a:r>
                      <a:endParaRPr lang="en-US" dirty="0"/>
                    </a:p>
                  </a:txBody>
                  <a:tcPr/>
                </a:tc>
                <a:tc>
                  <a:txBody>
                    <a:bodyPr/>
                    <a:lstStyle/>
                    <a:p>
                      <a:r>
                        <a:rPr lang="en-US" dirty="0" smtClean="0"/>
                        <a:t>B  the brown eye</a:t>
                      </a:r>
                      <a:r>
                        <a:rPr lang="en-US" baseline="0" dirty="0" smtClean="0"/>
                        <a:t> color is dominant, you can only have a blue eyed offspring if both parents have blue eyes</a:t>
                      </a:r>
                      <a:endParaRPr lang="en-US" dirty="0"/>
                    </a:p>
                  </a:txBody>
                  <a:tcPr/>
                </a:tc>
                <a:tc>
                  <a:txBody>
                    <a:bodyPr/>
                    <a:lstStyle/>
                    <a:p>
                      <a:r>
                        <a:rPr lang="en-US" dirty="0" smtClean="0"/>
                        <a:t>B 20 A is a dominant</a:t>
                      </a:r>
                      <a:r>
                        <a:rPr lang="en-US" baseline="0" dirty="0" smtClean="0"/>
                        <a:t> allele, if you pass down the A, the kid will be A. the kid gets a ‘I’ recessive allele from the mom</a:t>
                      </a:r>
                      <a:endParaRPr lang="en-US" dirty="0"/>
                    </a:p>
                  </a:txBody>
                  <a:tcPr/>
                </a:tc>
              </a:tr>
              <a:tr h="370840">
                <a:tc>
                  <a:txBody>
                    <a:bodyPr/>
                    <a:lstStyle/>
                    <a:p>
                      <a:r>
                        <a:rPr lang="en-US" dirty="0" smtClean="0"/>
                        <a:t>C 17 look alike is genes, interest are sharing similar</a:t>
                      </a:r>
                      <a:r>
                        <a:rPr lang="en-US" baseline="0" dirty="0" smtClean="0"/>
                        <a:t> experiences </a:t>
                      </a:r>
                    </a:p>
                    <a:p>
                      <a:r>
                        <a:rPr lang="en-US" baseline="0" dirty="0" smtClean="0"/>
                        <a:t>Being closely related has a science aspect and a social aspect </a:t>
                      </a:r>
                    </a:p>
                    <a:p>
                      <a:r>
                        <a:rPr lang="en-US" baseline="0" dirty="0" smtClean="0"/>
                        <a:t>Similar genes make it easier for us to do the same things</a:t>
                      </a:r>
                      <a:endParaRPr lang="en-US" dirty="0"/>
                    </a:p>
                  </a:txBody>
                  <a:tcPr/>
                </a:tc>
                <a:tc>
                  <a:txBody>
                    <a:bodyPr/>
                    <a:lstStyle/>
                    <a:p>
                      <a:r>
                        <a:rPr lang="en-US" dirty="0" smtClean="0"/>
                        <a:t>C 21 Steve</a:t>
                      </a:r>
                      <a:r>
                        <a:rPr lang="en-US" baseline="0" dirty="0" smtClean="0"/>
                        <a:t> has the recessive blue allele</a:t>
                      </a:r>
                    </a:p>
                    <a:p>
                      <a:r>
                        <a:rPr lang="en-US" baseline="0" dirty="0" smtClean="0"/>
                        <a:t>The baby definitely gets the blue allele from mom, and has 50/50 to get brown or blue from dad</a:t>
                      </a:r>
                    </a:p>
                    <a:p>
                      <a:r>
                        <a:rPr lang="en-US" baseline="0" dirty="0" smtClean="0"/>
                        <a:t>Parents that are brown and blue, blue kid</a:t>
                      </a:r>
                    </a:p>
                    <a:p>
                      <a:r>
                        <a:rPr lang="en-US" baseline="0" dirty="0" smtClean="0"/>
                        <a:t>Parents that are blue and brown, kids with blue and brown eyes</a:t>
                      </a:r>
                    </a:p>
                    <a:p>
                      <a:r>
                        <a:rPr lang="en-US" baseline="0" dirty="0" smtClean="0"/>
                        <a:t>Parents with green and blue, kid with blue but change to greenish</a:t>
                      </a:r>
                    </a:p>
                    <a:p>
                      <a:r>
                        <a:rPr lang="en-US" baseline="0" dirty="0" smtClean="0"/>
                        <a:t>Eyes started blue, turned brown, now turning hazel </a:t>
                      </a:r>
                    </a:p>
                    <a:p>
                      <a:r>
                        <a:rPr lang="en-US" baseline="0" dirty="0" smtClean="0"/>
                        <a:t>How do people have two different colored eyes?</a:t>
                      </a:r>
                    </a:p>
                    <a:p>
                      <a:r>
                        <a:rPr lang="en-US" baseline="0" dirty="0" smtClean="0"/>
                        <a:t>Does melanin color eyes? What is our default eye color?</a:t>
                      </a:r>
                    </a:p>
                    <a:p>
                      <a:endParaRPr lang="en-US" dirty="0"/>
                    </a:p>
                  </a:txBody>
                  <a:tcPr/>
                </a:tc>
                <a:tc>
                  <a:txBody>
                    <a:bodyPr/>
                    <a:lstStyle/>
                    <a:p>
                      <a:r>
                        <a:rPr lang="en-US" dirty="0" smtClean="0"/>
                        <a:t>C 6 Rick</a:t>
                      </a:r>
                      <a:r>
                        <a:rPr lang="en-US" baseline="0" dirty="0" smtClean="0"/>
                        <a:t> has the A and B allele and he could pass on the A allele</a:t>
                      </a:r>
                    </a:p>
                    <a:p>
                      <a:r>
                        <a:rPr lang="en-US" baseline="0" dirty="0" smtClean="0"/>
                        <a:t>If he passes on the A allele, the baby has to be type A. </a:t>
                      </a:r>
                    </a:p>
                    <a:p>
                      <a:r>
                        <a:rPr lang="en-US" baseline="0" dirty="0" smtClean="0"/>
                        <a:t>If he passes on the B allele, the baby will be type B.</a:t>
                      </a:r>
                    </a:p>
                    <a:p>
                      <a:r>
                        <a:rPr lang="en-US" baseline="0" dirty="0" smtClean="0"/>
                        <a:t>No baby can be type O</a:t>
                      </a:r>
                      <a:endParaRPr lang="en-US" dirty="0"/>
                    </a:p>
                  </a:txBody>
                  <a:tcPr/>
                </a:tc>
              </a:tr>
              <a:tr h="370840">
                <a:tc>
                  <a:txBody>
                    <a:bodyPr/>
                    <a:lstStyle/>
                    <a:p>
                      <a:r>
                        <a:rPr lang="en-US" dirty="0" smtClean="0"/>
                        <a:t>D 0</a:t>
                      </a:r>
                      <a:endParaRPr lang="en-US" dirty="0"/>
                    </a:p>
                  </a:txBody>
                  <a:tcPr/>
                </a:tc>
                <a:tc>
                  <a:txBody>
                    <a:bodyPr/>
                    <a:lstStyle/>
                    <a:p>
                      <a:r>
                        <a:rPr lang="en-US" dirty="0" smtClean="0"/>
                        <a:t>D 0</a:t>
                      </a:r>
                      <a:endParaRPr lang="en-US" dirty="0"/>
                    </a:p>
                  </a:txBody>
                  <a:tcPr/>
                </a:tc>
                <a:tc>
                  <a:txBody>
                    <a:bodyPr/>
                    <a:lstStyle/>
                    <a:p>
                      <a:r>
                        <a:rPr lang="en-US" dirty="0" smtClean="0"/>
                        <a:t>D 2 </a:t>
                      </a:r>
                      <a:endParaRPr lang="en-US" dirty="0"/>
                    </a:p>
                  </a:txBody>
                  <a:tcPr/>
                </a:tc>
              </a:tr>
              <a:tr h="370840">
                <a:tc>
                  <a:txBody>
                    <a:bodyPr/>
                    <a:lstStyle/>
                    <a:p>
                      <a:r>
                        <a:rPr lang="en-US" dirty="0" smtClean="0"/>
                        <a:t>E 2 Mark</a:t>
                      </a:r>
                      <a:r>
                        <a:rPr lang="en-US" baseline="0" dirty="0" smtClean="0"/>
                        <a:t> and his twin are nothing alike</a:t>
                      </a:r>
                      <a:endParaRPr lang="en-US" dirty="0"/>
                    </a:p>
                  </a:txBody>
                  <a:tcPr/>
                </a:tc>
                <a:tc>
                  <a:txBody>
                    <a:bodyPr/>
                    <a:lstStyle/>
                    <a:p>
                      <a:endParaRPr lang="en-US" dirty="0"/>
                    </a:p>
                  </a:txBody>
                  <a:tcPr/>
                </a:tc>
                <a:tc>
                  <a:txBody>
                    <a:bodyPr/>
                    <a:lstStyle/>
                    <a:p>
                      <a:r>
                        <a:rPr lang="en-US" dirty="0" smtClean="0"/>
                        <a:t>Can blood type change?</a:t>
                      </a:r>
                      <a:endParaRPr lang="en-US" dirty="0"/>
                    </a:p>
                  </a:txBody>
                  <a:tcPr/>
                </a:tc>
              </a:tr>
            </a:tbl>
          </a:graphicData>
        </a:graphic>
      </p:graphicFrame>
    </p:spTree>
    <p:extLst>
      <p:ext uri="{BB962C8B-B14F-4D97-AF65-F5344CB8AC3E}">
        <p14:creationId xmlns:p14="http://schemas.microsoft.com/office/powerpoint/2010/main" val="114472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5</a:t>
            </a:r>
            <a:r>
              <a:rPr lang="en-US" sz="2000" baseline="30000" dirty="0" smtClean="0"/>
              <a:t>th</a:t>
            </a:r>
            <a:r>
              <a:rPr lang="en-US" sz="2000" dirty="0" smtClean="0"/>
              <a:t> Hour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1703355"/>
              </p:ext>
            </p:extLst>
          </p:nvPr>
        </p:nvGraphicFramePr>
        <p:xfrm>
          <a:off x="838200" y="1825625"/>
          <a:ext cx="10515600" cy="6416039"/>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Case 1</a:t>
                      </a:r>
                      <a:endParaRPr lang="en-US" dirty="0"/>
                    </a:p>
                  </a:txBody>
                  <a:tcPr/>
                </a:tc>
                <a:tc>
                  <a:txBody>
                    <a:bodyPr/>
                    <a:lstStyle/>
                    <a:p>
                      <a:r>
                        <a:rPr lang="en-US" dirty="0" smtClean="0"/>
                        <a:t>Case 2</a:t>
                      </a:r>
                      <a:endParaRPr lang="en-US" dirty="0"/>
                    </a:p>
                  </a:txBody>
                  <a:tcPr/>
                </a:tc>
                <a:tc>
                  <a:txBody>
                    <a:bodyPr/>
                    <a:lstStyle/>
                    <a:p>
                      <a:r>
                        <a:rPr lang="en-US" dirty="0" smtClean="0"/>
                        <a:t>Case 3</a:t>
                      </a:r>
                      <a:r>
                        <a:rPr lang="en-US" baseline="0" dirty="0" smtClean="0"/>
                        <a:t> </a:t>
                      </a:r>
                      <a:endParaRPr lang="en-US" dirty="0"/>
                    </a:p>
                  </a:txBody>
                  <a:tcPr/>
                </a:tc>
              </a:tr>
              <a:tr h="370840">
                <a:tc>
                  <a:txBody>
                    <a:bodyPr/>
                    <a:lstStyle/>
                    <a:p>
                      <a:r>
                        <a:rPr lang="en-US" dirty="0" smtClean="0"/>
                        <a:t>A 0 </a:t>
                      </a:r>
                      <a:endParaRPr lang="en-US" dirty="0"/>
                    </a:p>
                  </a:txBody>
                  <a:tcPr/>
                </a:tc>
                <a:tc>
                  <a:txBody>
                    <a:bodyPr/>
                    <a:lstStyle/>
                    <a:p>
                      <a:r>
                        <a:rPr lang="en-US" dirty="0" smtClean="0"/>
                        <a:t>A 0 </a:t>
                      </a:r>
                      <a:endParaRPr lang="en-US" dirty="0"/>
                    </a:p>
                  </a:txBody>
                  <a:tcPr/>
                </a:tc>
                <a:tc>
                  <a:txBody>
                    <a:bodyPr/>
                    <a:lstStyle/>
                    <a:p>
                      <a:r>
                        <a:rPr lang="en-US" dirty="0" smtClean="0"/>
                        <a:t>A 0</a:t>
                      </a:r>
                      <a:endParaRPr lang="en-US" dirty="0"/>
                    </a:p>
                  </a:txBody>
                  <a:tcPr/>
                </a:tc>
              </a:tr>
              <a:tr h="370840">
                <a:tc>
                  <a:txBody>
                    <a:bodyPr/>
                    <a:lstStyle/>
                    <a:p>
                      <a:r>
                        <a:rPr lang="en-US" dirty="0" smtClean="0"/>
                        <a:t>B 0 </a:t>
                      </a:r>
                      <a:endParaRPr lang="en-US" dirty="0"/>
                    </a:p>
                  </a:txBody>
                  <a:tcPr/>
                </a:tc>
                <a:tc>
                  <a:txBody>
                    <a:bodyPr/>
                    <a:lstStyle/>
                    <a:p>
                      <a:r>
                        <a:rPr lang="en-US" dirty="0" smtClean="0"/>
                        <a:t>B</a:t>
                      </a:r>
                      <a:r>
                        <a:rPr lang="en-US" baseline="0" dirty="0" smtClean="0"/>
                        <a:t> 0,1 it could be if they have a certain trait that is only passed on to males (related to color blindness)</a:t>
                      </a:r>
                      <a:endParaRPr lang="en-US" dirty="0"/>
                    </a:p>
                  </a:txBody>
                  <a:tcPr/>
                </a:tc>
                <a:tc>
                  <a:txBody>
                    <a:bodyPr/>
                    <a:lstStyle/>
                    <a:p>
                      <a:r>
                        <a:rPr lang="en-US" dirty="0" smtClean="0"/>
                        <a:t>B 15 for a child to have blood type A, one parent needs to be A</a:t>
                      </a:r>
                    </a:p>
                    <a:p>
                      <a:r>
                        <a:rPr lang="en-US" dirty="0" smtClean="0"/>
                        <a:t>Henry has to pass on an</a:t>
                      </a:r>
                      <a:r>
                        <a:rPr lang="en-US" baseline="0" dirty="0" smtClean="0"/>
                        <a:t> A</a:t>
                      </a:r>
                      <a:endParaRPr lang="en-US" dirty="0"/>
                    </a:p>
                  </a:txBody>
                  <a:tcPr/>
                </a:tc>
              </a:tr>
              <a:tr h="370840">
                <a:tc>
                  <a:txBody>
                    <a:bodyPr/>
                    <a:lstStyle/>
                    <a:p>
                      <a:r>
                        <a:rPr lang="en-US" dirty="0" smtClean="0"/>
                        <a:t>C 25  physical</a:t>
                      </a:r>
                      <a:r>
                        <a:rPr lang="en-US" baseline="0" dirty="0" smtClean="0"/>
                        <a:t> traits caused by genes, psychological (personality, opinions, views) from experiences </a:t>
                      </a:r>
                    </a:p>
                    <a:p>
                      <a:r>
                        <a:rPr lang="en-US" baseline="0" dirty="0" smtClean="0"/>
                        <a:t>Physical traits from environment too</a:t>
                      </a:r>
                    </a:p>
                  </a:txBody>
                  <a:tcPr/>
                </a:tc>
                <a:tc>
                  <a:txBody>
                    <a:bodyPr/>
                    <a:lstStyle/>
                    <a:p>
                      <a:r>
                        <a:rPr lang="en-US" dirty="0" smtClean="0"/>
                        <a:t>C 21 the mother is going to pass</a:t>
                      </a:r>
                      <a:r>
                        <a:rPr lang="en-US" baseline="0" dirty="0" smtClean="0"/>
                        <a:t> on a recessive blue allele, the dad has a 50% chance of passing on blue, and a 50% change of passing on brown</a:t>
                      </a:r>
                    </a:p>
                    <a:p>
                      <a:r>
                        <a:rPr lang="en-US" baseline="0" dirty="0" smtClean="0"/>
                        <a:t>75% brown, 25% blue (depends on dads second allele)</a:t>
                      </a:r>
                    </a:p>
                  </a:txBody>
                  <a:tcPr/>
                </a:tc>
                <a:tc>
                  <a:txBody>
                    <a:bodyPr/>
                    <a:lstStyle/>
                    <a:p>
                      <a:r>
                        <a:rPr lang="en-US" dirty="0" smtClean="0"/>
                        <a:t>C 2 for the kid</a:t>
                      </a:r>
                      <a:r>
                        <a:rPr lang="en-US" baseline="0" dirty="0" smtClean="0"/>
                        <a:t> to be A, rick needs to pass on his A</a:t>
                      </a:r>
                    </a:p>
                    <a:p>
                      <a:r>
                        <a:rPr lang="en-US" baseline="0" dirty="0" smtClean="0"/>
                        <a:t>50% chance for rick to pass on an A</a:t>
                      </a:r>
                    </a:p>
                    <a:p>
                      <a:endParaRPr lang="en-US" dirty="0"/>
                    </a:p>
                  </a:txBody>
                  <a:tcPr/>
                </a:tc>
              </a:tr>
              <a:tr h="370840">
                <a:tc>
                  <a:txBody>
                    <a:bodyPr/>
                    <a:lstStyle/>
                    <a:p>
                      <a:r>
                        <a:rPr lang="en-US" dirty="0" smtClean="0"/>
                        <a:t>D 0 </a:t>
                      </a:r>
                      <a:endParaRPr lang="en-US" dirty="0"/>
                    </a:p>
                  </a:txBody>
                  <a:tcPr/>
                </a:tc>
                <a:tc>
                  <a:txBody>
                    <a:bodyPr/>
                    <a:lstStyle/>
                    <a:p>
                      <a:r>
                        <a:rPr lang="en-US" dirty="0" smtClean="0"/>
                        <a:t>D 0</a:t>
                      </a:r>
                      <a:endParaRPr lang="en-US" dirty="0"/>
                    </a:p>
                  </a:txBody>
                  <a:tcPr/>
                </a:tc>
                <a:tc>
                  <a:txBody>
                    <a:bodyPr/>
                    <a:lstStyle/>
                    <a:p>
                      <a:r>
                        <a:rPr lang="en-US" dirty="0" smtClean="0"/>
                        <a:t>D 0 </a:t>
                      </a:r>
                      <a:endParaRPr lang="en-US" dirty="0"/>
                    </a:p>
                  </a:txBody>
                  <a:tcPr/>
                </a:tc>
              </a:tr>
              <a:tr h="370840">
                <a:tc>
                  <a:txBody>
                    <a:bodyPr/>
                    <a:lstStyle/>
                    <a:p>
                      <a:r>
                        <a:rPr lang="en-US" dirty="0" smtClean="0"/>
                        <a:t>E 1 not all twins</a:t>
                      </a:r>
                      <a:r>
                        <a:rPr lang="en-US" baseline="0" dirty="0" smtClean="0"/>
                        <a:t> are alike and similar experiences don’t lead to the same people</a:t>
                      </a:r>
                      <a:endParaRPr lang="en-US" dirty="0"/>
                    </a:p>
                  </a:txBody>
                  <a:tcPr/>
                </a:tc>
                <a:tc>
                  <a:txBody>
                    <a:bodyPr/>
                    <a:lstStyle/>
                    <a:p>
                      <a:r>
                        <a:rPr lang="en-US" dirty="0" smtClean="0"/>
                        <a:t>Blue</a:t>
                      </a:r>
                      <a:r>
                        <a:rPr lang="en-US" baseline="0" dirty="0" smtClean="0"/>
                        <a:t> or brown, but more likely to have brown because blue is recessive</a:t>
                      </a:r>
                      <a:endParaRPr lang="en-US" dirty="0"/>
                    </a:p>
                  </a:txBody>
                  <a:tcPr/>
                </a:tc>
                <a:tc>
                  <a:txBody>
                    <a:bodyPr/>
                    <a:lstStyle/>
                    <a:p>
                      <a:endParaRPr lang="en-US" dirty="0"/>
                    </a:p>
                  </a:txBody>
                  <a:tcPr/>
                </a:tc>
              </a:tr>
              <a:tr h="370840">
                <a:tc>
                  <a:txBody>
                    <a:bodyPr/>
                    <a:lstStyle/>
                    <a:p>
                      <a:r>
                        <a:rPr lang="en-US" dirty="0" smtClean="0"/>
                        <a:t>Physical</a:t>
                      </a:r>
                      <a:r>
                        <a:rPr lang="en-US" baseline="0" dirty="0" smtClean="0"/>
                        <a:t> similarities caused by genes, psychological and preferences determined by experience</a:t>
                      </a:r>
                      <a:endParaRPr lang="en-US" dirty="0"/>
                    </a:p>
                  </a:txBody>
                  <a:tcPr/>
                </a:tc>
                <a:tc>
                  <a:txBody>
                    <a:bodyPr/>
                    <a:lstStyle/>
                    <a:p>
                      <a:r>
                        <a:rPr lang="en-US" dirty="0" smtClean="0"/>
                        <a:t>We don’t have enough information to answer the question.</a:t>
                      </a:r>
                      <a:r>
                        <a:rPr lang="en-US" baseline="0" dirty="0" smtClean="0"/>
                        <a:t> We need Molly’s mom and dad’s eye color to determine.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85258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1074</Words>
  <Application>Microsoft Macintosh PowerPoint</Application>
  <PresentationFormat>Custom</PresentationFormat>
  <Paragraphs>102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Case 2: Eye Color</vt:lpstr>
      <vt:lpstr>Case 3: Blood Type</vt:lpstr>
      <vt:lpstr>2nd hour</vt:lpstr>
      <vt:lpstr>3rd Hour</vt:lpstr>
      <vt:lpstr>5th Hour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Carruthers, Jessica</dc:creator>
  <cp:lastModifiedBy>AAPS Information Technology Department</cp:lastModifiedBy>
  <cp:revision>17</cp:revision>
  <dcterms:created xsi:type="dcterms:W3CDTF">2018-02-26T02:05:46Z</dcterms:created>
  <dcterms:modified xsi:type="dcterms:W3CDTF">2018-03-01T05:01:04Z</dcterms:modified>
</cp:coreProperties>
</file>