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70" r:id="rId15"/>
    <p:sldId id="271" r:id="rId16"/>
    <p:sldId id="269" r:id="rId17"/>
    <p:sldId id="277" r:id="rId18"/>
    <p:sldId id="278" r:id="rId19"/>
    <p:sldId id="272" r:id="rId20"/>
    <p:sldId id="274" r:id="rId21"/>
    <p:sldId id="273" r:id="rId22"/>
    <p:sldId id="275" r:id="rId23"/>
    <p:sldId id="276"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0" r:id="rId37"/>
    <p:sldId id="292" r:id="rId38"/>
    <p:sldId id="297" r:id="rId39"/>
    <p:sldId id="293" r:id="rId40"/>
    <p:sldId id="294" r:id="rId41"/>
    <p:sldId id="295" r:id="rId42"/>
    <p:sldId id="296" r:id="rId43"/>
    <p:sldId id="298" r:id="rId44"/>
    <p:sldId id="299" r:id="rId45"/>
    <p:sldId id="301" r:id="rId46"/>
    <p:sldId id="302" r:id="rId47"/>
    <p:sldId id="300" r:id="rId48"/>
    <p:sldId id="303" r:id="rId49"/>
    <p:sldId id="305" r:id="rId50"/>
    <p:sldId id="306" r:id="rId51"/>
    <p:sldId id="304"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46" r:id="rId83"/>
    <p:sldId id="347" r:id="rId84"/>
    <p:sldId id="348" r:id="rId85"/>
    <p:sldId id="349" r:id="rId86"/>
    <p:sldId id="350" r:id="rId87"/>
    <p:sldId id="337" r:id="rId88"/>
    <p:sldId id="338" r:id="rId89"/>
    <p:sldId id="339" r:id="rId90"/>
    <p:sldId id="341" r:id="rId91"/>
    <p:sldId id="340" r:id="rId92"/>
    <p:sldId id="342" r:id="rId93"/>
    <p:sldId id="343" r:id="rId94"/>
    <p:sldId id="345" r:id="rId95"/>
    <p:sldId id="344" r:id="rId96"/>
    <p:sldId id="351" r:id="rId97"/>
    <p:sldId id="352" r:id="rId98"/>
    <p:sldId id="353" r:id="rId99"/>
    <p:sldId id="354" r:id="rId100"/>
    <p:sldId id="355"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7990C8-4383-4469-AD68-ABF4C56CE2D2}" type="datetimeFigureOut">
              <a:rPr lang="en-US" smtClean="0"/>
              <a:pPr/>
              <a:t>4/23/2013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F03F0C-BF35-4FF6-B2FD-69DCCA447575}" type="slidenum">
              <a:rPr lang="en-US" smtClean="0"/>
              <a:pPr/>
              <a:t>‹#›</a:t>
            </a:fld>
            <a:endParaRPr lang="en-US" dirty="0"/>
          </a:p>
        </p:txBody>
      </p:sp>
    </p:spTree>
    <p:extLst>
      <p:ext uri="{BB962C8B-B14F-4D97-AF65-F5344CB8AC3E}">
        <p14:creationId xmlns="" xmlns:p14="http://schemas.microsoft.com/office/powerpoint/2010/main" val="2548920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438C324D-8E7E-4785-861A-C4A543C000F4}" type="slidenum">
              <a:rPr lang="en-US" sz="1200">
                <a:latin typeface="Times" pitchFamily="84" charset="0"/>
              </a:rPr>
              <a:pPr/>
              <a:t>2</a:t>
            </a:fld>
            <a:endParaRPr lang="en-US" sz="1200" dirty="0">
              <a:latin typeface="Times" pitchFamily="8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EC64232E-418E-45CB-9815-BDBEEC0D1ABA}" type="slidenum">
              <a:rPr lang="en-US" smtClean="0"/>
              <a:pPr/>
              <a:t>17</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55ABB07-A9CB-4BBB-8074-CFFCEF8E7425}" type="slidenum">
              <a:rPr lang="en-US" smtClean="0"/>
              <a:pPr/>
              <a:t>18</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0142F6C-4C03-7744-B198-D2994253D5DA}" type="slidenum">
              <a:rPr lang="en-US"/>
              <a:pPr/>
              <a:t>20</a:t>
            </a:fld>
            <a:endParaRPr lang="en-US"/>
          </a:p>
        </p:txBody>
      </p:sp>
      <p:sp>
        <p:nvSpPr>
          <p:cNvPr id="4085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857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Two places where light comes in.</a:t>
            </a:r>
          </a:p>
          <a:p>
            <a:r>
              <a:rPr lang="en-US"/>
              <a:t>Remember photosynthesis is endergonic -- the electron transport chain is driven by light energy.</a:t>
            </a:r>
          </a:p>
          <a:p>
            <a:endParaRPr lang="en-US"/>
          </a:p>
          <a:p>
            <a:r>
              <a:rPr lang="en-US"/>
              <a:t>Need to look at that in more detail on next slide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D0C5630-F5B4-1744-A3E5-0765F4D2A4E7}" type="slidenum">
              <a:rPr lang="en-US"/>
              <a:pPr/>
              <a:t>22</a:t>
            </a:fld>
            <a:endParaRPr lang="en-US"/>
          </a:p>
        </p:txBody>
      </p:sp>
      <p:sp>
        <p:nvSpPr>
          <p:cNvPr id="3942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424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7E528AE-7044-489E-BD6A-77C1E2622213}" type="slidenum">
              <a:rPr lang="en-US" smtClean="0">
                <a:latin typeface="Times" pitchFamily="48" charset="0"/>
              </a:rPr>
              <a:pPr/>
              <a:t>30</a:t>
            </a:fld>
            <a:endParaRPr lang="en-US" smtClean="0">
              <a:latin typeface="Times" pitchFamily="48" charset="0"/>
            </a:endParaRPr>
          </a:p>
        </p:txBody>
      </p:sp>
      <p:sp>
        <p:nvSpPr>
          <p:cNvPr id="30723" name="Rectangle 2"/>
          <p:cNvSpPr>
            <a:spLocks noGrp="1" noRot="1" noChangeAspect="1" noChangeArrowheads="1" noTextEdit="1"/>
          </p:cNvSpPr>
          <p:nvPr>
            <p:ph type="sldImg"/>
          </p:nvPr>
        </p:nvSpPr>
        <p:spPr>
          <a:solidFill>
            <a:srgbClr val="FFFFFF"/>
          </a:solidFill>
          <a:ln/>
        </p:spPr>
      </p:sp>
      <p:sp>
        <p:nvSpPr>
          <p:cNvPr id="30724" name="Text Box 3"/>
          <p:cNvSpPr>
            <a:spLocks noGrp="1" noChangeArrowheads="1"/>
          </p:cNvSpPr>
          <p:nvPr>
            <p:ph type="body" idx="1"/>
          </p:nvPr>
        </p:nvSpPr>
        <p:spPr>
          <a:xfrm>
            <a:off x="914400" y="4343400"/>
            <a:ext cx="5029200" cy="1851025"/>
          </a:xfrm>
          <a:noFill/>
          <a:ln/>
        </p:spPr>
        <p:txBody>
          <a:bodyPr lIns="90000" tIns="46800" rIns="90000" bIns="46800">
            <a:spAutoFit/>
          </a:bodyPr>
          <a:lstStyle/>
          <a:p>
            <a:pPr defTabSz="457200" eaLnBrk="1" hangingPunct="1">
              <a:lnSpc>
                <a:spcPct val="95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smtClean="0">
                <a:latin typeface="Arial" pitchFamily="34" charset="0"/>
                <a:ea typeface="Hiragino Mincho Pro W3" charset="0"/>
                <a:cs typeface="Hiragino Mincho Pro W3" charset="0"/>
              </a:rPr>
              <a:t>Storage: beans (seed proteins)</a:t>
            </a:r>
          </a:p>
          <a:p>
            <a:pPr defTabSz="457200" eaLnBrk="1" hangingPunct="1">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smtClean="0">
                <a:latin typeface="Arial" pitchFamily="34" charset="0"/>
                <a:ea typeface="Hiragino Mincho Pro W3" charset="0"/>
                <a:cs typeface="Hiragino Mincho Pro W3" charset="0"/>
              </a:rPr>
              <a:t>Movement: muscle fibers</a:t>
            </a:r>
          </a:p>
          <a:p>
            <a:pPr defTabSz="457200" eaLnBrk="1" hangingPunct="1">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smtClean="0">
                <a:latin typeface="Arial" pitchFamily="34" charset="0"/>
                <a:ea typeface="Hiragino Mincho Pro W3" charset="0"/>
                <a:cs typeface="Hiragino Mincho Pro W3" charset="0"/>
              </a:rPr>
              <a:t>Cell surface proteins: labels that ID cell as self vs. foreign</a:t>
            </a:r>
          </a:p>
          <a:p>
            <a:pPr defTabSz="457200" eaLnBrk="1" hangingPunct="1">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smtClean="0">
                <a:latin typeface="Arial" pitchFamily="34" charset="0"/>
                <a:ea typeface="Hiragino Mincho Pro W3" charset="0"/>
                <a:cs typeface="Hiragino Mincho Pro W3" charset="0"/>
              </a:rPr>
              <a:t>Antibodies: recognize the labels</a:t>
            </a:r>
          </a:p>
          <a:p>
            <a:pPr defTabSz="457200" eaLnBrk="1" hangingPunct="1">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smtClean="0">
                <a:latin typeface="Arial" pitchFamily="34" charset="0"/>
                <a:ea typeface="Hiragino Mincho Pro W3" charset="0"/>
                <a:cs typeface="Hiragino Mincho Pro W3" charset="0"/>
              </a:rPr>
              <a:t>ENZYMES!!!!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B9F9FEA-64F0-CD4E-B91F-C40E3B8FB8CD}" type="slidenum">
              <a:rPr lang="en-US"/>
              <a:pPr/>
              <a:t>38</a:t>
            </a:fld>
            <a:endParaRPr lang="en-US"/>
          </a:p>
        </p:txBody>
      </p:sp>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85F69F4-947A-D540-B9EE-15322FF4223C}" type="slidenum">
              <a:rPr lang="en-US"/>
              <a:pPr/>
              <a:t>40</a:t>
            </a:fld>
            <a:endParaRPr lang="en-US"/>
          </a:p>
        </p:txBody>
      </p:sp>
      <p:sp>
        <p:nvSpPr>
          <p:cNvPr id="4454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544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F0D71C0-9BDF-394A-8C5A-9219A2A529C7}" type="slidenum">
              <a:rPr lang="en-US"/>
              <a:pPr/>
              <a:t>41</a:t>
            </a:fld>
            <a:endParaRPr lang="en-US"/>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335EC79-D862-FF47-9C0C-4DCCDFD09061}" type="slidenum">
              <a:rPr lang="en-US"/>
              <a:pPr/>
              <a:t>42</a:t>
            </a:fld>
            <a:endParaRPr lang="en-US"/>
          </a:p>
        </p:txBody>
      </p:sp>
      <p:sp>
        <p:nvSpPr>
          <p:cNvPr id="4474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749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D551C97-AEA0-894E-A6A0-45B05C31289A}" type="slidenum">
              <a:rPr lang="en-US"/>
              <a:pPr/>
              <a:t>49</a:t>
            </a:fld>
            <a:endParaRPr lang="en-US"/>
          </a:p>
        </p:txBody>
      </p:sp>
      <p:sp>
        <p:nvSpPr>
          <p:cNvPr id="395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526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CBB9ED96-7D11-4716-9712-D59F4B75F177}" type="slidenum">
              <a:rPr lang="en-US" sz="1200">
                <a:latin typeface="Times" pitchFamily="84" charset="0"/>
              </a:rPr>
              <a:pPr/>
              <a:t>3</a:t>
            </a:fld>
            <a:endParaRPr lang="en-US" sz="1200" dirty="0">
              <a:latin typeface="Times" pitchFamily="8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8499661-DBEA-9346-96BD-67B0A29FD8CB}" type="slidenum">
              <a:rPr lang="en-US"/>
              <a:pPr/>
              <a:t>50</a:t>
            </a:fld>
            <a:endParaRPr lang="en-US"/>
          </a:p>
        </p:txBody>
      </p:sp>
      <p:sp>
        <p:nvSpPr>
          <p:cNvPr id="481282"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283" name="Rectangle 1027"/>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FDBA4F1-0372-E84F-BBFC-F201F062DA00}" type="slidenum">
              <a:rPr lang="en-US"/>
              <a:pPr/>
              <a:t>52</a:t>
            </a:fld>
            <a:endParaRPr lang="en-US"/>
          </a:p>
        </p:txBody>
      </p:sp>
      <p:sp>
        <p:nvSpPr>
          <p:cNvPr id="425986"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5987" name="Rectangle 1027"/>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6E8821B-69C2-BA4A-B339-0DF10F35543D}" type="slidenum">
              <a:rPr lang="en-US"/>
              <a:pPr/>
              <a:t>53</a:t>
            </a:fld>
            <a:endParaRPr lang="en-US"/>
          </a:p>
        </p:txBody>
      </p:sp>
      <p:sp>
        <p:nvSpPr>
          <p:cNvPr id="399362"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63" name="Rectangle 1027"/>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2D290DA-66EB-FD40-AFF8-3B23E2C0CF47}" type="slidenum">
              <a:rPr lang="en-US"/>
              <a:pPr/>
              <a:t>55</a:t>
            </a:fld>
            <a:endParaRPr lang="en-US"/>
          </a:p>
        </p:txBody>
      </p:sp>
      <p:sp>
        <p:nvSpPr>
          <p:cNvPr id="4116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165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dirty="0"/>
              <a:t>In contrast to the unidirectional transport of xylem sap from roots to leaves, the direction that phloem sap travels is variable. However, sieve tubes always carry sugars from a sugar source to a sugar sink. A sugar source is a plant organ that is a net producer of sugar, by photosynthesis or by breakdown of starch. Mature leaves are the primary sugar sources. A sugar sink is an organ that is a net consumer or </a:t>
            </a:r>
            <a:r>
              <a:rPr lang="en-US" dirty="0" err="1"/>
              <a:t>storer</a:t>
            </a:r>
            <a:r>
              <a:rPr lang="en-US" dirty="0"/>
              <a:t> of sugar. Growing roots, buds, stems, and fruits are sugar sinks. A storage organ, such as a tuber or a bulb, may be a source or a sink, depending on the season. When stockpiling carbohydrates in the summer, it is a sugar sink. After breaking dormancy in the spring, it is a source as its starch is broken down to sugar, which is carried to the growing tips of the plant.</a:t>
            </a:r>
          </a:p>
          <a:p>
            <a:r>
              <a:rPr lang="en-US" dirty="0"/>
              <a:t>A sugar sink usually receives sugar from the nearest sources. Upper leaves on a branch may send sugar to the growing shoot tip, whereas lower leaves export sugar to roots. A growing fruit may monopolize sugar sources around it. For each sieve tube, the direction of transport depends on the locations of the source and sink connected by that tube. Therefore, neighboring tubes may carry sap in opposite directions. Direction of flow may also vary by season or developmental stage of the plant.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CDA5D7E-7640-6142-A2FE-2A9428E457D9}" type="slidenum">
              <a:rPr lang="en-US"/>
              <a:pPr/>
              <a:t>56</a:t>
            </a:fld>
            <a:endParaRPr lang="en-US"/>
          </a:p>
        </p:txBody>
      </p:sp>
      <p:sp>
        <p:nvSpPr>
          <p:cNvPr id="409602"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03" name="Rectangle 1027"/>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sz="8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B90FFBA-68DE-417A-995A-C849486CFE36}" type="slidenum">
              <a:rPr lang="en-US" smtClean="0"/>
              <a:pPr/>
              <a:t>65</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z="18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F999EC5-E5F7-41C8-91C5-391E5601A012}" type="slidenum">
              <a:rPr lang="en-US" smtClean="0"/>
              <a:pPr/>
              <a:t>66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z="1800" smtClean="0"/>
              <a:t>Signal transduction  - transmitting a signal from outside the cell to the cell nucleus, like receiving a hormone which triggers a receptor on the inside of the cell that then signals to the nucleus that a protein must be made.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ADE6FA2-3829-47B0-A55C-17A1CAA730DC}" type="slidenum">
              <a:rPr lang="en-US" smtClean="0"/>
              <a:pPr/>
              <a:t>67</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z="18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42B4871-A57D-4F8D-B0B0-FBD9ED013000}" type="slidenum">
              <a:rPr lang="en-US" smtClean="0"/>
              <a:pPr/>
              <a:t>68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marL="114300" lvl="1" eaLnBrk="1" hangingPunct="1">
              <a:buClr>
                <a:srgbClr val="339933"/>
              </a:buClr>
            </a:pPr>
            <a:r>
              <a:rPr lang="en-US" sz="1800" smtClean="0">
                <a:solidFill>
                  <a:srgbClr val="000000"/>
                </a:solidFill>
              </a:rPr>
              <a:t>The four human blood groups (A, B, AB, and O) differ in the external carbohydrates on red blood cells.</a:t>
            </a:r>
            <a:endParaRPr lang="en-US" sz="18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8990C38-8DC1-684B-B481-79195D6EF2C7}" type="slidenum">
              <a:rPr lang="en-US"/>
              <a:pPr/>
              <a:t>70</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2227D83C-DF01-4638-B890-878C5701BB4B}" type="slidenum">
              <a:rPr lang="en-US" sz="1200">
                <a:latin typeface="Times" pitchFamily="84" charset="0"/>
              </a:rPr>
              <a:pPr/>
              <a:t>5</a:t>
            </a:fld>
            <a:endParaRPr lang="en-US" sz="1200" dirty="0">
              <a:latin typeface="Times" pitchFamily="8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41583DD-DCE2-4A4C-BAC4-A8DDE7F59E29}" type="slidenum">
              <a:rPr lang="en-US"/>
              <a:pPr/>
              <a:t>71</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606331D-FB0C-F34A-9AED-6EE02234ECC6}" type="slidenum">
              <a:rPr lang="en-US"/>
              <a:pPr/>
              <a:t>73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97665A3-0B5C-1241-926F-5408EB9A36F5}" type="slidenum">
              <a:rPr lang="en-US"/>
              <a:pPr/>
              <a:t>74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B076F4A-4D37-1B44-887D-BEEB7D183CE0}" type="slidenum">
              <a:rPr lang="en-US"/>
              <a:pPr/>
              <a:t>75</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a:t>Tens of millions of different T cells are produced, each one specializing in the recognition of oen particar antigen.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3841F54-CB66-6D43-AA54-27C3D1A0AC13}" type="slidenum">
              <a:rPr lang="en-US"/>
              <a:pPr/>
              <a:t>76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9BAB4D5-E8A7-EA4A-BAD1-A1BD38A99DFF}" type="slidenum">
              <a:rPr lang="en-US"/>
              <a:pPr/>
              <a:t>77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1B4C609-E19A-CE4D-9174-B8DCE342584D}" type="slidenum">
              <a:rPr lang="en-US"/>
              <a:pPr/>
              <a:t>78</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48649B-AA95-41C8-A1B1-C2A86622454B}" type="slidenum">
              <a:rPr lang="en-US"/>
              <a:pPr fontAlgn="base">
                <a:spcBef>
                  <a:spcPct val="0"/>
                </a:spcBef>
                <a:spcAft>
                  <a:spcPct val="0"/>
                </a:spcAft>
              </a:pPr>
              <a:t>80</a:t>
            </a:fld>
            <a:endParaRPr lang="en-US"/>
          </a:p>
        </p:txBody>
      </p:sp>
      <p:sp>
        <p:nvSpPr>
          <p:cNvPr id="3481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xfrm>
            <a:off x="914400" y="4343400"/>
            <a:ext cx="5029200" cy="4419600"/>
          </a:xfrm>
          <a:solidFill>
            <a:srgbClr val="FFFFFF"/>
          </a:solidFill>
        </p:spPr>
        <p:txBody>
          <a:bodyPr wrap="square" numCol="1" anchor="t" anchorCtr="0" compatLnSpc="1">
            <a:prstTxWarp prst="textNoShape">
              <a:avLst/>
            </a:prstTxWarp>
          </a:bodyPr>
          <a:lstStyle/>
          <a:p>
            <a:pPr>
              <a:spcBef>
                <a:spcPct val="0"/>
              </a:spcBef>
              <a:buClr>
                <a:srgbClr val="339933"/>
              </a:buClr>
            </a:pPr>
            <a:r>
              <a:rPr lang="en-US" smtClean="0">
                <a:solidFill>
                  <a:srgbClr val="000000"/>
                </a:solidFill>
              </a:rPr>
              <a:t>Descending limb of the loop of Henle.  </a:t>
            </a:r>
          </a:p>
          <a:p>
            <a:pPr>
              <a:spcBef>
                <a:spcPct val="0"/>
              </a:spcBef>
              <a:buClr>
                <a:srgbClr val="339933"/>
              </a:buClr>
            </a:pPr>
            <a:r>
              <a:rPr lang="en-US" smtClean="0">
                <a:solidFill>
                  <a:srgbClr val="000000"/>
                </a:solidFill>
              </a:rPr>
              <a:t>Reabsorption of water continues as the filtrate moves into the descending limb of the loop of Henle.</a:t>
            </a:r>
          </a:p>
          <a:p>
            <a:pPr>
              <a:spcBef>
                <a:spcPct val="0"/>
              </a:spcBef>
              <a:buClr>
                <a:srgbClr val="339933"/>
              </a:buClr>
            </a:pPr>
            <a:r>
              <a:rPr lang="en-US" smtClean="0">
                <a:solidFill>
                  <a:srgbClr val="000000"/>
                </a:solidFill>
              </a:rPr>
              <a:t>This transport epithelium is freely permeable to water but not very permeable to salt and other small solutes. For water to move out of the tubule by osmosis, the interstitial fluid bathing the tubule must be hyperosmotic to the filtrate.</a:t>
            </a:r>
          </a:p>
          <a:p>
            <a:pPr>
              <a:spcBef>
                <a:spcPct val="0"/>
              </a:spcBef>
              <a:buClr>
                <a:srgbClr val="339933"/>
              </a:buClr>
            </a:pPr>
            <a:r>
              <a:rPr lang="en-US" smtClean="0">
                <a:solidFill>
                  <a:srgbClr val="000000"/>
                </a:solidFill>
              </a:rPr>
              <a:t>Because the osmolarity of the interstitial fluid does become progressively greater from the outer cortex to the inner medulla, the filtrate moving within the descending loop of Henle continues to loose water.</a:t>
            </a:r>
          </a:p>
          <a:p>
            <a:pPr>
              <a:spcBef>
                <a:spcPct val="0"/>
              </a:spcBef>
              <a:buClr>
                <a:srgbClr val="339933"/>
              </a:buClr>
            </a:pPr>
            <a:r>
              <a:rPr lang="en-US" smtClean="0">
                <a:solidFill>
                  <a:srgbClr val="000000"/>
                </a:solidFill>
              </a:rPr>
              <a:t>Ascending limb of the loop of Henle.  </a:t>
            </a:r>
          </a:p>
          <a:p>
            <a:pPr>
              <a:spcBef>
                <a:spcPct val="0"/>
              </a:spcBef>
              <a:buClr>
                <a:srgbClr val="339933"/>
              </a:buClr>
            </a:pPr>
            <a:r>
              <a:rPr lang="en-US" smtClean="0">
                <a:solidFill>
                  <a:srgbClr val="000000"/>
                </a:solidFill>
              </a:rPr>
              <a:t>In contrast to the descending limb, the transport epithelium of the ascending limb is permeable to salt, not water.</a:t>
            </a:r>
          </a:p>
          <a:p>
            <a:pPr>
              <a:spcBef>
                <a:spcPct val="0"/>
              </a:spcBef>
              <a:buClr>
                <a:srgbClr val="339933"/>
              </a:buClr>
            </a:pPr>
            <a:r>
              <a:rPr lang="en-US" smtClean="0">
                <a:solidFill>
                  <a:srgbClr val="000000"/>
                </a:solidFill>
              </a:rPr>
              <a:t>As filtrate ascends the thin segment of the ascending limb, NaCl diffuses out of the permeable tubule into the interstitial fluid, increasing the osmolarity of the medulla.</a:t>
            </a:r>
          </a:p>
          <a:p>
            <a:pPr>
              <a:spcBef>
                <a:spcPct val="0"/>
              </a:spcBef>
              <a:buClr>
                <a:srgbClr val="339933"/>
              </a:buClr>
            </a:pPr>
            <a:r>
              <a:rPr lang="en-US" smtClean="0">
                <a:solidFill>
                  <a:srgbClr val="000000"/>
                </a:solidFill>
              </a:rPr>
              <a:t>The active transport of salt from the filtrate into the interstitial fluid continues in the thick segment of the ascending limb. By losing salt without giving up water, the filtrate becomes progressively more dilute as it moves up to the cortex in the ascending limb of the loop.</a:t>
            </a: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A12680-865E-44B4-A204-3896ECFD4561}" type="slidenum">
              <a:rPr lang="en-US"/>
              <a:pPr fontAlgn="base">
                <a:spcBef>
                  <a:spcPct val="0"/>
                </a:spcBef>
                <a:spcAft>
                  <a:spcPct val="0"/>
                </a:spcAft>
              </a:pPr>
              <a:t>81</a:t>
            </a:fld>
            <a:endParaRPr lang="en-US"/>
          </a:p>
        </p:txBody>
      </p:sp>
      <p:sp>
        <p:nvSpPr>
          <p:cNvPr id="3584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5844" name="Rectangle 3"/>
          <p:cNvSpPr>
            <a:spLocks noGrp="1" noChangeArrowheads="1"/>
          </p:cNvSpPr>
          <p:nvPr>
            <p:ph type="body" idx="1"/>
          </p:nvPr>
        </p:nvSpPr>
        <p:spPr bwMode="auto">
          <a:solidFill>
            <a:srgbClr val="FFFFFF"/>
          </a:solid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AD9F943-A5A8-443B-89ED-C15D11035C9F}" type="slidenum">
              <a:rPr lang="en-US" smtClean="0"/>
              <a:pPr/>
              <a:t>83</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3E15316F-602B-4F07-AB1E-035EE628D6C2}" type="slidenum">
              <a:rPr lang="en-US" sz="1200">
                <a:latin typeface="Times" pitchFamily="84" charset="0"/>
              </a:rPr>
              <a:pPr/>
              <a:t>7</a:t>
            </a:fld>
            <a:endParaRPr lang="en-US" sz="1200" dirty="0">
              <a:latin typeface="Times" pitchFamily="8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121FF99-1EF7-4A8E-9951-093BB31678FF}" type="slidenum">
              <a:rPr lang="en-US" smtClean="0"/>
              <a:pPr/>
              <a:t>84</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latin typeface="Arial" pitchFamily="34" charset="0"/>
              </a:rPr>
              <a:t>This is an imbalanced condition.</a:t>
            </a:r>
          </a:p>
          <a:p>
            <a:pPr eaLnBrk="1" hangingPunct="1"/>
            <a:r>
              <a:rPr lang="en-US" smtClean="0">
                <a:latin typeface="Arial" pitchFamily="34" charset="0"/>
              </a:rPr>
              <a:t>The positively + charged ions repel each other as do the negatively - charged ions. They “want” to flow down their electrical gradient and mix together evenly.</a:t>
            </a:r>
          </a:p>
          <a:p>
            <a:pPr eaLnBrk="1" hangingPunct="1"/>
            <a:r>
              <a:rPr lang="en-US" smtClean="0">
                <a:latin typeface="Arial" pitchFamily="34" charset="0"/>
              </a:rPr>
              <a:t>This means that there is energy stored here, like a dammed up river.</a:t>
            </a:r>
          </a:p>
          <a:p>
            <a:pPr eaLnBrk="1" hangingPunct="1"/>
            <a:r>
              <a:rPr lang="en-US" smtClean="0">
                <a:latin typeface="Arial" pitchFamily="34" charset="0"/>
              </a:rPr>
              <a:t>Voltage is a measurement of stored electrical energy. Like “Danger High Voltage” = lots of energy (lethal).</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8D15740-3940-43D1-BB6B-1781562EA44F}" type="slidenum">
              <a:rPr lang="en-US" smtClean="0"/>
              <a:pPr/>
              <a:t>85</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1B1552C-C04A-4A1A-B2D1-B6C4BF56F2F9}" type="slidenum">
              <a:rPr lang="en-US" smtClean="0"/>
              <a:pPr/>
              <a:t>86</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49F4378-CF08-4F53-8D9F-D2A3B27021E8}" type="slidenum">
              <a:rPr lang="en-US" smtClean="0"/>
              <a:pPr/>
              <a:t>88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Calcium is a very important ion throughout your body. It will come up again and again involved in many processes.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ED7A72F-42A5-8148-918E-39F45ADAE801}" type="slidenum">
              <a:rPr lang="en-US"/>
              <a:pPr/>
              <a:t>97</a:t>
            </a:fld>
            <a:endParaRPr lang="en-US"/>
          </a:p>
        </p:txBody>
      </p:sp>
      <p:sp>
        <p:nvSpPr>
          <p:cNvPr id="3942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4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sz="800"/>
              <a:t> A Type I curve is flat at the start, reflecting low death rates during early and middle life, then drops steeply as death rates increase among older age groups. Humans and many other large mammals that produce few offspring but provide them with good care often exhibit this kind of curve. In contrast, a Type III curve drops sharply at the start, reflecting very high death rates for the young, but then flattens out as death rates decline for those few individuals that have survived to a certain critical age. This type of curve is usually associated with organisms that produce very large numbers of offspring but provide little or no care, such as long–lived plants, many fishes, and marine invertebrates. An oyster, for example, may release millions of eggs, but most offspring die as larvae from predation or other causes. Those few that survive long enough to attach to a suitable substrate and begin growing a hard shell will probably survive for a relatively long time. Type II curves are intermediate, with a constant death rate over the organism’s life span. This kind of survivorship occurs in Belding’s ground squirrels and some other rodents, various invertebrates, some lizards, and some annual plants.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F246409-A2BA-6B45-8D02-50CAC5DCBA05}" type="slidenum">
              <a:rPr lang="en-US"/>
              <a:pPr/>
              <a:t>98</a:t>
            </a:fld>
            <a:endParaRPr lang="en-US"/>
          </a:p>
        </p:txBody>
      </p:sp>
      <p:sp>
        <p:nvSpPr>
          <p:cNvPr id="4474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74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60DB102-C4D0-8B48-89CC-1CA4A50B4714}" type="slidenum">
              <a:rPr lang="en-US"/>
              <a:pPr/>
              <a:t>99</a:t>
            </a:fld>
            <a:endParaRPr lang="en-US"/>
          </a:p>
        </p:txBody>
      </p:sp>
      <p:sp>
        <p:nvSpPr>
          <p:cNvPr id="523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326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Decrease rate of growth as N reaches 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297327AF-E46C-46CA-883F-3765E0A98AD3}" type="slidenum">
              <a:rPr lang="en-US" sz="1200">
                <a:latin typeface="Times" pitchFamily="84" charset="0"/>
              </a:rPr>
              <a:pPr/>
              <a:t>8</a:t>
            </a:fld>
            <a:endParaRPr lang="en-US" sz="1200" dirty="0">
              <a:latin typeface="Times" pitchFamily="8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56A2347C-9F51-459E-801B-FFB794611052}" type="slidenum">
              <a:rPr lang="en-US" sz="1200" smtClean="0">
                <a:latin typeface="Times" pitchFamily="84" charset="0"/>
              </a:rPr>
              <a:pPr/>
              <a:t>10</a:t>
            </a:fld>
            <a:endParaRPr lang="en-US" sz="1200" dirty="0" smtClean="0">
              <a:latin typeface="Times" pitchFamily="84" charset="0"/>
            </a:endParaRPr>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z="18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887ACB6D-E89E-4DD8-B6F5-64697CF22D23}" type="slidenum">
              <a:rPr lang="en-US" sz="1200" smtClean="0">
                <a:latin typeface="Times" pitchFamily="84" charset="0"/>
              </a:rPr>
              <a:pPr/>
              <a:t>11</a:t>
            </a:fld>
            <a:endParaRPr lang="en-US" sz="1200" smtClean="0">
              <a:latin typeface="Times" pitchFamily="84" charset="0"/>
            </a:endParaRPr>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z="18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fld id="{9FE57C83-EB6C-4D4D-87A8-2FAF8E0CAFBD}" type="slidenum">
              <a:rPr lang="en-US" sz="1200" smtClean="0">
                <a:latin typeface="Times" pitchFamily="84" charset="0"/>
              </a:rPr>
              <a:pPr/>
              <a:t>12</a:t>
            </a:fld>
            <a:endParaRPr lang="en-US" sz="1200" smtClean="0">
              <a:latin typeface="Times" pitchFamily="84" charset="0"/>
            </a:endParaRPr>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z="18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A0B9835-E564-664B-838E-86C23F84AEF8}" type="slidenum">
              <a:rPr lang="en-US"/>
              <a:pPr/>
              <a:t>14</a:t>
            </a:fld>
            <a:endParaRPr lang="en-US"/>
          </a:p>
        </p:txBody>
      </p:sp>
      <p:sp>
        <p:nvSpPr>
          <p:cNvPr id="3829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297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8DFC8E-691E-4A69-8047-068E6B3BD278}" type="datetimeFigureOut">
              <a:rPr lang="en-US" smtClean="0"/>
              <a:pPr/>
              <a:t>4/23/2013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326D2-BF71-4B7C-A2ED-F86B5AEEEC84}" type="slidenum">
              <a:rPr lang="en-US" smtClean="0"/>
              <a:pPr/>
              <a:t>‹#›</a:t>
            </a:fld>
            <a:endParaRPr lang="en-US" dirty="0"/>
          </a:p>
        </p:txBody>
      </p:sp>
    </p:spTree>
    <p:extLst>
      <p:ext uri="{BB962C8B-B14F-4D97-AF65-F5344CB8AC3E}">
        <p14:creationId xmlns="" xmlns:p14="http://schemas.microsoft.com/office/powerpoint/2010/main" val="1008530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DFC8E-691E-4A69-8047-068E6B3BD278}" type="datetimeFigureOut">
              <a:rPr lang="en-US" smtClean="0"/>
              <a:pPr/>
              <a:t>4/23/2013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326D2-BF71-4B7C-A2ED-F86B5AEEEC84}" type="slidenum">
              <a:rPr lang="en-US" smtClean="0"/>
              <a:pPr/>
              <a:t>‹#›</a:t>
            </a:fld>
            <a:endParaRPr lang="en-US" dirty="0"/>
          </a:p>
        </p:txBody>
      </p:sp>
    </p:spTree>
    <p:extLst>
      <p:ext uri="{BB962C8B-B14F-4D97-AF65-F5344CB8AC3E}">
        <p14:creationId xmlns="" xmlns:p14="http://schemas.microsoft.com/office/powerpoint/2010/main" val="2493780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DFC8E-691E-4A69-8047-068E6B3BD278}" type="datetimeFigureOut">
              <a:rPr lang="en-US" smtClean="0"/>
              <a:pPr/>
              <a:t>4/23/2013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326D2-BF71-4B7C-A2ED-F86B5AEEEC84}" type="slidenum">
              <a:rPr lang="en-US" smtClean="0"/>
              <a:pPr/>
              <a:t>‹#›</a:t>
            </a:fld>
            <a:endParaRPr lang="en-US" dirty="0"/>
          </a:p>
        </p:txBody>
      </p:sp>
    </p:spTree>
    <p:extLst>
      <p:ext uri="{BB962C8B-B14F-4D97-AF65-F5344CB8AC3E}">
        <p14:creationId xmlns="" xmlns:p14="http://schemas.microsoft.com/office/powerpoint/2010/main" val="47240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DFC8E-691E-4A69-8047-068E6B3BD278}" type="datetimeFigureOut">
              <a:rPr lang="en-US" smtClean="0"/>
              <a:pPr/>
              <a:t>4/23/2013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326D2-BF71-4B7C-A2ED-F86B5AEEEC84}" type="slidenum">
              <a:rPr lang="en-US" smtClean="0"/>
              <a:pPr/>
              <a:t>‹#›</a:t>
            </a:fld>
            <a:endParaRPr lang="en-US" dirty="0"/>
          </a:p>
        </p:txBody>
      </p:sp>
    </p:spTree>
    <p:extLst>
      <p:ext uri="{BB962C8B-B14F-4D97-AF65-F5344CB8AC3E}">
        <p14:creationId xmlns="" xmlns:p14="http://schemas.microsoft.com/office/powerpoint/2010/main" val="82530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8DFC8E-691E-4A69-8047-068E6B3BD278}" type="datetimeFigureOut">
              <a:rPr lang="en-US" smtClean="0"/>
              <a:pPr/>
              <a:t>4/23/2013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0326D2-BF71-4B7C-A2ED-F86B5AEEEC84}" type="slidenum">
              <a:rPr lang="en-US" smtClean="0"/>
              <a:pPr/>
              <a:t>‹#›</a:t>
            </a:fld>
            <a:endParaRPr lang="en-US" dirty="0"/>
          </a:p>
        </p:txBody>
      </p:sp>
    </p:spTree>
    <p:extLst>
      <p:ext uri="{BB962C8B-B14F-4D97-AF65-F5344CB8AC3E}">
        <p14:creationId xmlns="" xmlns:p14="http://schemas.microsoft.com/office/powerpoint/2010/main" val="328532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8DFC8E-691E-4A69-8047-068E6B3BD278}" type="datetimeFigureOut">
              <a:rPr lang="en-US" smtClean="0"/>
              <a:pPr/>
              <a:t>4/23/2013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0326D2-BF71-4B7C-A2ED-F86B5AEEEC84}" type="slidenum">
              <a:rPr lang="en-US" smtClean="0"/>
              <a:pPr/>
              <a:t>‹#›</a:t>
            </a:fld>
            <a:endParaRPr lang="en-US" dirty="0"/>
          </a:p>
        </p:txBody>
      </p:sp>
    </p:spTree>
    <p:extLst>
      <p:ext uri="{BB962C8B-B14F-4D97-AF65-F5344CB8AC3E}">
        <p14:creationId xmlns="" xmlns:p14="http://schemas.microsoft.com/office/powerpoint/2010/main" val="1561104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8DFC8E-691E-4A69-8047-068E6B3BD278}" type="datetimeFigureOut">
              <a:rPr lang="en-US" smtClean="0"/>
              <a:pPr/>
              <a:t>4/23/2013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0326D2-BF71-4B7C-A2ED-F86B5AEEEC84}" type="slidenum">
              <a:rPr lang="en-US" smtClean="0"/>
              <a:pPr/>
              <a:t>‹#›</a:t>
            </a:fld>
            <a:endParaRPr lang="en-US" dirty="0"/>
          </a:p>
        </p:txBody>
      </p:sp>
    </p:spTree>
    <p:extLst>
      <p:ext uri="{BB962C8B-B14F-4D97-AF65-F5344CB8AC3E}">
        <p14:creationId xmlns="" xmlns:p14="http://schemas.microsoft.com/office/powerpoint/2010/main" val="223607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8DFC8E-691E-4A69-8047-068E6B3BD278}" type="datetimeFigureOut">
              <a:rPr lang="en-US" smtClean="0"/>
              <a:pPr/>
              <a:t>4/23/2013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0326D2-BF71-4B7C-A2ED-F86B5AEEEC84}" type="slidenum">
              <a:rPr lang="en-US" smtClean="0"/>
              <a:pPr/>
              <a:t>‹#›</a:t>
            </a:fld>
            <a:endParaRPr lang="en-US" dirty="0"/>
          </a:p>
        </p:txBody>
      </p:sp>
    </p:spTree>
    <p:extLst>
      <p:ext uri="{BB962C8B-B14F-4D97-AF65-F5344CB8AC3E}">
        <p14:creationId xmlns="" xmlns:p14="http://schemas.microsoft.com/office/powerpoint/2010/main" val="211002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DFC8E-691E-4A69-8047-068E6B3BD278}" type="datetimeFigureOut">
              <a:rPr lang="en-US" smtClean="0"/>
              <a:pPr/>
              <a:t>4/23/2013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0326D2-BF71-4B7C-A2ED-F86B5AEEEC84}" type="slidenum">
              <a:rPr lang="en-US" smtClean="0"/>
              <a:pPr/>
              <a:t>‹#›</a:t>
            </a:fld>
            <a:endParaRPr lang="en-US" dirty="0"/>
          </a:p>
        </p:txBody>
      </p:sp>
    </p:spTree>
    <p:extLst>
      <p:ext uri="{BB962C8B-B14F-4D97-AF65-F5344CB8AC3E}">
        <p14:creationId xmlns="" xmlns:p14="http://schemas.microsoft.com/office/powerpoint/2010/main" val="17115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DFC8E-691E-4A69-8047-068E6B3BD278}" type="datetimeFigureOut">
              <a:rPr lang="en-US" smtClean="0"/>
              <a:pPr/>
              <a:t>4/23/2013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0326D2-BF71-4B7C-A2ED-F86B5AEEEC84}" type="slidenum">
              <a:rPr lang="en-US" smtClean="0"/>
              <a:pPr/>
              <a:t>‹#›</a:t>
            </a:fld>
            <a:endParaRPr lang="en-US" dirty="0"/>
          </a:p>
        </p:txBody>
      </p:sp>
    </p:spTree>
    <p:extLst>
      <p:ext uri="{BB962C8B-B14F-4D97-AF65-F5344CB8AC3E}">
        <p14:creationId xmlns="" xmlns:p14="http://schemas.microsoft.com/office/powerpoint/2010/main" val="48302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DFC8E-691E-4A69-8047-068E6B3BD278}" type="datetimeFigureOut">
              <a:rPr lang="en-US" smtClean="0"/>
              <a:pPr/>
              <a:t>4/23/2013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0326D2-BF71-4B7C-A2ED-F86B5AEEEC84}" type="slidenum">
              <a:rPr lang="en-US" smtClean="0"/>
              <a:pPr/>
              <a:t>‹#›</a:t>
            </a:fld>
            <a:endParaRPr lang="en-US" dirty="0"/>
          </a:p>
        </p:txBody>
      </p:sp>
    </p:spTree>
    <p:extLst>
      <p:ext uri="{BB962C8B-B14F-4D97-AF65-F5344CB8AC3E}">
        <p14:creationId xmlns="" xmlns:p14="http://schemas.microsoft.com/office/powerpoint/2010/main" val="247184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DFC8E-691E-4A69-8047-068E6B3BD278}" type="datetimeFigureOut">
              <a:rPr lang="en-US" smtClean="0"/>
              <a:pPr/>
              <a:t>4/23/2013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326D2-BF71-4B7C-A2ED-F86B5AEEEC84}" type="slidenum">
              <a:rPr lang="en-US" smtClean="0"/>
              <a:pPr/>
              <a:t>‹#›</a:t>
            </a:fld>
            <a:endParaRPr lang="en-US" dirty="0"/>
          </a:p>
        </p:txBody>
      </p:sp>
    </p:spTree>
    <p:extLst>
      <p:ext uri="{BB962C8B-B14F-4D97-AF65-F5344CB8AC3E}">
        <p14:creationId xmlns="" xmlns:p14="http://schemas.microsoft.com/office/powerpoint/2010/main" val="4272116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audio" Target="../media/audio7.wav"/><Relationship Id="rId4" Type="http://schemas.openxmlformats.org/officeDocument/2006/relationships/audio" Target="../media/audio6.wav"/></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8.wav"/><Relationship Id="rId4" Type="http://schemas.openxmlformats.org/officeDocument/2006/relationships/audio" Target="../media/audio4.wav"/><Relationship Id="rId9" Type="http://schemas.openxmlformats.org/officeDocument/2006/relationships/image" Target="../media/image13.emf"/></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audio" Target="../media/audio10.wav"/><Relationship Id="rId7"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audio" Target="../media/audio9.wav"/><Relationship Id="rId11" Type="http://schemas.openxmlformats.org/officeDocument/2006/relationships/image" Target="../media/image2.wmf"/><Relationship Id="rId5" Type="http://schemas.openxmlformats.org/officeDocument/2006/relationships/audio" Target="../media/audio4.wav"/><Relationship Id="rId10" Type="http://schemas.openxmlformats.org/officeDocument/2006/relationships/image" Target="../media/image16.png"/><Relationship Id="rId4" Type="http://schemas.openxmlformats.org/officeDocument/2006/relationships/audio" Target="../media/audio6.wav"/><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audio" Target="../media/audio9.wav"/><Relationship Id="rId3" Type="http://schemas.openxmlformats.org/officeDocument/2006/relationships/audio" Target="../media/audio10.wav"/><Relationship Id="rId7"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audio" Target="../media/audio1.wav"/><Relationship Id="rId11" Type="http://schemas.openxmlformats.org/officeDocument/2006/relationships/image" Target="../media/image2.wmf"/><Relationship Id="rId5" Type="http://schemas.openxmlformats.org/officeDocument/2006/relationships/audio" Target="../media/audio4.wav"/><Relationship Id="rId10" Type="http://schemas.openxmlformats.org/officeDocument/2006/relationships/image" Target="../media/image17.png"/><Relationship Id="rId4" Type="http://schemas.openxmlformats.org/officeDocument/2006/relationships/audio" Target="../media/audio6.wav"/><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wmf"/><Relationship Id="rId5" Type="http://schemas.openxmlformats.org/officeDocument/2006/relationships/image" Target="../media/image1.png"/><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audio" Target="../media/audio2.wav"/><Relationship Id="rId4" Type="http://schemas.openxmlformats.org/officeDocument/2006/relationships/audio" Target="../media/audio4.wav"/></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3.emf"/><Relationship Id="rId4" Type="http://schemas.openxmlformats.org/officeDocument/2006/relationships/image" Target="../media/image52.jpeg"/></Relationships>
</file>

<file path=ppt/slides/_rels/slide5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6.emf"/><Relationship Id="rId4" Type="http://schemas.openxmlformats.org/officeDocument/2006/relationships/image" Target="../media/image55.jpeg"/></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audio" Target="../media/audio12.wav"/><Relationship Id="rId7" Type="http://schemas.openxmlformats.org/officeDocument/2006/relationships/audio" Target="../media/audio16.wav"/><Relationship Id="rId2" Type="http://schemas.openxmlformats.org/officeDocument/2006/relationships/audio" Target="../media/audio11.wav"/><Relationship Id="rId1" Type="http://schemas.openxmlformats.org/officeDocument/2006/relationships/slideLayout" Target="../slideLayouts/slideLayout2.xml"/><Relationship Id="rId6" Type="http://schemas.openxmlformats.org/officeDocument/2006/relationships/audio" Target="../media/audio15.wav"/><Relationship Id="rId5" Type="http://schemas.openxmlformats.org/officeDocument/2006/relationships/audio" Target="../media/audio14.wav"/><Relationship Id="rId4" Type="http://schemas.openxmlformats.org/officeDocument/2006/relationships/audio" Target="../media/audio13.wav"/></Relationships>
</file>

<file path=ppt/slides/_rels/slide65.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66.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audio" Target="../media/audio16.wav"/></Relationships>
</file>

<file path=ppt/slides/_rels/slide67.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audio" Target="../media/audio16.wav"/><Relationship Id="rId4" Type="http://schemas.openxmlformats.org/officeDocument/2006/relationships/audio" Target="../media/audio11.wav"/></Relationships>
</file>

<file path=ppt/slides/_rels/slide68.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audio" Target="../media/audio4.wav"/><Relationship Id="rId4" Type="http://schemas.openxmlformats.org/officeDocument/2006/relationships/audio" Target="../media/audio1.wav"/></Relationships>
</file>

<file path=ppt/slides/_rels/slide7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jpeg"/></Relationships>
</file>

<file path=ppt/slides/_rels/slide7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7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audio" Target="../media/audio13.wav"/><Relationship Id="rId7" Type="http://schemas.openxmlformats.org/officeDocument/2006/relationships/image" Target="../media/image8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audio" Target="../media/audio17.wav"/><Relationship Id="rId5" Type="http://schemas.openxmlformats.org/officeDocument/2006/relationships/audio" Target="../media/audio12.wav"/><Relationship Id="rId10" Type="http://schemas.openxmlformats.org/officeDocument/2006/relationships/image" Target="../media/image2.wmf"/><Relationship Id="rId4" Type="http://schemas.openxmlformats.org/officeDocument/2006/relationships/audio" Target="../media/audio11.wav"/><Relationship Id="rId9" Type="http://schemas.openxmlformats.org/officeDocument/2006/relationships/image" Target="../media/image84.png"/></Relationships>
</file>

<file path=ppt/slides/_rels/slide81.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audio" Target="../media/audio17.wav"/></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audio" Target="../media/audio13.wav"/></Relationships>
</file>

<file path=ppt/slides/_rels/slide84.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audio" Target="../media/audio13.wav"/><Relationship Id="rId7" Type="http://schemas.openxmlformats.org/officeDocument/2006/relationships/image" Target="../media/image2.w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audio" Target="../media/audio17.wav"/><Relationship Id="rId4" Type="http://schemas.openxmlformats.org/officeDocument/2006/relationships/audio" Target="../media/audio12.wav"/></Relationships>
</file>

<file path=ppt/slides/_rels/slide86.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wmf"/><Relationship Id="rId5" Type="http://schemas.openxmlformats.org/officeDocument/2006/relationships/image" Target="../media/image89.jpeg"/><Relationship Id="rId4" Type="http://schemas.openxmlformats.org/officeDocument/2006/relationships/audio" Target="../media/audio17.wav"/></Relationships>
</file>

<file path=ppt/slides/_rels/slide89.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9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99.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audio" Target="../media/audio18.wav"/><Relationship Id="rId7"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audio" Target="../media/audio2.wav"/><Relationship Id="rId4" Type="http://schemas.openxmlformats.org/officeDocument/2006/relationships/audio" Target="../media/audio5.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lvl="0"/>
            <a:r>
              <a:rPr lang="en-US" dirty="0"/>
              <a:t>Enzymes are necessary because they cause reactions to happen.</a:t>
            </a:r>
            <a:br>
              <a:rPr lang="en-US" dirty="0"/>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 xmlns:p14="http://schemas.microsoft.com/office/powerpoint/2010/main" val="1081334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Text Box 2"/>
          <p:cNvSpPr txBox="1">
            <a:spLocks noChangeArrowheads="1"/>
          </p:cNvSpPr>
          <p:nvPr/>
        </p:nvSpPr>
        <p:spPr bwMode="auto">
          <a:xfrm>
            <a:off x="1535113" y="6388100"/>
            <a:ext cx="1843087" cy="396875"/>
          </a:xfrm>
          <a:prstGeom prst="rect">
            <a:avLst/>
          </a:prstGeom>
          <a:solidFill>
            <a:srgbClr val="FFEA1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spcBef>
                <a:spcPct val="50000"/>
              </a:spcBef>
            </a:pPr>
            <a:r>
              <a:rPr lang="en-US" sz="2000" b="1" dirty="0">
                <a:solidFill>
                  <a:srgbClr val="CC0000"/>
                </a:solidFill>
              </a:rPr>
              <a:t>freshwater</a:t>
            </a:r>
            <a:endParaRPr lang="en-US" sz="2800" dirty="0">
              <a:solidFill>
                <a:srgbClr val="CC0000"/>
              </a:solidFill>
            </a:endParaRPr>
          </a:p>
        </p:txBody>
      </p:sp>
      <p:sp>
        <p:nvSpPr>
          <p:cNvPr id="516099" name="Text Box 3"/>
          <p:cNvSpPr txBox="1">
            <a:spLocks noChangeArrowheads="1"/>
          </p:cNvSpPr>
          <p:nvPr/>
        </p:nvSpPr>
        <p:spPr bwMode="auto">
          <a:xfrm>
            <a:off x="3479800" y="6388100"/>
            <a:ext cx="1868488" cy="396875"/>
          </a:xfrm>
          <a:prstGeom prst="rect">
            <a:avLst/>
          </a:prstGeom>
          <a:solidFill>
            <a:srgbClr val="FFEA1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spcBef>
                <a:spcPct val="50000"/>
              </a:spcBef>
            </a:pPr>
            <a:r>
              <a:rPr lang="en-US" sz="2000" b="1" dirty="0">
                <a:solidFill>
                  <a:srgbClr val="CC0000"/>
                </a:solidFill>
              </a:rPr>
              <a:t>balanced</a:t>
            </a:r>
            <a:endParaRPr lang="en-US" sz="2800" dirty="0">
              <a:solidFill>
                <a:srgbClr val="CC0000"/>
              </a:solidFill>
            </a:endParaRPr>
          </a:p>
        </p:txBody>
      </p:sp>
      <p:sp>
        <p:nvSpPr>
          <p:cNvPr id="516100" name="Text Box 4"/>
          <p:cNvSpPr txBox="1">
            <a:spLocks noChangeArrowheads="1"/>
          </p:cNvSpPr>
          <p:nvPr/>
        </p:nvSpPr>
        <p:spPr bwMode="auto">
          <a:xfrm>
            <a:off x="5468938" y="6388100"/>
            <a:ext cx="1868487" cy="396875"/>
          </a:xfrm>
          <a:prstGeom prst="rect">
            <a:avLst/>
          </a:prstGeom>
          <a:solidFill>
            <a:srgbClr val="FFEA1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spcBef>
                <a:spcPct val="50000"/>
              </a:spcBef>
            </a:pPr>
            <a:r>
              <a:rPr lang="en-US" sz="2000" b="1" dirty="0">
                <a:solidFill>
                  <a:srgbClr val="CC0000"/>
                </a:solidFill>
              </a:rPr>
              <a:t>saltwater</a:t>
            </a:r>
            <a:endParaRPr lang="en-US" sz="2800" dirty="0">
              <a:solidFill>
                <a:srgbClr val="CC0000"/>
              </a:solidFill>
            </a:endParaRPr>
          </a:p>
        </p:txBody>
      </p:sp>
      <p:sp>
        <p:nvSpPr>
          <p:cNvPr id="34821" name="Rectangle 5"/>
          <p:cNvSpPr>
            <a:spLocks noGrp="1" noChangeArrowheads="1"/>
          </p:cNvSpPr>
          <p:nvPr>
            <p:ph type="title"/>
          </p:nvPr>
        </p:nvSpPr>
        <p:spPr/>
        <p:txBody>
          <a:bodyPr/>
          <a:lstStyle/>
          <a:p>
            <a:pPr eaLnBrk="1" hangingPunct="1"/>
            <a:r>
              <a:rPr lang="en-US" dirty="0" smtClean="0"/>
              <a:t>Managing water balance</a:t>
            </a:r>
          </a:p>
        </p:txBody>
      </p:sp>
      <p:sp>
        <p:nvSpPr>
          <p:cNvPr id="34822" name="Rectangle 6" descr="Rectangle: Click to edit Master text styles&#10;Second level&#10;Third level&#10;Fourth level&#10;Fifth level"/>
          <p:cNvSpPr>
            <a:spLocks noGrp="1" noChangeArrowheads="1"/>
          </p:cNvSpPr>
          <p:nvPr>
            <p:ph type="body" idx="1"/>
          </p:nvPr>
        </p:nvSpPr>
        <p:spPr>
          <a:xfrm>
            <a:off x="838200" y="1371600"/>
            <a:ext cx="7772400" cy="1158875"/>
          </a:xfrm>
        </p:spPr>
        <p:txBody>
          <a:bodyPr/>
          <a:lstStyle/>
          <a:p>
            <a:pPr eaLnBrk="1" hangingPunct="1"/>
            <a:r>
              <a:rPr lang="en-US" dirty="0" smtClean="0"/>
              <a:t>Cell survival depends on balancing water uptake &amp; loss</a:t>
            </a:r>
          </a:p>
        </p:txBody>
      </p:sp>
      <p:pic>
        <p:nvPicPr>
          <p:cNvPr id="34823"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b="4788"/>
          <a:stretch>
            <a:fillRect/>
          </a:stretch>
        </p:blipFill>
        <p:spPr bwMode="auto">
          <a:xfrm>
            <a:off x="1447800" y="2379663"/>
            <a:ext cx="6894513" cy="4021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00859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6098"/>
                                        </p:tgtEl>
                                        <p:attrNameLst>
                                          <p:attrName>style.visibility</p:attrName>
                                        </p:attrNameLst>
                                      </p:cBhvr>
                                      <p:to>
                                        <p:strVal val="visible"/>
                                      </p:to>
                                    </p:set>
                                    <p:animEffect transition="in" filter="wipe(left)">
                                      <p:cBhvr>
                                        <p:cTn id="7" dur="500"/>
                                        <p:tgtEl>
                                          <p:spTgt spid="516098"/>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6099"/>
                                        </p:tgtEl>
                                        <p:attrNameLst>
                                          <p:attrName>style.visibility</p:attrName>
                                        </p:attrNameLst>
                                      </p:cBhvr>
                                      <p:to>
                                        <p:strVal val="visible"/>
                                      </p:to>
                                    </p:set>
                                    <p:animEffect transition="in" filter="wipe(left)">
                                      <p:cBhvr>
                                        <p:cTn id="12" dur="500"/>
                                        <p:tgtEl>
                                          <p:spTgt spid="516099"/>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6100"/>
                                        </p:tgtEl>
                                        <p:attrNameLst>
                                          <p:attrName>style.visibility</p:attrName>
                                        </p:attrNameLst>
                                      </p:cBhvr>
                                      <p:to>
                                        <p:strVal val="visible"/>
                                      </p:to>
                                    </p:set>
                                    <p:animEffect transition="in" filter="wipe(left)">
                                      <p:cBhvr>
                                        <p:cTn id="17" dur="500"/>
                                        <p:tgtEl>
                                          <p:spTgt spid="516100"/>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8" grpId="0" animBg="1" autoUpdateAnimBg="0"/>
      <p:bldP spid="516099" grpId="0" animBg="1" autoUpdateAnimBg="0"/>
      <p:bldP spid="516100" grpId="0" animBg="1"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0"/>
            <a:ext cx="9144000" cy="955675"/>
          </a:xfrm>
        </p:spPr>
        <p:txBody>
          <a:bodyPr/>
          <a:lstStyle/>
          <a:p>
            <a:pPr eaLnBrk="1" hangingPunct="1"/>
            <a:r>
              <a:rPr lang="en-US" sz="3200">
                <a:ea typeface="ＭＳ Ｐゴシック" charset="-128"/>
                <a:cs typeface="ＭＳ Ｐゴシック" charset="-128"/>
              </a:rPr>
              <a:t>Population growth predicted by the logistic model</a:t>
            </a:r>
          </a:p>
        </p:txBody>
      </p:sp>
      <p:grpSp>
        <p:nvGrpSpPr>
          <p:cNvPr id="2" name="Group 43"/>
          <p:cNvGrpSpPr>
            <a:grpSpLocks/>
          </p:cNvGrpSpPr>
          <p:nvPr/>
        </p:nvGrpSpPr>
        <p:grpSpPr bwMode="auto">
          <a:xfrm>
            <a:off x="1295400" y="923925"/>
            <a:ext cx="6472238" cy="5299075"/>
            <a:chOff x="816" y="582"/>
            <a:chExt cx="4077" cy="3338"/>
          </a:xfrm>
        </p:grpSpPr>
        <p:pic>
          <p:nvPicPr>
            <p:cNvPr id="88068" name="Picture 4"/>
            <p:cNvPicPr>
              <a:picLocks noChangeAspect="1" noChangeArrowheads="1"/>
            </p:cNvPicPr>
            <p:nvPr/>
          </p:nvPicPr>
          <p:blipFill>
            <a:blip r:embed="rId2" cstate="print"/>
            <a:srcRect/>
            <a:stretch>
              <a:fillRect/>
            </a:stretch>
          </p:blipFill>
          <p:spPr bwMode="auto">
            <a:xfrm>
              <a:off x="816" y="582"/>
              <a:ext cx="4077" cy="3338"/>
            </a:xfrm>
            <a:prstGeom prst="rect">
              <a:avLst/>
            </a:prstGeom>
            <a:noFill/>
            <a:ln w="9525">
              <a:noFill/>
              <a:miter lim="800000"/>
              <a:headEnd/>
              <a:tailEnd/>
            </a:ln>
          </p:spPr>
        </p:pic>
        <p:sp>
          <p:nvSpPr>
            <p:cNvPr id="88069" name="Text Box 5"/>
            <p:cNvSpPr txBox="1">
              <a:spLocks noChangeArrowheads="1"/>
            </p:cNvSpPr>
            <p:nvPr/>
          </p:nvSpPr>
          <p:spPr bwMode="auto">
            <a:xfrm>
              <a:off x="2181" y="1094"/>
              <a:ext cx="28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i="1"/>
                <a:t>dN</a:t>
              </a:r>
            </a:p>
          </p:txBody>
        </p:sp>
        <p:sp>
          <p:nvSpPr>
            <p:cNvPr id="88070" name="Line 6"/>
            <p:cNvSpPr>
              <a:spLocks noChangeShapeType="1"/>
            </p:cNvSpPr>
            <p:nvPr/>
          </p:nvSpPr>
          <p:spPr bwMode="auto">
            <a:xfrm>
              <a:off x="2226" y="1296"/>
              <a:ext cx="19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8071" name="Text Box 7"/>
            <p:cNvSpPr txBox="1">
              <a:spLocks noChangeArrowheads="1"/>
            </p:cNvSpPr>
            <p:nvPr/>
          </p:nvSpPr>
          <p:spPr bwMode="auto">
            <a:xfrm>
              <a:off x="2193" y="1270"/>
              <a:ext cx="237"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i="1"/>
                <a:t>dt</a:t>
              </a:r>
            </a:p>
          </p:txBody>
        </p:sp>
        <p:sp>
          <p:nvSpPr>
            <p:cNvPr id="88072" name="Text Box 8"/>
            <p:cNvSpPr txBox="1">
              <a:spLocks noChangeArrowheads="1"/>
            </p:cNvSpPr>
            <p:nvPr/>
          </p:nvSpPr>
          <p:spPr bwMode="auto">
            <a:xfrm>
              <a:off x="2423" y="1170"/>
              <a:ext cx="193"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sym typeface="Symbol" charset="2"/>
                </a:rPr>
                <a:t></a:t>
              </a:r>
              <a:endParaRPr kumimoji="1" lang="en-US" sz="1600"/>
            </a:p>
          </p:txBody>
        </p:sp>
        <p:sp>
          <p:nvSpPr>
            <p:cNvPr id="88073" name="Text Box 9"/>
            <p:cNvSpPr txBox="1">
              <a:spLocks noChangeArrowheads="1"/>
            </p:cNvSpPr>
            <p:nvPr/>
          </p:nvSpPr>
          <p:spPr bwMode="auto">
            <a:xfrm>
              <a:off x="2526" y="1182"/>
              <a:ext cx="38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1.0</a:t>
              </a:r>
              <a:r>
                <a:rPr kumimoji="1" lang="en-US" sz="1600" b="1" i="1"/>
                <a:t>N</a:t>
              </a:r>
              <a:endParaRPr kumimoji="1" lang="en-US" sz="1600" b="1"/>
            </a:p>
          </p:txBody>
        </p:sp>
        <p:sp>
          <p:nvSpPr>
            <p:cNvPr id="88074" name="Text Box 10"/>
            <p:cNvSpPr txBox="1">
              <a:spLocks noChangeArrowheads="1"/>
            </p:cNvSpPr>
            <p:nvPr/>
          </p:nvSpPr>
          <p:spPr bwMode="auto">
            <a:xfrm>
              <a:off x="3004" y="1193"/>
              <a:ext cx="932" cy="366"/>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600" b="1"/>
                <a:t>Exponential growth</a:t>
              </a:r>
            </a:p>
          </p:txBody>
        </p:sp>
        <p:sp>
          <p:nvSpPr>
            <p:cNvPr id="88075" name="Text Box 11"/>
            <p:cNvSpPr txBox="1">
              <a:spLocks noChangeArrowheads="1"/>
            </p:cNvSpPr>
            <p:nvPr/>
          </p:nvSpPr>
          <p:spPr bwMode="auto">
            <a:xfrm>
              <a:off x="3504" y="1804"/>
              <a:ext cx="1220" cy="212"/>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600" b="1"/>
                <a:t>Logistic growth</a:t>
              </a:r>
            </a:p>
          </p:txBody>
        </p:sp>
        <p:sp>
          <p:nvSpPr>
            <p:cNvPr id="88076" name="Text Box 12"/>
            <p:cNvSpPr txBox="1">
              <a:spLocks noChangeArrowheads="1"/>
            </p:cNvSpPr>
            <p:nvPr/>
          </p:nvSpPr>
          <p:spPr bwMode="auto">
            <a:xfrm>
              <a:off x="3093" y="2108"/>
              <a:ext cx="28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i="1"/>
                <a:t>dN</a:t>
              </a:r>
            </a:p>
          </p:txBody>
        </p:sp>
        <p:sp>
          <p:nvSpPr>
            <p:cNvPr id="88077" name="Line 13"/>
            <p:cNvSpPr>
              <a:spLocks noChangeShapeType="1"/>
            </p:cNvSpPr>
            <p:nvPr/>
          </p:nvSpPr>
          <p:spPr bwMode="auto">
            <a:xfrm>
              <a:off x="3138" y="2310"/>
              <a:ext cx="19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8078" name="Text Box 14"/>
            <p:cNvSpPr txBox="1">
              <a:spLocks noChangeArrowheads="1"/>
            </p:cNvSpPr>
            <p:nvPr/>
          </p:nvSpPr>
          <p:spPr bwMode="auto">
            <a:xfrm>
              <a:off x="3105" y="2284"/>
              <a:ext cx="237"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i="1"/>
                <a:t>dt</a:t>
              </a:r>
            </a:p>
          </p:txBody>
        </p:sp>
        <p:sp>
          <p:nvSpPr>
            <p:cNvPr id="88079" name="Text Box 15"/>
            <p:cNvSpPr txBox="1">
              <a:spLocks noChangeArrowheads="1"/>
            </p:cNvSpPr>
            <p:nvPr/>
          </p:nvSpPr>
          <p:spPr bwMode="auto">
            <a:xfrm>
              <a:off x="3327" y="2184"/>
              <a:ext cx="193"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sym typeface="Symbol" charset="2"/>
                </a:rPr>
                <a:t></a:t>
              </a:r>
              <a:endParaRPr kumimoji="1" lang="en-US" sz="1600"/>
            </a:p>
          </p:txBody>
        </p:sp>
        <p:sp>
          <p:nvSpPr>
            <p:cNvPr id="88080" name="Text Box 16"/>
            <p:cNvSpPr txBox="1">
              <a:spLocks noChangeArrowheads="1"/>
            </p:cNvSpPr>
            <p:nvPr/>
          </p:nvSpPr>
          <p:spPr bwMode="auto">
            <a:xfrm>
              <a:off x="3438" y="2204"/>
              <a:ext cx="38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1.0</a:t>
              </a:r>
              <a:r>
                <a:rPr kumimoji="1" lang="en-US" sz="1600" b="1" i="1"/>
                <a:t>N</a:t>
              </a:r>
              <a:endParaRPr kumimoji="1" lang="en-US" sz="1600" b="1"/>
            </a:p>
          </p:txBody>
        </p:sp>
        <p:sp>
          <p:nvSpPr>
            <p:cNvPr id="88081" name="Text Box 21"/>
            <p:cNvSpPr txBox="1">
              <a:spLocks noChangeArrowheads="1"/>
            </p:cNvSpPr>
            <p:nvPr/>
          </p:nvSpPr>
          <p:spPr bwMode="auto">
            <a:xfrm>
              <a:off x="3931" y="2112"/>
              <a:ext cx="677"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1,500 </a:t>
              </a:r>
              <a:r>
                <a:rPr kumimoji="1" lang="en-US" sz="1600" b="1">
                  <a:sym typeface="Symbol" charset="2"/>
                </a:rPr>
                <a:t> </a:t>
              </a:r>
              <a:r>
                <a:rPr kumimoji="1" lang="en-US" sz="1600" b="1" i="1">
                  <a:sym typeface="Symbol" charset="2"/>
                </a:rPr>
                <a:t>N</a:t>
              </a:r>
              <a:endParaRPr kumimoji="1" lang="en-US" sz="1600" b="1"/>
            </a:p>
          </p:txBody>
        </p:sp>
        <p:sp>
          <p:nvSpPr>
            <p:cNvPr id="88082" name="Line 22"/>
            <p:cNvSpPr>
              <a:spLocks noChangeShapeType="1"/>
            </p:cNvSpPr>
            <p:nvPr/>
          </p:nvSpPr>
          <p:spPr bwMode="auto">
            <a:xfrm>
              <a:off x="3997" y="2314"/>
              <a:ext cx="605"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8083" name="Text Box 23"/>
            <p:cNvSpPr txBox="1">
              <a:spLocks noChangeArrowheads="1"/>
            </p:cNvSpPr>
            <p:nvPr/>
          </p:nvSpPr>
          <p:spPr bwMode="auto">
            <a:xfrm>
              <a:off x="4050" y="2288"/>
              <a:ext cx="43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1,500</a:t>
              </a:r>
            </a:p>
          </p:txBody>
        </p:sp>
        <p:sp>
          <p:nvSpPr>
            <p:cNvPr id="88084" name="Text Box 28"/>
            <p:cNvSpPr txBox="1">
              <a:spLocks noChangeArrowheads="1"/>
            </p:cNvSpPr>
            <p:nvPr/>
          </p:nvSpPr>
          <p:spPr bwMode="auto">
            <a:xfrm>
              <a:off x="1584" y="1591"/>
              <a:ext cx="713"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i="1"/>
                <a:t>K </a:t>
              </a:r>
              <a:r>
                <a:rPr kumimoji="1" lang="en-US" sz="1600" b="1">
                  <a:sym typeface="Symbol" charset="2"/>
                </a:rPr>
                <a:t> </a:t>
              </a:r>
              <a:r>
                <a:rPr kumimoji="1" lang="en-US" sz="1600" b="1"/>
                <a:t>1,500 </a:t>
              </a:r>
            </a:p>
          </p:txBody>
        </p:sp>
        <p:sp>
          <p:nvSpPr>
            <p:cNvPr id="88085" name="AutoShape 29"/>
            <p:cNvSpPr>
              <a:spLocks noChangeArrowheads="1"/>
            </p:cNvSpPr>
            <p:nvPr/>
          </p:nvSpPr>
          <p:spPr bwMode="auto">
            <a:xfrm>
              <a:off x="3928" y="2144"/>
              <a:ext cx="720" cy="345"/>
            </a:xfrm>
            <a:prstGeom prst="bracketPair">
              <a:avLst>
                <a:gd name="adj" fmla="val 16667"/>
              </a:avLst>
            </a:prstGeom>
            <a:noFill/>
            <a:ln w="25400">
              <a:solidFill>
                <a:schemeClr val="tx1"/>
              </a:solidFill>
              <a:round/>
              <a:headEnd/>
              <a:tailEnd/>
            </a:ln>
          </p:spPr>
          <p:txBody>
            <a:bodyPr wrap="none" lIns="92075" tIns="46038" rIns="92075" bIns="46038" anchor="ctr">
              <a:prstTxWarp prst="textNoShape">
                <a:avLst/>
              </a:prstTxWarp>
            </a:bodyPr>
            <a:lstStyle/>
            <a:p>
              <a:pPr algn="ctr" eaLnBrk="0" hangingPunct="0"/>
              <a:r>
                <a:rPr kumimoji="1" lang="en-US" sz="2900"/>
                <a:t> </a:t>
              </a:r>
            </a:p>
          </p:txBody>
        </p:sp>
        <p:sp>
          <p:nvSpPr>
            <p:cNvPr id="88086" name="Text Box 30"/>
            <p:cNvSpPr txBox="1">
              <a:spLocks noChangeArrowheads="1"/>
            </p:cNvSpPr>
            <p:nvPr/>
          </p:nvSpPr>
          <p:spPr bwMode="auto">
            <a:xfrm>
              <a:off x="1433" y="3456"/>
              <a:ext cx="187"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0</a:t>
              </a:r>
            </a:p>
          </p:txBody>
        </p:sp>
        <p:sp>
          <p:nvSpPr>
            <p:cNvPr id="88087" name="Text Box 31"/>
            <p:cNvSpPr txBox="1">
              <a:spLocks noChangeArrowheads="1"/>
            </p:cNvSpPr>
            <p:nvPr/>
          </p:nvSpPr>
          <p:spPr bwMode="auto">
            <a:xfrm>
              <a:off x="2407" y="3463"/>
              <a:ext cx="187"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5</a:t>
              </a:r>
            </a:p>
          </p:txBody>
        </p:sp>
        <p:sp>
          <p:nvSpPr>
            <p:cNvPr id="88088" name="Text Box 32"/>
            <p:cNvSpPr txBox="1">
              <a:spLocks noChangeArrowheads="1"/>
            </p:cNvSpPr>
            <p:nvPr/>
          </p:nvSpPr>
          <p:spPr bwMode="auto">
            <a:xfrm>
              <a:off x="3357" y="3463"/>
              <a:ext cx="258"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10</a:t>
              </a:r>
            </a:p>
          </p:txBody>
        </p:sp>
        <p:sp>
          <p:nvSpPr>
            <p:cNvPr id="88089" name="Text Box 33"/>
            <p:cNvSpPr txBox="1">
              <a:spLocks noChangeArrowheads="1"/>
            </p:cNvSpPr>
            <p:nvPr/>
          </p:nvSpPr>
          <p:spPr bwMode="auto">
            <a:xfrm>
              <a:off x="4327" y="3463"/>
              <a:ext cx="258"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15</a:t>
              </a:r>
            </a:p>
          </p:txBody>
        </p:sp>
        <p:sp>
          <p:nvSpPr>
            <p:cNvPr id="88090" name="Text Box 34"/>
            <p:cNvSpPr txBox="1">
              <a:spLocks noChangeArrowheads="1"/>
            </p:cNvSpPr>
            <p:nvPr/>
          </p:nvSpPr>
          <p:spPr bwMode="auto">
            <a:xfrm>
              <a:off x="1310" y="3332"/>
              <a:ext cx="187"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0</a:t>
              </a:r>
            </a:p>
          </p:txBody>
        </p:sp>
        <p:sp>
          <p:nvSpPr>
            <p:cNvPr id="88091" name="Text Box 35"/>
            <p:cNvSpPr txBox="1">
              <a:spLocks noChangeArrowheads="1"/>
            </p:cNvSpPr>
            <p:nvPr/>
          </p:nvSpPr>
          <p:spPr bwMode="auto">
            <a:xfrm>
              <a:off x="1180" y="2709"/>
              <a:ext cx="329"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500</a:t>
              </a:r>
            </a:p>
          </p:txBody>
        </p:sp>
        <p:sp>
          <p:nvSpPr>
            <p:cNvPr id="88092" name="Text Box 36"/>
            <p:cNvSpPr txBox="1">
              <a:spLocks noChangeArrowheads="1"/>
            </p:cNvSpPr>
            <p:nvPr/>
          </p:nvSpPr>
          <p:spPr bwMode="auto">
            <a:xfrm>
              <a:off x="1077" y="2085"/>
              <a:ext cx="43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1,000</a:t>
              </a:r>
            </a:p>
          </p:txBody>
        </p:sp>
        <p:sp>
          <p:nvSpPr>
            <p:cNvPr id="88093" name="Text Box 37"/>
            <p:cNvSpPr txBox="1">
              <a:spLocks noChangeArrowheads="1"/>
            </p:cNvSpPr>
            <p:nvPr/>
          </p:nvSpPr>
          <p:spPr bwMode="auto">
            <a:xfrm>
              <a:off x="1076" y="1467"/>
              <a:ext cx="43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1,500</a:t>
              </a:r>
            </a:p>
          </p:txBody>
        </p:sp>
        <p:sp>
          <p:nvSpPr>
            <p:cNvPr id="88094" name="Text Box 38"/>
            <p:cNvSpPr txBox="1">
              <a:spLocks noChangeArrowheads="1"/>
            </p:cNvSpPr>
            <p:nvPr/>
          </p:nvSpPr>
          <p:spPr bwMode="auto">
            <a:xfrm>
              <a:off x="1077" y="843"/>
              <a:ext cx="436"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2,000</a:t>
              </a:r>
            </a:p>
          </p:txBody>
        </p:sp>
        <p:sp>
          <p:nvSpPr>
            <p:cNvPr id="88095" name="Text Box 39"/>
            <p:cNvSpPr txBox="1">
              <a:spLocks noChangeArrowheads="1"/>
            </p:cNvSpPr>
            <p:nvPr/>
          </p:nvSpPr>
          <p:spPr bwMode="auto">
            <a:xfrm>
              <a:off x="2326" y="3669"/>
              <a:ext cx="1418" cy="21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600"/>
                <a:t>Number of generations</a:t>
              </a:r>
            </a:p>
          </p:txBody>
        </p:sp>
        <p:sp>
          <p:nvSpPr>
            <p:cNvPr id="88096" name="Text Box 40"/>
            <p:cNvSpPr txBox="1">
              <a:spLocks noChangeArrowheads="1"/>
            </p:cNvSpPr>
            <p:nvPr/>
          </p:nvSpPr>
          <p:spPr bwMode="auto">
            <a:xfrm rot="16200000" flipH="1">
              <a:off x="345" y="2032"/>
              <a:ext cx="1196" cy="212"/>
            </a:xfrm>
            <a:prstGeom prst="rect">
              <a:avLst/>
            </a:prstGeom>
            <a:noFill/>
            <a:ln w="25400">
              <a:noFill/>
              <a:miter lim="800000"/>
              <a:headEnd/>
              <a:tailEnd/>
            </a:ln>
          </p:spPr>
          <p:txBody>
            <a:bodyPr lIns="92075" tIns="46038" rIns="92075" bIns="46038" anchor="ctr">
              <a:prstTxWarp prst="textNoShape">
                <a:avLst/>
              </a:prstTxWarp>
              <a:spAutoFit/>
            </a:bodyPr>
            <a:lstStyle/>
            <a:p>
              <a:pPr eaLnBrk="0" hangingPunct="0"/>
              <a:r>
                <a:rPr kumimoji="1" lang="en-US" sz="1600"/>
                <a:t>Population size (</a:t>
              </a:r>
              <a:r>
                <a:rPr kumimoji="1" lang="en-US" sz="1600" i="1"/>
                <a:t>N</a:t>
              </a:r>
              <a:r>
                <a:rPr kumimoji="1" lang="en-US" sz="1600"/>
                <a:t>)</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err="1" smtClean="0"/>
              <a:t>Aquaporins</a:t>
            </a:r>
            <a:endParaRPr lang="en-US" dirty="0" smtClean="0"/>
          </a:p>
        </p:txBody>
      </p:sp>
      <p:sp>
        <p:nvSpPr>
          <p:cNvPr id="526339" name="Rectangle 3" descr="Rectangle: Click to edit Master text styles&#10;Second level&#10;Third level&#10;Fourth level&#10;Fifth level"/>
          <p:cNvSpPr>
            <a:spLocks noGrp="1" noChangeArrowheads="1"/>
          </p:cNvSpPr>
          <p:nvPr>
            <p:ph type="body" idx="1"/>
          </p:nvPr>
        </p:nvSpPr>
        <p:spPr>
          <a:xfrm>
            <a:off x="712788" y="1371600"/>
            <a:ext cx="7897812" cy="1895475"/>
          </a:xfrm>
        </p:spPr>
        <p:txBody>
          <a:bodyPr>
            <a:normAutofit lnSpcReduction="10000"/>
          </a:bodyPr>
          <a:lstStyle/>
          <a:p>
            <a:pPr eaLnBrk="1" hangingPunct="1"/>
            <a:r>
              <a:rPr lang="en-US" smtClean="0"/>
              <a:t>Water moves </a:t>
            </a:r>
            <a:r>
              <a:rPr lang="en-US" u="sng" smtClean="0"/>
              <a:t>rapidly</a:t>
            </a:r>
            <a:r>
              <a:rPr lang="en-US" smtClean="0"/>
              <a:t> into &amp; out of cells</a:t>
            </a:r>
          </a:p>
          <a:p>
            <a:pPr lvl="1" eaLnBrk="1" hangingPunct="1"/>
            <a:r>
              <a:rPr lang="en-US" smtClean="0"/>
              <a:t>evidence that there were water channels</a:t>
            </a:r>
          </a:p>
          <a:p>
            <a:pPr lvl="2" eaLnBrk="1" hangingPunct="1"/>
            <a:r>
              <a:rPr lang="en-US" smtClean="0"/>
              <a:t>protein channels allowing flow of water across cell membrane</a:t>
            </a:r>
          </a:p>
        </p:txBody>
      </p:sp>
      <p:pic>
        <p:nvPicPr>
          <p:cNvPr id="3994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014788" y="3282950"/>
            <a:ext cx="1989137" cy="281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1" name="Rectangle 5"/>
          <p:cNvSpPr>
            <a:spLocks noChangeArrowheads="1"/>
          </p:cNvSpPr>
          <p:nvPr/>
        </p:nvSpPr>
        <p:spPr bwMode="auto">
          <a:xfrm>
            <a:off x="6602413" y="304800"/>
            <a:ext cx="2465387"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pPr algn="r"/>
            <a:r>
              <a:rPr lang="en-US" sz="3400" b="1">
                <a:solidFill>
                  <a:srgbClr val="0F116A"/>
                </a:solidFill>
                <a:ea typeface="ＭＳ Ｐゴシック" charset="-128"/>
              </a:rPr>
              <a:t>1991 </a:t>
            </a:r>
            <a:r>
              <a:rPr lang="en-US" sz="3400" b="1">
                <a:solidFill>
                  <a:srgbClr val="000005"/>
                </a:solidFill>
                <a:ea typeface="ＭＳ Ｐゴシック" charset="-128"/>
              </a:rPr>
              <a:t>| </a:t>
            </a:r>
            <a:r>
              <a:rPr lang="en-US" sz="3400" b="1">
                <a:solidFill>
                  <a:srgbClr val="CC0000"/>
                </a:solidFill>
                <a:ea typeface="ＭＳ Ｐゴシック" charset="-128"/>
              </a:rPr>
              <a:t>2003</a:t>
            </a:r>
            <a:endParaRPr lang="en-US" sz="3000" b="1">
              <a:solidFill>
                <a:srgbClr val="0F116A"/>
              </a:solidFill>
              <a:ea typeface="ＭＳ Ｐゴシック" charset="-128"/>
            </a:endParaRPr>
          </a:p>
        </p:txBody>
      </p:sp>
      <p:sp>
        <p:nvSpPr>
          <p:cNvPr id="39942" name="Rectangle 6"/>
          <p:cNvSpPr>
            <a:spLocks noChangeArrowheads="1"/>
          </p:cNvSpPr>
          <p:nvPr/>
        </p:nvSpPr>
        <p:spPr bwMode="auto">
          <a:xfrm>
            <a:off x="4076700" y="6126163"/>
            <a:ext cx="1863725"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200" b="1">
                <a:solidFill>
                  <a:srgbClr val="0F116A"/>
                </a:solidFill>
              </a:rPr>
              <a:t>Peter Agre</a:t>
            </a:r>
          </a:p>
          <a:p>
            <a:r>
              <a:rPr lang="en-US" sz="2000" b="1">
                <a:solidFill>
                  <a:schemeClr val="tx2"/>
                </a:solidFill>
              </a:rPr>
              <a:t>John Hopkins</a:t>
            </a:r>
          </a:p>
        </p:txBody>
      </p:sp>
      <p:pic>
        <p:nvPicPr>
          <p:cNvPr id="39943"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99238" y="3282950"/>
            <a:ext cx="1989137" cy="281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4" name="Rectangle 8"/>
          <p:cNvSpPr>
            <a:spLocks noChangeArrowheads="1"/>
          </p:cNvSpPr>
          <p:nvPr/>
        </p:nvSpPr>
        <p:spPr bwMode="auto">
          <a:xfrm>
            <a:off x="6111875" y="6126163"/>
            <a:ext cx="2962275"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2200" b="1">
                <a:solidFill>
                  <a:srgbClr val="0F116A"/>
                </a:solidFill>
              </a:rPr>
              <a:t>Roderick MacKinnon</a:t>
            </a:r>
          </a:p>
          <a:p>
            <a:r>
              <a:rPr lang="en-US" sz="2000" b="1">
                <a:solidFill>
                  <a:schemeClr val="tx2"/>
                </a:solidFill>
              </a:rPr>
              <a:t>Rockefeller</a:t>
            </a:r>
            <a:endParaRPr lang="en-US">
              <a:latin typeface="Times" pitchFamily="84" charset="0"/>
            </a:endParaRPr>
          </a:p>
        </p:txBody>
      </p:sp>
      <p:pic>
        <p:nvPicPr>
          <p:cNvPr id="39945" name="Picture 9"/>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3500" y="3365500"/>
            <a:ext cx="3810000" cy="349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87324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6339">
                                            <p:txEl>
                                              <p:pRg st="0" end="0"/>
                                            </p:txEl>
                                          </p:spTgt>
                                        </p:tgtEl>
                                        <p:attrNameLst>
                                          <p:attrName>style.visibility</p:attrName>
                                        </p:attrNameLst>
                                      </p:cBhvr>
                                      <p:to>
                                        <p:strVal val="visible"/>
                                      </p:to>
                                    </p:set>
                                    <p:anim calcmode="lin" valueType="num">
                                      <p:cBhvr additive="base">
                                        <p:cTn id="7" dur="500" fill="hold"/>
                                        <p:tgtEl>
                                          <p:spTgt spid="526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63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6339">
                                            <p:txEl>
                                              <p:pRg st="1" end="1"/>
                                            </p:txEl>
                                          </p:spTgt>
                                        </p:tgtEl>
                                        <p:attrNameLst>
                                          <p:attrName>style.visibility</p:attrName>
                                        </p:attrNameLst>
                                      </p:cBhvr>
                                      <p:to>
                                        <p:strVal val="visible"/>
                                      </p:to>
                                    </p:set>
                                    <p:anim calcmode="lin" valueType="num">
                                      <p:cBhvr additive="base">
                                        <p:cTn id="13" dur="500" fill="hold"/>
                                        <p:tgtEl>
                                          <p:spTgt spid="526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63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6339">
                                            <p:txEl>
                                              <p:pRg st="2" end="2"/>
                                            </p:txEl>
                                          </p:spTgt>
                                        </p:tgtEl>
                                        <p:attrNameLst>
                                          <p:attrName>style.visibility</p:attrName>
                                        </p:attrNameLst>
                                      </p:cBhvr>
                                      <p:to>
                                        <p:strVal val="visible"/>
                                      </p:to>
                                    </p:set>
                                    <p:anim calcmode="lin" valueType="num">
                                      <p:cBhvr additive="base">
                                        <p:cTn id="19" dur="500" fill="hold"/>
                                        <p:tgtEl>
                                          <p:spTgt spid="526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63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07_UN140ArtificialCell_L"/>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981200" y="1331913"/>
            <a:ext cx="4760913"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3" name="Rectangle 3"/>
          <p:cNvSpPr>
            <a:spLocks noChangeArrowheads="1"/>
          </p:cNvSpPr>
          <p:nvPr/>
        </p:nvSpPr>
        <p:spPr bwMode="auto">
          <a:xfrm>
            <a:off x="838200" y="5370513"/>
            <a:ext cx="7597775" cy="1406525"/>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l">
              <a:lnSpc>
                <a:spcPct val="120000"/>
              </a:lnSpc>
            </a:pPr>
            <a:r>
              <a:rPr lang="en-US" b="1">
                <a:solidFill>
                  <a:srgbClr val="0F116A"/>
                </a:solidFill>
              </a:rPr>
              <a:t>Cell </a:t>
            </a:r>
            <a:r>
              <a:rPr lang="en-US" sz="2000" b="1">
                <a:solidFill>
                  <a:srgbClr val="0F116A"/>
                </a:solidFill>
              </a:rPr>
              <a:t>(compared to beaker) </a:t>
            </a:r>
            <a:r>
              <a:rPr lang="en-US" b="1">
                <a:solidFill>
                  <a:srgbClr val="0F116A"/>
                </a:solidFill>
                <a:sym typeface="Symbol" pitchFamily="84" charset="2"/>
              </a:rPr>
              <a:t> hypertonic or hypotonic</a:t>
            </a:r>
          </a:p>
          <a:p>
            <a:pPr algn="l">
              <a:lnSpc>
                <a:spcPct val="120000"/>
              </a:lnSpc>
            </a:pPr>
            <a:r>
              <a:rPr lang="en-US" b="1">
                <a:solidFill>
                  <a:srgbClr val="0F116A"/>
                </a:solidFill>
                <a:sym typeface="Symbol" pitchFamily="84" charset="2"/>
              </a:rPr>
              <a:t>Beaker </a:t>
            </a:r>
            <a:r>
              <a:rPr lang="en-US" sz="2000" b="1">
                <a:solidFill>
                  <a:srgbClr val="0F116A"/>
                </a:solidFill>
              </a:rPr>
              <a:t>(compared to cell) </a:t>
            </a:r>
            <a:r>
              <a:rPr lang="en-US" b="1">
                <a:solidFill>
                  <a:srgbClr val="0F116A"/>
                </a:solidFill>
                <a:sym typeface="Symbol" pitchFamily="84" charset="2"/>
              </a:rPr>
              <a:t> hypertonic or hypotonic</a:t>
            </a:r>
          </a:p>
          <a:p>
            <a:pPr algn="l">
              <a:lnSpc>
                <a:spcPct val="120000"/>
              </a:lnSpc>
            </a:pPr>
            <a:r>
              <a:rPr lang="en-US" b="1">
                <a:solidFill>
                  <a:srgbClr val="0F116A"/>
                </a:solidFill>
                <a:sym typeface="Symbol" pitchFamily="84" charset="2"/>
              </a:rPr>
              <a:t>Which way does the water flow?  in or out of cell </a:t>
            </a:r>
          </a:p>
        </p:txBody>
      </p:sp>
      <p:sp>
        <p:nvSpPr>
          <p:cNvPr id="532484" name="Oval 4"/>
          <p:cNvSpPr>
            <a:spLocks noChangeArrowheads="1"/>
          </p:cNvSpPr>
          <p:nvPr/>
        </p:nvSpPr>
        <p:spPr bwMode="auto">
          <a:xfrm>
            <a:off x="3733800" y="5370513"/>
            <a:ext cx="1437878" cy="533400"/>
          </a:xfrm>
          <a:prstGeom prst="ellipse">
            <a:avLst/>
          </a:prstGeom>
          <a:solidFill>
            <a:srgbClr val="FFFF00">
              <a:alpha val="20000"/>
            </a:srgbClr>
          </a:solidFill>
          <a:ln w="38100">
            <a:solidFill>
              <a:srgbClr val="CC0000"/>
            </a:solidFill>
            <a:round/>
            <a:headEnd/>
            <a:tailEnd/>
          </a:ln>
        </p:spPr>
        <p:txBody>
          <a:bodyPr wrap="none" anchor="ctr"/>
          <a:lstStyle/>
          <a:p>
            <a:endParaRPr lang="en-US"/>
          </a:p>
        </p:txBody>
      </p:sp>
      <p:sp>
        <p:nvSpPr>
          <p:cNvPr id="532485" name="Oval 5"/>
          <p:cNvSpPr>
            <a:spLocks noChangeArrowheads="1"/>
          </p:cNvSpPr>
          <p:nvPr/>
        </p:nvSpPr>
        <p:spPr bwMode="auto">
          <a:xfrm>
            <a:off x="5178605" y="5694508"/>
            <a:ext cx="1038622" cy="533400"/>
          </a:xfrm>
          <a:prstGeom prst="ellipse">
            <a:avLst/>
          </a:prstGeom>
          <a:solidFill>
            <a:srgbClr val="FFFF00">
              <a:alpha val="20000"/>
            </a:srgbClr>
          </a:solidFill>
          <a:ln w="38100">
            <a:solidFill>
              <a:srgbClr val="CC0000"/>
            </a:solidFill>
            <a:round/>
            <a:headEnd/>
            <a:tailEnd/>
          </a:ln>
        </p:spPr>
        <p:txBody>
          <a:bodyPr wrap="none" anchor="ctr"/>
          <a:lstStyle/>
          <a:p>
            <a:endParaRPr lang="en-US"/>
          </a:p>
        </p:txBody>
      </p:sp>
      <p:sp>
        <p:nvSpPr>
          <p:cNvPr id="532486" name="Oval 6"/>
          <p:cNvSpPr>
            <a:spLocks noChangeArrowheads="1"/>
          </p:cNvSpPr>
          <p:nvPr/>
        </p:nvSpPr>
        <p:spPr bwMode="auto">
          <a:xfrm>
            <a:off x="4186039" y="6073775"/>
            <a:ext cx="533400" cy="457200"/>
          </a:xfrm>
          <a:prstGeom prst="ellipse">
            <a:avLst/>
          </a:prstGeom>
          <a:solidFill>
            <a:srgbClr val="FFFF00">
              <a:alpha val="20000"/>
            </a:srgbClr>
          </a:solidFill>
          <a:ln w="38100">
            <a:solidFill>
              <a:srgbClr val="CC0000"/>
            </a:solidFill>
            <a:round/>
            <a:headEnd/>
            <a:tailEnd/>
          </a:ln>
        </p:spPr>
        <p:txBody>
          <a:bodyPr wrap="none" anchor="ctr"/>
          <a:lstStyle/>
          <a:p>
            <a:endParaRPr lang="en-US"/>
          </a:p>
        </p:txBody>
      </p:sp>
      <p:sp>
        <p:nvSpPr>
          <p:cNvPr id="532487" name="Rectangle 7"/>
          <p:cNvSpPr>
            <a:spLocks noChangeArrowheads="1"/>
          </p:cNvSpPr>
          <p:nvPr/>
        </p:nvSpPr>
        <p:spPr bwMode="auto">
          <a:xfrm>
            <a:off x="1733550" y="4132263"/>
            <a:ext cx="984250" cy="495300"/>
          </a:xfrm>
          <a:prstGeom prst="rect">
            <a:avLst/>
          </a:prstGeom>
          <a:solidFill>
            <a:srgbClr val="FFEA18"/>
          </a:solidFill>
          <a:ln w="38100">
            <a:solidFill>
              <a:srgbClr val="FFCC18"/>
            </a:solidFill>
            <a:miter lim="800000"/>
            <a:headEnd/>
            <a:tailEnd/>
          </a:ln>
        </p:spPr>
        <p:txBody>
          <a:bodyPr wrap="none" anchor="ctr">
            <a:spAutoFit/>
          </a:bodyPr>
          <a:lstStyle/>
          <a:p>
            <a:r>
              <a:rPr lang="en-US" b="1">
                <a:solidFill>
                  <a:srgbClr val="0F116A"/>
                </a:solidFill>
              </a:rPr>
              <a:t>.05 M</a:t>
            </a:r>
          </a:p>
        </p:txBody>
      </p:sp>
      <p:sp>
        <p:nvSpPr>
          <p:cNvPr id="532488" name="Rectangle 8"/>
          <p:cNvSpPr>
            <a:spLocks noChangeArrowheads="1"/>
          </p:cNvSpPr>
          <p:nvPr/>
        </p:nvSpPr>
        <p:spPr bwMode="auto">
          <a:xfrm>
            <a:off x="5695950" y="4132263"/>
            <a:ext cx="984250" cy="495300"/>
          </a:xfrm>
          <a:prstGeom prst="rect">
            <a:avLst/>
          </a:prstGeom>
          <a:solidFill>
            <a:srgbClr val="FFEA18"/>
          </a:solidFill>
          <a:ln w="38100">
            <a:solidFill>
              <a:srgbClr val="FFCC18"/>
            </a:solidFill>
            <a:miter lim="800000"/>
            <a:headEnd/>
            <a:tailEnd/>
          </a:ln>
        </p:spPr>
        <p:txBody>
          <a:bodyPr wrap="none" anchor="ctr">
            <a:spAutoFit/>
          </a:bodyPr>
          <a:lstStyle/>
          <a:p>
            <a:r>
              <a:rPr lang="en-US" b="1">
                <a:solidFill>
                  <a:srgbClr val="0F116A"/>
                </a:solidFill>
              </a:rPr>
              <a:t>.03 M</a:t>
            </a:r>
          </a:p>
        </p:txBody>
      </p:sp>
      <p:sp>
        <p:nvSpPr>
          <p:cNvPr id="40969" name="Rectangle 9"/>
          <p:cNvSpPr>
            <a:spLocks noGrp="1" noChangeArrowheads="1"/>
          </p:cNvSpPr>
          <p:nvPr>
            <p:ph type="title"/>
          </p:nvPr>
        </p:nvSpPr>
        <p:spPr>
          <a:noFill/>
        </p:spPr>
        <p:txBody>
          <a:bodyPr/>
          <a:lstStyle/>
          <a:p>
            <a:pPr eaLnBrk="1" hangingPunct="1"/>
            <a:r>
              <a:rPr lang="en-US" smtClean="0"/>
              <a:t>Do you understand Osmosis… </a:t>
            </a:r>
          </a:p>
        </p:txBody>
      </p:sp>
      <p:sp>
        <p:nvSpPr>
          <p:cNvPr id="532490" name="AutoShape 10"/>
          <p:cNvSpPr>
            <a:spLocks noChangeArrowheads="1"/>
          </p:cNvSpPr>
          <p:nvPr/>
        </p:nvSpPr>
        <p:spPr bwMode="auto">
          <a:xfrm rot="-1498891">
            <a:off x="3856038" y="4195763"/>
            <a:ext cx="708025" cy="331787"/>
          </a:xfrm>
          <a:prstGeom prst="curvedUpArrow">
            <a:avLst>
              <a:gd name="adj1" fmla="val 42679"/>
              <a:gd name="adj2" fmla="val 85359"/>
              <a:gd name="adj3" fmla="val 33333"/>
            </a:avLst>
          </a:prstGeom>
          <a:solidFill>
            <a:schemeClr val="hlink"/>
          </a:solidFill>
          <a:ln w="9525">
            <a:solidFill>
              <a:schemeClr val="tx1"/>
            </a:solidFill>
            <a:miter lim="800000"/>
            <a:headEnd/>
            <a:tailEnd/>
          </a:ln>
        </p:spPr>
        <p:txBody>
          <a:bodyPr wrap="none" anchor="ctr"/>
          <a:lstStyle/>
          <a:p>
            <a:endParaRPr lang="en-US"/>
          </a:p>
        </p:txBody>
      </p:sp>
    </p:spTree>
    <p:extLst>
      <p:ext uri="{BB962C8B-B14F-4D97-AF65-F5344CB8AC3E}">
        <p14:creationId xmlns="" xmlns:p14="http://schemas.microsoft.com/office/powerpoint/2010/main" val="19025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487"/>
                                        </p:tgtEl>
                                        <p:attrNameLst>
                                          <p:attrName>style.visibility</p:attrName>
                                        </p:attrNameLst>
                                      </p:cBhvr>
                                      <p:to>
                                        <p:strVal val="visible"/>
                                      </p:to>
                                    </p:set>
                                    <p:animEffect transition="in" filter="wipe(left)">
                                      <p:cBhvr>
                                        <p:cTn id="7" dur="500"/>
                                        <p:tgtEl>
                                          <p:spTgt spid="53248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488"/>
                                        </p:tgtEl>
                                        <p:attrNameLst>
                                          <p:attrName>style.visibility</p:attrName>
                                        </p:attrNameLst>
                                      </p:cBhvr>
                                      <p:to>
                                        <p:strVal val="visible"/>
                                      </p:to>
                                    </p:set>
                                    <p:animEffect transition="in" filter="wipe(left)">
                                      <p:cBhvr>
                                        <p:cTn id="12" dur="500"/>
                                        <p:tgtEl>
                                          <p:spTgt spid="532488"/>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32484"/>
                                        </p:tgtEl>
                                        <p:attrNameLst>
                                          <p:attrName>style.visibility</p:attrName>
                                        </p:attrNameLst>
                                      </p:cBhvr>
                                      <p:to>
                                        <p:strVal val="visible"/>
                                      </p:to>
                                    </p:set>
                                    <p:animEffect transition="in" filter="wipe(down)">
                                      <p:cBhvr>
                                        <p:cTn id="17" dur="500"/>
                                        <p:tgtEl>
                                          <p:spTgt spid="532484"/>
                                        </p:tgtEl>
                                      </p:cBhvr>
                                    </p:animEffect>
                                  </p:childTnLst>
                                  <p:subTnLst>
                                    <p:audio>
                                      <p:cMediaNode>
                                        <p:cTn display="0" masterRel="sameClick">
                                          <p:stCondLst>
                                            <p:cond evt="begin" delay="0">
                                              <p:tn val="15"/>
                                            </p:cond>
                                          </p:stCondLst>
                                          <p:endCondLst>
                                            <p:cond evt="onStopAudio" delay="0">
                                              <p:tgtEl>
                                                <p:sldTgt/>
                                              </p:tgtEl>
                                            </p:cond>
                                          </p:endCondLst>
                                        </p:cTn>
                                        <p:tgtEl>
                                          <p:sndTgt r:embed="rId4" name="Vibro Up"/>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32485"/>
                                        </p:tgtEl>
                                        <p:attrNameLst>
                                          <p:attrName>style.visibility</p:attrName>
                                        </p:attrNameLst>
                                      </p:cBhvr>
                                      <p:to>
                                        <p:strVal val="visible"/>
                                      </p:to>
                                    </p:set>
                                    <p:animEffect transition="in" filter="wipe(down)">
                                      <p:cBhvr>
                                        <p:cTn id="22" dur="500"/>
                                        <p:tgtEl>
                                          <p:spTgt spid="532485"/>
                                        </p:tgtEl>
                                      </p:cBhvr>
                                    </p:animEffect>
                                  </p:childTnLst>
                                  <p:subTnLst>
                                    <p:audio>
                                      <p:cMediaNode>
                                        <p:cTn display="0" masterRel="sameClick">
                                          <p:stCondLst>
                                            <p:cond evt="begin" delay="0">
                                              <p:tn val="20"/>
                                            </p:cond>
                                          </p:stCondLst>
                                          <p:endCondLst>
                                            <p:cond evt="onStopAudio" delay="0">
                                              <p:tgtEl>
                                                <p:sldTgt/>
                                              </p:tgtEl>
                                            </p:cond>
                                          </p:endCondLst>
                                        </p:cTn>
                                        <p:tgtEl>
                                          <p:sndTgt r:embed="rId4" name="Vibro Up"/>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32486"/>
                                        </p:tgtEl>
                                        <p:attrNameLst>
                                          <p:attrName>style.visibility</p:attrName>
                                        </p:attrNameLst>
                                      </p:cBhvr>
                                      <p:to>
                                        <p:strVal val="visible"/>
                                      </p:to>
                                    </p:set>
                                    <p:animEffect transition="in" filter="wipe(down)">
                                      <p:cBhvr>
                                        <p:cTn id="27" dur="500"/>
                                        <p:tgtEl>
                                          <p:spTgt spid="532486"/>
                                        </p:tgtEl>
                                      </p:cBhvr>
                                    </p:animEffect>
                                  </p:childTnLst>
                                  <p:subTnLst>
                                    <p:audio>
                                      <p:cMediaNode>
                                        <p:cTn display="0" masterRel="sameClick">
                                          <p:stCondLst>
                                            <p:cond evt="begin" delay="0">
                                              <p:tn val="25"/>
                                            </p:cond>
                                          </p:stCondLst>
                                          <p:endCondLst>
                                            <p:cond evt="onStopAudio" delay="0">
                                              <p:tgtEl>
                                                <p:sldTgt/>
                                              </p:tgtEl>
                                            </p:cond>
                                          </p:endCondLst>
                                        </p:cTn>
                                        <p:tgtEl>
                                          <p:sndTgt r:embed="rId4" name="Vibro Up"/>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32490"/>
                                        </p:tgtEl>
                                        <p:attrNameLst>
                                          <p:attrName>style.visibility</p:attrName>
                                        </p:attrNameLst>
                                      </p:cBhvr>
                                      <p:to>
                                        <p:strVal val="visible"/>
                                      </p:to>
                                    </p:set>
                                    <p:animEffect transition="in" filter="wipe(left)">
                                      <p:cBhvr>
                                        <p:cTn id="32" dur="500"/>
                                        <p:tgtEl>
                                          <p:spTgt spid="532490"/>
                                        </p:tgtEl>
                                      </p:cBhvr>
                                    </p:animEffect>
                                  </p:childTnLst>
                                  <p:subTnLst>
                                    <p:audio>
                                      <p:cMediaNode>
                                        <p:cTn display="0" masterRel="sameClick">
                                          <p:stCondLst>
                                            <p:cond evt="begin" delay="0">
                                              <p:tn val="30"/>
                                            </p:cond>
                                          </p:stCondLst>
                                          <p:endCondLst>
                                            <p:cond evt="onStopAudio" delay="0">
                                              <p:tgtEl>
                                                <p:sldTgt/>
                                              </p:tgtEl>
                                            </p:cond>
                                          </p:endCondLst>
                                        </p:cTn>
                                        <p:tgtEl>
                                          <p:sndTgt r:embed="rId5"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4" grpId="0" animBg="1"/>
      <p:bldP spid="532485" grpId="0" animBg="1"/>
      <p:bldP spid="532486" grpId="0" animBg="1"/>
      <p:bldP spid="532487" grpId="0" animBg="1" autoUpdateAnimBg="0"/>
      <p:bldP spid="532488" grpId="0" animBg="1" autoUpdateAnimBg="0"/>
      <p:bldP spid="53249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Cellular respiration is only done by </a:t>
            </a:r>
            <a:r>
              <a:rPr lang="en-US" dirty="0" err="1" smtClean="0"/>
              <a:t>heterotrophs</a:t>
            </a:r>
            <a:r>
              <a:rPr lang="en-US" dirty="0" smtClean="0"/>
              <a:t> because </a:t>
            </a:r>
            <a:r>
              <a:rPr lang="en-US" dirty="0" err="1" smtClean="0"/>
              <a:t>autotrophs</a:t>
            </a:r>
            <a:r>
              <a:rPr lang="en-US" dirty="0" smtClean="0"/>
              <a:t> can make their own energy.</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7343775" y="4519613"/>
            <a:ext cx="1017587" cy="1417637"/>
            <a:chOff x="4628" y="3106"/>
            <a:chExt cx="641" cy="893"/>
          </a:xfrm>
        </p:grpSpPr>
        <p:pic>
          <p:nvPicPr>
            <p:cNvPr id="381970" name="Picture 18" descr="drop02"/>
            <p:cNvPicPr>
              <a:picLocks noChangeAspect="1" noChangeArrowheads="1"/>
            </p:cNvPicPr>
            <p:nvPr/>
          </p:nvPicPr>
          <p:blipFill>
            <a:blip r:embed="rId8" cstate="screen">
              <a:extLst>
                <a:ext uri="{28A0092B-C50C-407E-A947-70E740481C1C}">
                  <a14:useLocalDpi xmlns="" xmlns:a14="http://schemas.microsoft.com/office/drawing/2010/main"/>
                </a:ext>
              </a:extLst>
            </a:blip>
            <a:srcRect l="14328" r="14328"/>
            <a:stretch>
              <a:fillRect/>
            </a:stretch>
          </p:blipFill>
          <p:spPr bwMode="auto">
            <a:xfrm>
              <a:off x="4628" y="3106"/>
              <a:ext cx="641" cy="893"/>
            </a:xfrm>
            <a:prstGeom prst="rect">
              <a:avLst/>
            </a:prstGeom>
            <a:noFill/>
          </p:spPr>
        </p:pic>
        <p:sp>
          <p:nvSpPr>
            <p:cNvPr id="381971" name="Rectangle 19"/>
            <p:cNvSpPr>
              <a:spLocks noChangeArrowheads="1"/>
            </p:cNvSpPr>
            <p:nvPr/>
          </p:nvSpPr>
          <p:spPr bwMode="auto">
            <a:xfrm>
              <a:off x="4826" y="3302"/>
              <a:ext cx="243"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N</a:t>
              </a:r>
            </a:p>
          </p:txBody>
        </p:sp>
        <p:sp>
          <p:nvSpPr>
            <p:cNvPr id="381972" name="Rectangle 20"/>
            <p:cNvSpPr>
              <a:spLocks noChangeArrowheads="1"/>
            </p:cNvSpPr>
            <p:nvPr/>
          </p:nvSpPr>
          <p:spPr bwMode="auto">
            <a:xfrm>
              <a:off x="4921" y="3542"/>
              <a:ext cx="233"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P</a:t>
              </a:r>
            </a:p>
          </p:txBody>
        </p:sp>
        <p:sp>
          <p:nvSpPr>
            <p:cNvPr id="381974" name="Rectangle 22"/>
            <p:cNvSpPr>
              <a:spLocks noChangeArrowheads="1"/>
            </p:cNvSpPr>
            <p:nvPr/>
          </p:nvSpPr>
          <p:spPr bwMode="auto">
            <a:xfrm>
              <a:off x="4721" y="3507"/>
              <a:ext cx="243"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K</a:t>
              </a:r>
            </a:p>
          </p:txBody>
        </p:sp>
        <p:sp>
          <p:nvSpPr>
            <p:cNvPr id="381975" name="Rectangle 23"/>
            <p:cNvSpPr>
              <a:spLocks noChangeArrowheads="1"/>
            </p:cNvSpPr>
            <p:nvPr/>
          </p:nvSpPr>
          <p:spPr bwMode="auto">
            <a:xfrm>
              <a:off x="4803" y="3617"/>
              <a:ext cx="292" cy="269"/>
            </a:xfrm>
            <a:prstGeom prst="rect">
              <a:avLst/>
            </a:prstGeom>
            <a:noFill/>
            <a:ln w="9525">
              <a:noFill/>
              <a:miter lim="800000"/>
              <a:headEnd/>
              <a:tailEnd/>
            </a:ln>
            <a:effectLst/>
          </p:spPr>
          <p:txBody>
            <a:bodyPr wrap="none" anchor="ctr">
              <a:prstTxWarp prst="textNoShape">
                <a:avLst/>
              </a:prstTxWarp>
              <a:spAutoFit/>
            </a:bodyPr>
            <a:lstStyle/>
            <a:p>
              <a:r>
                <a:rPr lang="en-US" sz="2200" b="1">
                  <a:solidFill>
                    <a:srgbClr val="000000"/>
                  </a:solidFill>
                </a:rPr>
                <a:t>…</a:t>
              </a:r>
            </a:p>
          </p:txBody>
        </p:sp>
      </p:grpSp>
      <p:grpSp>
        <p:nvGrpSpPr>
          <p:cNvPr id="3" name="Group 14"/>
          <p:cNvGrpSpPr>
            <a:grpSpLocks/>
          </p:cNvGrpSpPr>
          <p:nvPr/>
        </p:nvGrpSpPr>
        <p:grpSpPr bwMode="auto">
          <a:xfrm>
            <a:off x="8172450" y="3730625"/>
            <a:ext cx="817562" cy="1417638"/>
            <a:chOff x="1575" y="1882"/>
            <a:chExt cx="515" cy="893"/>
          </a:xfrm>
        </p:grpSpPr>
        <p:pic>
          <p:nvPicPr>
            <p:cNvPr id="381967" name="Picture 15" descr="drop02"/>
            <p:cNvPicPr>
              <a:picLocks noChangeAspect="1" noChangeArrowheads="1"/>
            </p:cNvPicPr>
            <p:nvPr/>
          </p:nvPicPr>
          <p:blipFill>
            <a:blip r:embed="rId9" cstate="screen">
              <a:extLst>
                <a:ext uri="{28A0092B-C50C-407E-A947-70E740481C1C}">
                  <a14:useLocalDpi xmlns="" xmlns:a14="http://schemas.microsoft.com/office/drawing/2010/main"/>
                </a:ext>
              </a:extLst>
            </a:blip>
            <a:srcRect l="21492" r="21492"/>
            <a:stretch>
              <a:fillRect/>
            </a:stretch>
          </p:blipFill>
          <p:spPr bwMode="auto">
            <a:xfrm>
              <a:off x="1577" y="1882"/>
              <a:ext cx="513" cy="893"/>
            </a:xfrm>
            <a:prstGeom prst="rect">
              <a:avLst/>
            </a:prstGeom>
            <a:noFill/>
          </p:spPr>
        </p:pic>
        <p:sp>
          <p:nvSpPr>
            <p:cNvPr id="381968" name="Rectangle 16"/>
            <p:cNvSpPr>
              <a:spLocks noChangeArrowheads="1"/>
            </p:cNvSpPr>
            <p:nvPr/>
          </p:nvSpPr>
          <p:spPr bwMode="auto">
            <a:xfrm>
              <a:off x="1575" y="2264"/>
              <a:ext cx="504" cy="308"/>
            </a:xfrm>
            <a:prstGeom prst="rect">
              <a:avLst/>
            </a:prstGeom>
            <a:noFill/>
            <a:ln w="9525">
              <a:noFill/>
              <a:miter lim="800000"/>
              <a:headEnd/>
              <a:tailEnd/>
            </a:ln>
            <a:effectLst/>
          </p:spPr>
          <p:txBody>
            <a:bodyPr wrap="none" anchor="ctr">
              <a:prstTxWarp prst="textNoShape">
                <a:avLst/>
              </a:prstTxWarp>
              <a:spAutoFit/>
            </a:bodyPr>
            <a:lstStyle/>
            <a:p>
              <a:r>
                <a:rPr lang="en-US" sz="2600" b="1">
                  <a:solidFill>
                    <a:srgbClr val="000000"/>
                  </a:solidFill>
                </a:rPr>
                <a:t>H</a:t>
              </a:r>
              <a:r>
                <a:rPr lang="en-US" sz="2600" b="1" baseline="-25000">
                  <a:solidFill>
                    <a:srgbClr val="000000"/>
                  </a:solidFill>
                </a:rPr>
                <a:t>2</a:t>
              </a:r>
              <a:r>
                <a:rPr lang="en-US" sz="2600" b="1">
                  <a:solidFill>
                    <a:srgbClr val="000000"/>
                  </a:solidFill>
                </a:rPr>
                <a:t>O</a:t>
              </a:r>
            </a:p>
          </p:txBody>
        </p:sp>
      </p:grpSp>
      <p:sp>
        <p:nvSpPr>
          <p:cNvPr id="381954" name="AutoShape 2"/>
          <p:cNvSpPr>
            <a:spLocks noChangeArrowheads="1"/>
          </p:cNvSpPr>
          <p:nvPr/>
        </p:nvSpPr>
        <p:spPr bwMode="auto">
          <a:xfrm>
            <a:off x="2360612" y="1435100"/>
            <a:ext cx="1447800" cy="1012825"/>
          </a:xfrm>
          <a:prstGeom prst="star16">
            <a:avLst>
              <a:gd name="adj" fmla="val 37500"/>
            </a:avLst>
          </a:prstGeom>
          <a:solidFill>
            <a:srgbClr val="FFEA18"/>
          </a:solidFill>
          <a:ln w="9525">
            <a:noFill/>
            <a:miter lim="800000"/>
            <a:headEnd/>
            <a:tailEnd/>
          </a:ln>
          <a:effectLst/>
        </p:spPr>
        <p:txBody>
          <a:bodyPr wrap="none" anchor="ctr">
            <a:prstTxWarp prst="textNoShape">
              <a:avLst/>
            </a:prstTxWarp>
          </a:bodyPr>
          <a:lstStyle/>
          <a:p>
            <a:endParaRPr lang="en-US"/>
          </a:p>
        </p:txBody>
      </p:sp>
      <p:sp>
        <p:nvSpPr>
          <p:cNvPr id="381955" name="Rectangle 3"/>
          <p:cNvSpPr>
            <a:spLocks noGrp="1" noChangeArrowheads="1"/>
          </p:cNvSpPr>
          <p:nvPr>
            <p:ph type="title"/>
          </p:nvPr>
        </p:nvSpPr>
        <p:spPr/>
        <p:txBody>
          <a:bodyPr/>
          <a:lstStyle/>
          <a:p>
            <a:r>
              <a:rPr lang="en-US" dirty="0"/>
              <a:t>What does it mean to be a </a:t>
            </a:r>
            <a:r>
              <a:rPr lang="en-US" dirty="0" smtClean="0">
                <a:solidFill>
                  <a:srgbClr val="0C8F0F"/>
                </a:solidFill>
              </a:rPr>
              <a:t>plant?</a:t>
            </a:r>
            <a:endParaRPr lang="en-US" dirty="0"/>
          </a:p>
        </p:txBody>
      </p:sp>
      <p:sp>
        <p:nvSpPr>
          <p:cNvPr id="381956" name="Rectangle 4" descr="Rectangle: Click to edit Master text styles&#10;Second level&#10;Third level&#10;Fourth level&#10;Fifth level"/>
          <p:cNvSpPr>
            <a:spLocks noGrp="1" noChangeArrowheads="1"/>
          </p:cNvSpPr>
          <p:nvPr>
            <p:ph type="body" idx="1"/>
          </p:nvPr>
        </p:nvSpPr>
        <p:spPr>
          <a:xfrm>
            <a:off x="874712" y="1092200"/>
            <a:ext cx="7854950" cy="5334000"/>
          </a:xfrm>
        </p:spPr>
        <p:txBody>
          <a:bodyPr/>
          <a:lstStyle/>
          <a:p>
            <a:pPr>
              <a:lnSpc>
                <a:spcPct val="90000"/>
              </a:lnSpc>
            </a:pPr>
            <a:r>
              <a:rPr lang="en-US" dirty="0"/>
              <a:t>Need to…</a:t>
            </a:r>
          </a:p>
          <a:p>
            <a:pPr lvl="1">
              <a:lnSpc>
                <a:spcPct val="90000"/>
              </a:lnSpc>
            </a:pPr>
            <a:r>
              <a:rPr lang="en-US" dirty="0"/>
              <a:t>collect </a:t>
            </a:r>
            <a:r>
              <a:rPr lang="en-US" dirty="0">
                <a:solidFill>
                  <a:srgbClr val="CC0000"/>
                </a:solidFill>
              </a:rPr>
              <a:t>light</a:t>
            </a:r>
            <a:r>
              <a:rPr lang="en-US" dirty="0"/>
              <a:t> energy</a:t>
            </a:r>
          </a:p>
          <a:p>
            <a:pPr marL="1085850" lvl="2">
              <a:lnSpc>
                <a:spcPct val="90000"/>
              </a:lnSpc>
            </a:pPr>
            <a:r>
              <a:rPr lang="en-US" dirty="0"/>
              <a:t>transform it into chemical energy</a:t>
            </a:r>
          </a:p>
          <a:p>
            <a:pPr lvl="1">
              <a:lnSpc>
                <a:spcPct val="90000"/>
              </a:lnSpc>
            </a:pPr>
            <a:r>
              <a:rPr lang="en-US" dirty="0"/>
              <a:t>store </a:t>
            </a:r>
            <a:r>
              <a:rPr lang="en-US" dirty="0">
                <a:solidFill>
                  <a:srgbClr val="CC0000"/>
                </a:solidFill>
              </a:rPr>
              <a:t>light</a:t>
            </a:r>
            <a:r>
              <a:rPr lang="en-US" dirty="0"/>
              <a:t> energy</a:t>
            </a:r>
          </a:p>
          <a:p>
            <a:pPr marL="1085850" lvl="2">
              <a:lnSpc>
                <a:spcPct val="90000"/>
              </a:lnSpc>
            </a:pPr>
            <a:r>
              <a:rPr lang="en-US" dirty="0"/>
              <a:t>in a stable form to be moved around </a:t>
            </a:r>
            <a:br>
              <a:rPr lang="en-US" dirty="0"/>
            </a:br>
            <a:r>
              <a:rPr lang="en-US" dirty="0"/>
              <a:t>the plant or stored </a:t>
            </a:r>
          </a:p>
          <a:p>
            <a:pPr lvl="1">
              <a:lnSpc>
                <a:spcPct val="90000"/>
              </a:lnSpc>
            </a:pPr>
            <a:r>
              <a:rPr lang="en-US" dirty="0"/>
              <a:t>need to get </a:t>
            </a:r>
            <a:r>
              <a:rPr lang="en-US" u="sng" dirty="0">
                <a:solidFill>
                  <a:srgbClr val="CC0000"/>
                </a:solidFill>
              </a:rPr>
              <a:t>building block atoms</a:t>
            </a:r>
            <a:r>
              <a:rPr lang="en-US" dirty="0"/>
              <a:t> </a:t>
            </a:r>
            <a:br>
              <a:rPr lang="en-US" dirty="0"/>
            </a:br>
            <a:r>
              <a:rPr lang="en-US" dirty="0"/>
              <a:t>from the environment </a:t>
            </a:r>
          </a:p>
          <a:p>
            <a:pPr marL="1085850" lvl="2">
              <a:lnSpc>
                <a:spcPct val="90000"/>
              </a:lnSpc>
            </a:pPr>
            <a:r>
              <a:rPr lang="en-US" dirty="0" err="1"/>
              <a:t>C,H,O,N,P,K,S,Mg</a:t>
            </a:r>
            <a:endParaRPr lang="en-US" dirty="0"/>
          </a:p>
          <a:p>
            <a:pPr lvl="1">
              <a:lnSpc>
                <a:spcPct val="90000"/>
              </a:lnSpc>
            </a:pPr>
            <a:r>
              <a:rPr lang="en-US" dirty="0"/>
              <a:t>produce all </a:t>
            </a:r>
            <a:r>
              <a:rPr lang="en-US" u="sng" dirty="0">
                <a:solidFill>
                  <a:srgbClr val="CC0000"/>
                </a:solidFill>
              </a:rPr>
              <a:t>organic molecules</a:t>
            </a:r>
            <a:r>
              <a:rPr lang="en-US" dirty="0"/>
              <a:t> </a:t>
            </a:r>
            <a:br>
              <a:rPr lang="en-US" dirty="0"/>
            </a:br>
            <a:r>
              <a:rPr lang="en-US" dirty="0"/>
              <a:t>needed for growth</a:t>
            </a:r>
          </a:p>
          <a:p>
            <a:pPr marL="1085850" lvl="2">
              <a:lnSpc>
                <a:spcPct val="90000"/>
              </a:lnSpc>
            </a:pPr>
            <a:r>
              <a:rPr lang="en-US" dirty="0"/>
              <a:t>carbohydrates, proteins, lipids, nucleic acids</a:t>
            </a:r>
          </a:p>
        </p:txBody>
      </p:sp>
      <p:sp>
        <p:nvSpPr>
          <p:cNvPr id="381957" name="AutoShape 5"/>
          <p:cNvSpPr>
            <a:spLocks noChangeArrowheads="1"/>
          </p:cNvSpPr>
          <p:nvPr/>
        </p:nvSpPr>
        <p:spPr bwMode="auto">
          <a:xfrm>
            <a:off x="6515100" y="1231900"/>
            <a:ext cx="1817687" cy="1190625"/>
          </a:xfrm>
          <a:prstGeom prst="irregularSeal1">
            <a:avLst/>
          </a:prstGeom>
          <a:solidFill>
            <a:srgbClr val="CC0000"/>
          </a:solidFill>
          <a:ln w="57150">
            <a:solidFill>
              <a:srgbClr val="FF6404"/>
            </a:solidFill>
            <a:miter lim="800000"/>
            <a:headEnd/>
            <a:tailEnd/>
          </a:ln>
          <a:effectLst/>
        </p:spPr>
        <p:txBody>
          <a:bodyPr wrap="none" anchor="ctr">
            <a:prstTxWarp prst="textNoShape">
              <a:avLst/>
            </a:prstTxWarp>
          </a:bodyPr>
          <a:lstStyle/>
          <a:p>
            <a:r>
              <a:rPr lang="en-US" sz="3200" b="1">
                <a:solidFill>
                  <a:srgbClr val="FFEA18"/>
                </a:solidFill>
              </a:rPr>
              <a:t>ATP</a:t>
            </a:r>
            <a:endParaRPr lang="en-US" sz="4400" b="1">
              <a:solidFill>
                <a:schemeClr val="tx2"/>
              </a:solidFill>
            </a:endParaRPr>
          </a:p>
        </p:txBody>
      </p:sp>
      <p:grpSp>
        <p:nvGrpSpPr>
          <p:cNvPr id="4" name="Group 6"/>
          <p:cNvGrpSpPr>
            <a:grpSpLocks/>
          </p:cNvGrpSpPr>
          <p:nvPr/>
        </p:nvGrpSpPr>
        <p:grpSpPr bwMode="auto">
          <a:xfrm>
            <a:off x="0" y="3016250"/>
            <a:ext cx="1431925" cy="763588"/>
            <a:chOff x="3648" y="2159"/>
            <a:chExt cx="902" cy="481"/>
          </a:xfrm>
        </p:grpSpPr>
        <p:sp>
          <p:nvSpPr>
            <p:cNvPr id="381959" name="AutoShape 7"/>
            <p:cNvSpPr>
              <a:spLocks noChangeArrowheads="1"/>
            </p:cNvSpPr>
            <p:nvPr/>
          </p:nvSpPr>
          <p:spPr bwMode="auto">
            <a:xfrm>
              <a:off x="3819" y="2159"/>
              <a:ext cx="556" cy="481"/>
            </a:xfrm>
            <a:prstGeom prst="hexagon">
              <a:avLst>
                <a:gd name="adj" fmla="val 28898"/>
                <a:gd name="vf" fmla="val 115470"/>
              </a:avLst>
            </a:prstGeom>
            <a:solidFill>
              <a:srgbClr val="FFEA18"/>
            </a:solidFill>
            <a:ln w="9525">
              <a:solidFill>
                <a:srgbClr val="FFA50B"/>
              </a:solidFill>
              <a:miter lim="800000"/>
              <a:headEnd/>
              <a:tailEnd/>
            </a:ln>
            <a:effectLst/>
          </p:spPr>
          <p:txBody>
            <a:bodyPr wrap="none" anchor="ctr">
              <a:prstTxWarp prst="textNoShape">
                <a:avLst/>
              </a:prstTxWarp>
            </a:bodyPr>
            <a:lstStyle/>
            <a:p>
              <a:endParaRPr lang="en-US"/>
            </a:p>
          </p:txBody>
        </p:sp>
        <p:sp>
          <p:nvSpPr>
            <p:cNvPr id="381960" name="Rectangle 8"/>
            <p:cNvSpPr>
              <a:spLocks noChangeArrowheads="1"/>
            </p:cNvSpPr>
            <p:nvPr/>
          </p:nvSpPr>
          <p:spPr bwMode="auto">
            <a:xfrm>
              <a:off x="3648" y="2246"/>
              <a:ext cx="902" cy="308"/>
            </a:xfrm>
            <a:prstGeom prst="rect">
              <a:avLst/>
            </a:prstGeom>
            <a:noFill/>
            <a:ln w="9525">
              <a:noFill/>
              <a:miter lim="800000"/>
              <a:headEnd/>
              <a:tailEnd/>
            </a:ln>
            <a:effectLst/>
          </p:spPr>
          <p:txBody>
            <a:bodyPr wrap="none" anchor="ctr">
              <a:prstTxWarp prst="textNoShape">
                <a:avLst/>
              </a:prstTxWarp>
              <a:spAutoFit/>
            </a:bodyPr>
            <a:lstStyle/>
            <a:p>
              <a:r>
                <a:rPr lang="en-US" sz="2600" b="1">
                  <a:solidFill>
                    <a:srgbClr val="000000"/>
                  </a:solidFill>
                </a:rPr>
                <a:t>glucose</a:t>
              </a:r>
            </a:p>
          </p:txBody>
        </p:sp>
      </p:grpSp>
      <p:grpSp>
        <p:nvGrpSpPr>
          <p:cNvPr id="5" name="Group 25"/>
          <p:cNvGrpSpPr>
            <a:grpSpLocks/>
          </p:cNvGrpSpPr>
          <p:nvPr/>
        </p:nvGrpSpPr>
        <p:grpSpPr bwMode="auto">
          <a:xfrm>
            <a:off x="6932612" y="3787775"/>
            <a:ext cx="1281113" cy="1158875"/>
            <a:chOff x="4196" y="2762"/>
            <a:chExt cx="807" cy="730"/>
          </a:xfrm>
        </p:grpSpPr>
        <p:grpSp>
          <p:nvGrpSpPr>
            <p:cNvPr id="6" name="Group 9"/>
            <p:cNvGrpSpPr>
              <a:grpSpLocks/>
            </p:cNvGrpSpPr>
            <p:nvPr/>
          </p:nvGrpSpPr>
          <p:grpSpPr bwMode="auto">
            <a:xfrm>
              <a:off x="4196" y="2762"/>
              <a:ext cx="807" cy="730"/>
              <a:chOff x="3696" y="2112"/>
              <a:chExt cx="1008" cy="912"/>
            </a:xfrm>
          </p:grpSpPr>
          <p:sp>
            <p:nvSpPr>
              <p:cNvPr id="381962" name="AutoShape 10"/>
              <p:cNvSpPr>
                <a:spLocks noChangeArrowheads="1"/>
              </p:cNvSpPr>
              <p:nvPr/>
            </p:nvSpPr>
            <p:spPr bwMode="auto">
              <a:xfrm>
                <a:off x="3744" y="2112"/>
                <a:ext cx="960" cy="672"/>
              </a:xfrm>
              <a:prstGeom prst="cloudCallout">
                <a:avLst>
                  <a:gd name="adj1" fmla="val -43750"/>
                  <a:gd name="adj2" fmla="val 70000"/>
                </a:avLst>
              </a:prstGeom>
              <a:solidFill>
                <a:schemeClr val="hlink"/>
              </a:solidFill>
              <a:ln w="9525">
                <a:solidFill>
                  <a:schemeClr val="tx1"/>
                </a:solidFill>
                <a:round/>
                <a:headEnd/>
                <a:tailEnd/>
              </a:ln>
              <a:effectLst/>
            </p:spPr>
            <p:txBody>
              <a:bodyPr wrap="none" anchor="ctr">
                <a:prstTxWarp prst="textNoShape">
                  <a:avLst/>
                </a:prstTxWarp>
              </a:bodyPr>
              <a:lstStyle/>
              <a:p>
                <a:endParaRPr lang="en-US" sz="1800"/>
              </a:p>
            </p:txBody>
          </p:sp>
          <p:sp>
            <p:nvSpPr>
              <p:cNvPr id="381963" name="Oval 11"/>
              <p:cNvSpPr>
                <a:spLocks noChangeArrowheads="1"/>
              </p:cNvSpPr>
              <p:nvPr/>
            </p:nvSpPr>
            <p:spPr bwMode="auto">
              <a:xfrm>
                <a:off x="3696" y="2688"/>
                <a:ext cx="288" cy="288"/>
              </a:xfrm>
              <a:prstGeom prst="ellipse">
                <a:avLst/>
              </a:prstGeom>
              <a:solidFill>
                <a:schemeClr val="bg1"/>
              </a:solidFill>
              <a:ln w="9525">
                <a:noFill/>
                <a:round/>
                <a:headEnd/>
                <a:tailEnd/>
              </a:ln>
              <a:effectLst/>
            </p:spPr>
            <p:txBody>
              <a:bodyPr wrap="none" anchor="ctr">
                <a:prstTxWarp prst="textNoShape">
                  <a:avLst/>
                </a:prstTxWarp>
              </a:bodyPr>
              <a:lstStyle/>
              <a:p>
                <a:endParaRPr lang="en-US"/>
              </a:p>
            </p:txBody>
          </p:sp>
          <p:sp>
            <p:nvSpPr>
              <p:cNvPr id="381964" name="Oval 12"/>
              <p:cNvSpPr>
                <a:spLocks noChangeArrowheads="1"/>
              </p:cNvSpPr>
              <p:nvPr/>
            </p:nvSpPr>
            <p:spPr bwMode="auto">
              <a:xfrm>
                <a:off x="3783" y="2736"/>
                <a:ext cx="288" cy="288"/>
              </a:xfrm>
              <a:prstGeom prst="ellipse">
                <a:avLst/>
              </a:prstGeom>
              <a:solidFill>
                <a:schemeClr val="bg1"/>
              </a:solidFill>
              <a:ln w="9525">
                <a:noFill/>
                <a:round/>
                <a:headEnd/>
                <a:tailEnd/>
              </a:ln>
              <a:effectLst/>
            </p:spPr>
            <p:txBody>
              <a:bodyPr wrap="none" anchor="ctr">
                <a:prstTxWarp prst="textNoShape">
                  <a:avLst/>
                </a:prstTxWarp>
              </a:bodyPr>
              <a:lstStyle/>
              <a:p>
                <a:endParaRPr lang="en-US"/>
              </a:p>
            </p:txBody>
          </p:sp>
        </p:grpSp>
        <p:sp>
          <p:nvSpPr>
            <p:cNvPr id="381965" name="Text Box 13"/>
            <p:cNvSpPr txBox="1">
              <a:spLocks noChangeArrowheads="1"/>
            </p:cNvSpPr>
            <p:nvPr/>
          </p:nvSpPr>
          <p:spPr bwMode="auto">
            <a:xfrm>
              <a:off x="4348" y="2867"/>
              <a:ext cx="537" cy="327"/>
            </a:xfrm>
            <a:prstGeom prst="rect">
              <a:avLst/>
            </a:prstGeom>
            <a:noFill/>
            <a:ln w="9525">
              <a:noFill/>
              <a:miter lim="800000"/>
              <a:headEnd/>
              <a:tailEnd/>
            </a:ln>
            <a:effectLst/>
          </p:spPr>
          <p:txBody>
            <a:bodyPr wrap="none" anchor="ctr">
              <a:prstTxWarp prst="textNoShape">
                <a:avLst/>
              </a:prstTxWarp>
              <a:spAutoFit/>
            </a:bodyPr>
            <a:lstStyle/>
            <a:p>
              <a:r>
                <a:rPr lang="en-US" sz="2800" b="1">
                  <a:solidFill>
                    <a:srgbClr val="000000"/>
                  </a:solidFill>
                </a:rPr>
                <a:t>CO</a:t>
              </a:r>
              <a:r>
                <a:rPr lang="en-US" sz="2800" b="1" baseline="-25000">
                  <a:solidFill>
                    <a:srgbClr val="000000"/>
                  </a:solidFill>
                </a:rPr>
                <a:t>2</a:t>
              </a:r>
              <a:endParaRPr lang="en-US" sz="2800" b="1">
                <a:solidFill>
                  <a:srgbClr val="0F116A"/>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1956">
                                            <p:txEl>
                                              <p:pRg st="1" end="1"/>
                                            </p:txEl>
                                          </p:spTgt>
                                        </p:tgtEl>
                                        <p:attrNameLst>
                                          <p:attrName>style.visibility</p:attrName>
                                        </p:attrNameLst>
                                      </p:cBhvr>
                                      <p:to>
                                        <p:strVal val="visible"/>
                                      </p:to>
                                    </p:set>
                                    <p:anim calcmode="lin" valueType="num">
                                      <p:cBhvr additive="base">
                                        <p:cTn id="7" dur="500" fill="hold"/>
                                        <p:tgtEl>
                                          <p:spTgt spid="38195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195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381954"/>
                                        </p:tgtEl>
                                        <p:attrNameLst>
                                          <p:attrName>style.visibility</p:attrName>
                                        </p:attrNameLst>
                                      </p:cBhvr>
                                      <p:to>
                                        <p:strVal val="visible"/>
                                      </p:to>
                                    </p:set>
                                    <p:anim from="(-#ppt_w/2)" to="(#ppt_x)" calcmode="lin" valueType="num">
                                      <p:cBhvr>
                                        <p:cTn id="13" dur="300" fill="hold">
                                          <p:stCondLst>
                                            <p:cond delay="0"/>
                                          </p:stCondLst>
                                        </p:cTn>
                                        <p:tgtEl>
                                          <p:spTgt spid="381954"/>
                                        </p:tgtEl>
                                        <p:attrNameLst>
                                          <p:attrName>ppt_x</p:attrName>
                                        </p:attrNameLst>
                                      </p:cBhvr>
                                    </p:anim>
                                    <p:anim from="0" to="-1.0" calcmode="lin" valueType="num">
                                      <p:cBhvr>
                                        <p:cTn id="14" dur="100" decel="50000" autoRev="1" fill="hold">
                                          <p:stCondLst>
                                            <p:cond delay="300"/>
                                          </p:stCondLst>
                                        </p:cTn>
                                        <p:tgtEl>
                                          <p:spTgt spid="381954"/>
                                        </p:tgtEl>
                                        <p:attrNameLst>
                                          <p:attrName>xshear</p:attrName>
                                        </p:attrNameLst>
                                      </p:cBhvr>
                                    </p:anim>
                                    <p:animScale>
                                      <p:cBhvr>
                                        <p:cTn id="15" dur="100" decel="100000" autoRev="1" fill="hold">
                                          <p:stCondLst>
                                            <p:cond delay="300"/>
                                          </p:stCondLst>
                                        </p:cTn>
                                        <p:tgtEl>
                                          <p:spTgt spid="381954"/>
                                        </p:tgtEl>
                                      </p:cBhvr>
                                      <p:from x="100000" y="100000"/>
                                      <p:to x="80000" y="100000"/>
                                    </p:animScale>
                                    <p:anim by="(#ppt_h/3+#ppt_w*0.1)" calcmode="lin" valueType="num">
                                      <p:cBhvr additive="sum">
                                        <p:cTn id="16" dur="100" decel="100000" autoRev="1" fill="hold">
                                          <p:stCondLst>
                                            <p:cond delay="300"/>
                                          </p:stCondLst>
                                        </p:cTn>
                                        <p:tgtEl>
                                          <p:spTgt spid="381954"/>
                                        </p:tgtEl>
                                        <p:attrNameLst>
                                          <p:attrName>ppt_x</p:attrName>
                                        </p:attrNameLst>
                                      </p:cBhvr>
                                    </p:anim>
                                  </p:childTnLst>
                                  <p:subTnLst>
                                    <p:audio>
                                      <p:cMediaNode>
                                        <p:cTn display="0" masterRel="sameClick">
                                          <p:stCondLst>
                                            <p:cond evt="begin" delay="0">
                                              <p:tn val="11"/>
                                            </p:cond>
                                          </p:stCondLst>
                                          <p:endCondLst>
                                            <p:cond evt="onStopAudio" delay="0">
                                              <p:tgtEl>
                                                <p:sldTgt/>
                                              </p:tgtEl>
                                            </p:cond>
                                          </p:endCondLst>
                                        </p:cTn>
                                        <p:tgtEl>
                                          <p:sndTgt r:embed="rId4" name="Chimes"/>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81956">
                                            <p:txEl>
                                              <p:pRg st="2" end="2"/>
                                            </p:txEl>
                                          </p:spTgt>
                                        </p:tgtEl>
                                        <p:attrNameLst>
                                          <p:attrName>style.visibility</p:attrName>
                                        </p:attrNameLst>
                                      </p:cBhvr>
                                      <p:to>
                                        <p:strVal val="visible"/>
                                      </p:to>
                                    </p:set>
                                    <p:anim calcmode="lin" valueType="num">
                                      <p:cBhvr additive="base">
                                        <p:cTn id="21" dur="500" fill="hold"/>
                                        <p:tgtEl>
                                          <p:spTgt spid="381956">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8195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
                                        </p:tgtEl>
                                      </p:cMediaNode>
                                    </p:audio>
                                  </p:sub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381957"/>
                                        </p:tgtEl>
                                        <p:attrNameLst>
                                          <p:attrName>style.visibility</p:attrName>
                                        </p:attrNameLst>
                                      </p:cBhvr>
                                      <p:to>
                                        <p:strVal val="visible"/>
                                      </p:to>
                                    </p:set>
                                    <p:anim calcmode="lin" valueType="num">
                                      <p:cBhvr>
                                        <p:cTn id="27" dur="1000" fill="hold"/>
                                        <p:tgtEl>
                                          <p:spTgt spid="381957"/>
                                        </p:tgtEl>
                                        <p:attrNameLst>
                                          <p:attrName>ppt_w</p:attrName>
                                        </p:attrNameLst>
                                      </p:cBhvr>
                                      <p:tavLst>
                                        <p:tav tm="0">
                                          <p:val>
                                            <p:fltVal val="0"/>
                                          </p:val>
                                        </p:tav>
                                        <p:tav tm="100000">
                                          <p:val>
                                            <p:strVal val="#ppt_w"/>
                                          </p:val>
                                        </p:tav>
                                      </p:tavLst>
                                    </p:anim>
                                    <p:anim calcmode="lin" valueType="num">
                                      <p:cBhvr>
                                        <p:cTn id="28" dur="1000" fill="hold"/>
                                        <p:tgtEl>
                                          <p:spTgt spid="381957"/>
                                        </p:tgtEl>
                                        <p:attrNameLst>
                                          <p:attrName>ppt_h</p:attrName>
                                        </p:attrNameLst>
                                      </p:cBhvr>
                                      <p:tavLst>
                                        <p:tav tm="0">
                                          <p:val>
                                            <p:fltVal val="0"/>
                                          </p:val>
                                        </p:tav>
                                        <p:tav tm="100000">
                                          <p:val>
                                            <p:strVal val="#ppt_h"/>
                                          </p:val>
                                        </p:tav>
                                      </p:tavLst>
                                    </p:anim>
                                    <p:anim calcmode="lin" valueType="num">
                                      <p:cBhvr>
                                        <p:cTn id="29" dur="1000" fill="hold"/>
                                        <p:tgtEl>
                                          <p:spTgt spid="38195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8195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5"/>
                                            </p:cond>
                                          </p:stCondLst>
                                          <p:endCondLst>
                                            <p:cond evt="onStopAudio" delay="0">
                                              <p:tgtEl>
                                                <p:sldTgt/>
                                              </p:tgtEl>
                                            </p:cond>
                                          </p:endCondLst>
                                        </p:cTn>
                                        <p:tgtEl>
                                          <p:sndTgt r:embed="rId5" name="Explosion"/>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81956">
                                            <p:txEl>
                                              <p:pRg st="3" end="3"/>
                                            </p:txEl>
                                          </p:spTgt>
                                        </p:tgtEl>
                                        <p:attrNameLst>
                                          <p:attrName>style.visibility</p:attrName>
                                        </p:attrNameLst>
                                      </p:cBhvr>
                                      <p:to>
                                        <p:strVal val="visible"/>
                                      </p:to>
                                    </p:set>
                                    <p:anim calcmode="lin" valueType="num">
                                      <p:cBhvr additive="base">
                                        <p:cTn id="35" dur="500" fill="hold"/>
                                        <p:tgtEl>
                                          <p:spTgt spid="381956">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8195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81956">
                                            <p:txEl>
                                              <p:pRg st="4" end="4"/>
                                            </p:txEl>
                                          </p:spTgt>
                                        </p:tgtEl>
                                        <p:attrNameLst>
                                          <p:attrName>style.visibility</p:attrName>
                                        </p:attrNameLst>
                                      </p:cBhvr>
                                      <p:to>
                                        <p:strVal val="visible"/>
                                      </p:to>
                                    </p:set>
                                    <p:anim calcmode="lin" valueType="num">
                                      <p:cBhvr additive="base">
                                        <p:cTn id="41" dur="500" fill="hold"/>
                                        <p:tgtEl>
                                          <p:spTgt spid="381956">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8195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from="(-#ppt_w/2)" to="(#ppt_x)" calcmode="lin" valueType="num">
                                      <p:cBhvr>
                                        <p:cTn id="47" dur="300" fill="hold">
                                          <p:stCondLst>
                                            <p:cond delay="0"/>
                                          </p:stCondLst>
                                        </p:cTn>
                                        <p:tgtEl>
                                          <p:spTgt spid="4"/>
                                        </p:tgtEl>
                                        <p:attrNameLst>
                                          <p:attrName>ppt_x</p:attrName>
                                        </p:attrNameLst>
                                      </p:cBhvr>
                                    </p:anim>
                                    <p:anim from="0" to="-1.0" calcmode="lin" valueType="num">
                                      <p:cBhvr>
                                        <p:cTn id="48" dur="100" decel="50000" autoRev="1" fill="hold">
                                          <p:stCondLst>
                                            <p:cond delay="300"/>
                                          </p:stCondLst>
                                        </p:cTn>
                                        <p:tgtEl>
                                          <p:spTgt spid="4"/>
                                        </p:tgtEl>
                                        <p:attrNameLst>
                                          <p:attrName>xshear</p:attrName>
                                        </p:attrNameLst>
                                      </p:cBhvr>
                                    </p:anim>
                                    <p:animScale>
                                      <p:cBhvr>
                                        <p:cTn id="49" dur="100" decel="100000" autoRev="1" fill="hold">
                                          <p:stCondLst>
                                            <p:cond delay="300"/>
                                          </p:stCondLst>
                                        </p:cTn>
                                        <p:tgtEl>
                                          <p:spTgt spid="4"/>
                                        </p:tgtEl>
                                      </p:cBhvr>
                                      <p:from x="100000" y="100000"/>
                                      <p:to x="80000" y="100000"/>
                                    </p:animScale>
                                    <p:anim by="(#ppt_h/3+#ppt_w*0.1)" calcmode="lin" valueType="num">
                                      <p:cBhvr additive="sum">
                                        <p:cTn id="50" dur="100" decel="100000" autoRev="1" fill="hold">
                                          <p:stCondLst>
                                            <p:cond delay="300"/>
                                          </p:stCondLst>
                                        </p:cTn>
                                        <p:tgtEl>
                                          <p:spTgt spid="4"/>
                                        </p:tgtEl>
                                        <p:attrNameLst>
                                          <p:attrName>ppt_x</p:attrName>
                                        </p:attrNameLst>
                                      </p:cBhvr>
                                    </p:anim>
                                  </p:childTnLst>
                                  <p:subTnLst>
                                    <p:audio>
                                      <p:cMediaNode>
                                        <p:cTn display="0" masterRel="sameClick">
                                          <p:stCondLst>
                                            <p:cond evt="begin" delay="0">
                                              <p:tn val="45"/>
                                            </p:cond>
                                          </p:stCondLst>
                                          <p:endCondLst>
                                            <p:cond evt="onStopAudio" delay="0">
                                              <p:tgtEl>
                                                <p:sldTgt/>
                                              </p:tgtEl>
                                            </p:cond>
                                          </p:endCondLst>
                                        </p:cTn>
                                        <p:tgtEl>
                                          <p:sndTgt r:embed="rId6" name="Vibro Up"/>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81956">
                                            <p:txEl>
                                              <p:pRg st="5" end="5"/>
                                            </p:txEl>
                                          </p:spTgt>
                                        </p:tgtEl>
                                        <p:attrNameLst>
                                          <p:attrName>style.visibility</p:attrName>
                                        </p:attrNameLst>
                                      </p:cBhvr>
                                      <p:to>
                                        <p:strVal val="visible"/>
                                      </p:to>
                                    </p:set>
                                    <p:anim calcmode="lin" valueType="num">
                                      <p:cBhvr additive="base">
                                        <p:cTn id="55" dur="500" fill="hold"/>
                                        <p:tgtEl>
                                          <p:spTgt spid="381956">
                                            <p:txEl>
                                              <p:pRg st="5" end="5"/>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8195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81956">
                                            <p:txEl>
                                              <p:pRg st="6" end="6"/>
                                            </p:txEl>
                                          </p:spTgt>
                                        </p:tgtEl>
                                        <p:attrNameLst>
                                          <p:attrName>style.visibility</p:attrName>
                                        </p:attrNameLst>
                                      </p:cBhvr>
                                      <p:to>
                                        <p:strVal val="visible"/>
                                      </p:to>
                                    </p:set>
                                    <p:anim calcmode="lin" valueType="num">
                                      <p:cBhvr additive="base">
                                        <p:cTn id="61" dur="500" fill="hold"/>
                                        <p:tgtEl>
                                          <p:spTgt spid="381956">
                                            <p:txEl>
                                              <p:pRg st="6" end="6"/>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8195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down)">
                                      <p:cBhvr>
                                        <p:cTn id="67" dur="290">
                                          <p:stCondLst>
                                            <p:cond delay="0"/>
                                          </p:stCondLst>
                                        </p:cTn>
                                        <p:tgtEl>
                                          <p:spTgt spid="5"/>
                                        </p:tgtEl>
                                      </p:cBhvr>
                                    </p:animEffect>
                                    <p:anim calcmode="lin" valueType="num">
                                      <p:cBhvr>
                                        <p:cTn id="68"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73" dur="13">
                                          <p:stCondLst>
                                            <p:cond delay="325"/>
                                          </p:stCondLst>
                                        </p:cTn>
                                        <p:tgtEl>
                                          <p:spTgt spid="5"/>
                                        </p:tgtEl>
                                      </p:cBhvr>
                                      <p:to x="100000" y="60000"/>
                                    </p:animScale>
                                    <p:animScale>
                                      <p:cBhvr>
                                        <p:cTn id="74" dur="83" decel="50000">
                                          <p:stCondLst>
                                            <p:cond delay="338"/>
                                          </p:stCondLst>
                                        </p:cTn>
                                        <p:tgtEl>
                                          <p:spTgt spid="5"/>
                                        </p:tgtEl>
                                      </p:cBhvr>
                                      <p:to x="100000" y="100000"/>
                                    </p:animScale>
                                    <p:animScale>
                                      <p:cBhvr>
                                        <p:cTn id="75" dur="13">
                                          <p:stCondLst>
                                            <p:cond delay="656"/>
                                          </p:stCondLst>
                                        </p:cTn>
                                        <p:tgtEl>
                                          <p:spTgt spid="5"/>
                                        </p:tgtEl>
                                      </p:cBhvr>
                                      <p:to x="100000" y="80000"/>
                                    </p:animScale>
                                    <p:animScale>
                                      <p:cBhvr>
                                        <p:cTn id="76" dur="83" decel="50000">
                                          <p:stCondLst>
                                            <p:cond delay="669"/>
                                          </p:stCondLst>
                                        </p:cTn>
                                        <p:tgtEl>
                                          <p:spTgt spid="5"/>
                                        </p:tgtEl>
                                      </p:cBhvr>
                                      <p:to x="100000" y="100000"/>
                                    </p:animScale>
                                    <p:animScale>
                                      <p:cBhvr>
                                        <p:cTn id="77" dur="13">
                                          <p:stCondLst>
                                            <p:cond delay="821"/>
                                          </p:stCondLst>
                                        </p:cTn>
                                        <p:tgtEl>
                                          <p:spTgt spid="5"/>
                                        </p:tgtEl>
                                      </p:cBhvr>
                                      <p:to x="100000" y="90000"/>
                                    </p:animScale>
                                    <p:animScale>
                                      <p:cBhvr>
                                        <p:cTn id="78" dur="83" decel="50000">
                                          <p:stCondLst>
                                            <p:cond delay="834"/>
                                          </p:stCondLst>
                                        </p:cTn>
                                        <p:tgtEl>
                                          <p:spTgt spid="5"/>
                                        </p:tgtEl>
                                      </p:cBhvr>
                                      <p:to x="100000" y="100000"/>
                                    </p:animScale>
                                    <p:animScale>
                                      <p:cBhvr>
                                        <p:cTn id="79" dur="13">
                                          <p:stCondLst>
                                            <p:cond delay="904"/>
                                          </p:stCondLst>
                                        </p:cTn>
                                        <p:tgtEl>
                                          <p:spTgt spid="5"/>
                                        </p:tgtEl>
                                      </p:cBhvr>
                                      <p:to x="100000" y="95000"/>
                                    </p:animScale>
                                    <p:animScale>
                                      <p:cBhvr>
                                        <p:cTn id="80" dur="83" decel="50000">
                                          <p:stCondLst>
                                            <p:cond delay="917"/>
                                          </p:stCondLst>
                                        </p:cTn>
                                        <p:tgtEl>
                                          <p:spTgt spid="5"/>
                                        </p:tgtEl>
                                      </p:cBhvr>
                                      <p:to x="100000" y="100000"/>
                                    </p:animScale>
                                  </p:childTnLst>
                                  <p:subTnLst>
                                    <p:audio>
                                      <p:cMediaNode>
                                        <p:cTn display="0" masterRel="sameClick">
                                          <p:stCondLst>
                                            <p:cond evt="begin" delay="0">
                                              <p:tn val="65"/>
                                            </p:cond>
                                          </p:stCondLst>
                                          <p:endCondLst>
                                            <p:cond evt="onStopAudio" delay="0">
                                              <p:tgtEl>
                                                <p:sldTgt/>
                                              </p:tgtEl>
                                            </p:cond>
                                          </p:endCondLst>
                                        </p:cTn>
                                        <p:tgtEl>
                                          <p:sndTgt r:embed="rId7" name="Bubbles"/>
                                        </p:tgtEl>
                                      </p:cMediaNode>
                                    </p:audio>
                                  </p:sub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wipe(up)">
                                      <p:cBhvr>
                                        <p:cTn id="85" dur="500"/>
                                        <p:tgtEl>
                                          <p:spTgt spid="3"/>
                                        </p:tgtEl>
                                      </p:cBhvr>
                                    </p:animEffect>
                                  </p:childTnLst>
                                  <p:subTnLst>
                                    <p:audio>
                                      <p:cMediaNode>
                                        <p:cTn display="0" masterRel="sameClick">
                                          <p:stCondLst>
                                            <p:cond evt="begin" delay="0">
                                              <p:tn val="83"/>
                                            </p:cond>
                                          </p:stCondLst>
                                          <p:endCondLst>
                                            <p:cond evt="onStopAudio" delay="0">
                                              <p:tgtEl>
                                                <p:sldTgt/>
                                              </p:tgtEl>
                                            </p:cond>
                                          </p:endCondLst>
                                        </p:cTn>
                                        <p:tgtEl>
                                          <p:sndTgt r:embed="rId7" name="Bubbles"/>
                                        </p:tgtEl>
                                      </p:cMediaNode>
                                    </p:audio>
                                  </p:subTnLst>
                                </p:cTn>
                              </p:par>
                            </p:childTnLst>
                          </p:cTn>
                        </p:par>
                      </p:childTnLst>
                    </p:cTn>
                  </p:par>
                  <p:par>
                    <p:cTn id="86" fill="hold">
                      <p:stCondLst>
                        <p:cond delay="indefinite"/>
                      </p:stCondLst>
                      <p:childTnLst>
                        <p:par>
                          <p:cTn id="87" fill="hold">
                            <p:stCondLst>
                              <p:cond delay="0"/>
                            </p:stCondLst>
                            <p:childTnLst>
                              <p:par>
                                <p:cTn id="88" presetID="22" presetClass="entr" presetSubtype="1" fill="hold" nodeType="click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wipe(up)">
                                      <p:cBhvr>
                                        <p:cTn id="90" dur="500"/>
                                        <p:tgtEl>
                                          <p:spTgt spid="2"/>
                                        </p:tgtEl>
                                      </p:cBhvr>
                                    </p:animEffect>
                                  </p:childTnLst>
                                  <p:subTnLst>
                                    <p:audio>
                                      <p:cMediaNode>
                                        <p:cTn display="0" masterRel="sameClick">
                                          <p:stCondLst>
                                            <p:cond evt="begin" delay="0">
                                              <p:tn val="88"/>
                                            </p:cond>
                                          </p:stCondLst>
                                          <p:endCondLst>
                                            <p:cond evt="onStopAudio" delay="0">
                                              <p:tgtEl>
                                                <p:sldTgt/>
                                              </p:tgtEl>
                                            </p:cond>
                                          </p:endCondLst>
                                        </p:cTn>
                                        <p:tgtEl>
                                          <p:sndTgt r:embed="rId7" name="Bubbles"/>
                                        </p:tgtEl>
                                      </p:cMediaNode>
                                    </p:audio>
                                  </p:sub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381956">
                                            <p:txEl>
                                              <p:pRg st="7" end="7"/>
                                            </p:txEl>
                                          </p:spTgt>
                                        </p:tgtEl>
                                        <p:attrNameLst>
                                          <p:attrName>style.visibility</p:attrName>
                                        </p:attrNameLst>
                                      </p:cBhvr>
                                      <p:to>
                                        <p:strVal val="visible"/>
                                      </p:to>
                                    </p:set>
                                    <p:anim calcmode="lin" valueType="num">
                                      <p:cBhvr additive="base">
                                        <p:cTn id="95" dur="500" fill="hold"/>
                                        <p:tgtEl>
                                          <p:spTgt spid="381956">
                                            <p:txEl>
                                              <p:pRg st="7" end="7"/>
                                            </p:txEl>
                                          </p:spTgt>
                                        </p:tgtEl>
                                        <p:attrNameLst>
                                          <p:attrName>ppt_x</p:attrName>
                                        </p:attrNameLst>
                                      </p:cBhvr>
                                      <p:tavLst>
                                        <p:tav tm="0">
                                          <p:val>
                                            <p:strVal val="0-#ppt_w/2"/>
                                          </p:val>
                                        </p:tav>
                                        <p:tav tm="100000">
                                          <p:val>
                                            <p:strVal val="#ppt_x"/>
                                          </p:val>
                                        </p:tav>
                                      </p:tavLst>
                                    </p:anim>
                                    <p:anim calcmode="lin" valueType="num">
                                      <p:cBhvr additive="base">
                                        <p:cTn id="96" dur="500" fill="hold"/>
                                        <p:tgtEl>
                                          <p:spTgt spid="38195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3" name="Whoosh"/>
                                        </p:tgtEl>
                                      </p:cMediaNode>
                                    </p:audio>
                                  </p:subTnLst>
                                </p:cTn>
                              </p:par>
                            </p:childTnLst>
                          </p:cTn>
                        </p:par>
                      </p:childTnLst>
                    </p:cTn>
                  </p:par>
                  <p:par>
                    <p:cTn id="97" fill="hold">
                      <p:stCondLst>
                        <p:cond delay="indefinite"/>
                      </p:stCondLst>
                      <p:childTnLst>
                        <p:par>
                          <p:cTn id="98" fill="hold">
                            <p:stCondLst>
                              <p:cond delay="0"/>
                            </p:stCondLst>
                            <p:childTnLst>
                              <p:par>
                                <p:cTn id="99" presetID="2" presetClass="entr" presetSubtype="8" fill="hold" grpId="0" nodeType="clickEffect">
                                  <p:stCondLst>
                                    <p:cond delay="0"/>
                                  </p:stCondLst>
                                  <p:childTnLst>
                                    <p:set>
                                      <p:cBhvr>
                                        <p:cTn id="100" dur="1" fill="hold">
                                          <p:stCondLst>
                                            <p:cond delay="0"/>
                                          </p:stCondLst>
                                        </p:cTn>
                                        <p:tgtEl>
                                          <p:spTgt spid="381956">
                                            <p:txEl>
                                              <p:pRg st="8" end="8"/>
                                            </p:txEl>
                                          </p:spTgt>
                                        </p:tgtEl>
                                        <p:attrNameLst>
                                          <p:attrName>style.visibility</p:attrName>
                                        </p:attrNameLst>
                                      </p:cBhvr>
                                      <p:to>
                                        <p:strVal val="visible"/>
                                      </p:to>
                                    </p:set>
                                    <p:anim calcmode="lin" valueType="num">
                                      <p:cBhvr additive="base">
                                        <p:cTn id="101" dur="500" fill="hold"/>
                                        <p:tgtEl>
                                          <p:spTgt spid="381956">
                                            <p:txEl>
                                              <p:pRg st="8" end="8"/>
                                            </p:txEl>
                                          </p:spTgt>
                                        </p:tgtEl>
                                        <p:attrNameLst>
                                          <p:attrName>ppt_x</p:attrName>
                                        </p:attrNameLst>
                                      </p:cBhvr>
                                      <p:tavLst>
                                        <p:tav tm="0">
                                          <p:val>
                                            <p:strVal val="0-#ppt_w/2"/>
                                          </p:val>
                                        </p:tav>
                                        <p:tav tm="100000">
                                          <p:val>
                                            <p:strVal val="#ppt_x"/>
                                          </p:val>
                                        </p:tav>
                                      </p:tavLst>
                                    </p:anim>
                                    <p:anim calcmode="lin" valueType="num">
                                      <p:cBhvr additive="base">
                                        <p:cTn id="102" dur="500" fill="hold"/>
                                        <p:tgtEl>
                                          <p:spTgt spid="38195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4" grpId="0" animBg="1"/>
      <p:bldP spid="381956" grpId="0" build="p" autoUpdateAnimBg="0"/>
      <p:bldP spid="38195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lantcell.jpg"/>
          <p:cNvPicPr>
            <a:picLocks noGrp="1" noChangeAspect="1"/>
          </p:cNvPicPr>
          <p:nvPr>
            <p:ph idx="1"/>
          </p:nvPr>
        </p:nvPicPr>
        <p:blipFill>
          <a:blip r:embed="rId2" cstate="print"/>
          <a:stretch>
            <a:fillRect/>
          </a:stretch>
        </p:blipFill>
        <p:spPr>
          <a:xfrm>
            <a:off x="838200" y="914399"/>
            <a:ext cx="6781800" cy="55501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The purpose of fermentation is to produce a small amount of energy when cells don’t have access to oxygen.</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6348413" y="636588"/>
            <a:ext cx="2039937" cy="2090737"/>
            <a:chOff x="4710" y="3300"/>
            <a:chExt cx="937" cy="960"/>
          </a:xfrm>
        </p:grpSpPr>
        <p:pic>
          <p:nvPicPr>
            <p:cNvPr id="7191" name="Picture 28"/>
            <p:cNvPicPr>
              <a:picLocks noChangeAspect="1" noChangeArrowheads="1"/>
            </p:cNvPicPr>
            <p:nvPr/>
          </p:nvPicPr>
          <p:blipFill>
            <a:blip r:embed="rId9" cstate="print"/>
            <a:srcRect/>
            <a:stretch>
              <a:fillRect/>
            </a:stretch>
          </p:blipFill>
          <p:spPr bwMode="auto">
            <a:xfrm>
              <a:off x="4710" y="3300"/>
              <a:ext cx="937" cy="960"/>
            </a:xfrm>
            <a:prstGeom prst="rect">
              <a:avLst/>
            </a:prstGeom>
            <a:noFill/>
            <a:ln w="9525">
              <a:noFill/>
              <a:miter lim="800000"/>
              <a:headEnd/>
              <a:tailEnd/>
            </a:ln>
          </p:spPr>
        </p:pic>
        <p:sp>
          <p:nvSpPr>
            <p:cNvPr id="7192" name="Oval 29"/>
            <p:cNvSpPr>
              <a:spLocks noChangeArrowheads="1"/>
            </p:cNvSpPr>
            <p:nvPr/>
          </p:nvSpPr>
          <p:spPr bwMode="auto">
            <a:xfrm>
              <a:off x="4728" y="3444"/>
              <a:ext cx="881" cy="598"/>
            </a:xfrm>
            <a:prstGeom prst="ellipse">
              <a:avLst/>
            </a:prstGeom>
            <a:solidFill>
              <a:schemeClr val="folHlink">
                <a:alpha val="50195"/>
              </a:schemeClr>
            </a:solidFill>
            <a:ln w="9525">
              <a:noFill/>
              <a:round/>
              <a:headEnd/>
              <a:tailEnd/>
            </a:ln>
          </p:spPr>
          <p:txBody>
            <a:bodyPr wrap="none" anchor="ctr">
              <a:spAutoFit/>
            </a:bodyPr>
            <a:lstStyle/>
            <a:p>
              <a:r>
                <a:rPr lang="en-US" sz="2800" b="1">
                  <a:solidFill>
                    <a:srgbClr val="000000"/>
                  </a:solidFill>
                </a:rPr>
                <a:t>recycle</a:t>
              </a:r>
              <a:br>
                <a:rPr lang="en-US" sz="2800" b="1">
                  <a:solidFill>
                    <a:srgbClr val="000000"/>
                  </a:solidFill>
                </a:rPr>
              </a:br>
              <a:r>
                <a:rPr lang="en-US" sz="2800" b="1">
                  <a:solidFill>
                    <a:srgbClr val="000000"/>
                  </a:solidFill>
                </a:rPr>
                <a:t>NADH</a:t>
              </a:r>
            </a:p>
          </p:txBody>
        </p:sp>
      </p:grpSp>
      <p:sp>
        <p:nvSpPr>
          <p:cNvPr id="7171" name="Line 3"/>
          <p:cNvSpPr>
            <a:spLocks noChangeShapeType="1"/>
          </p:cNvSpPr>
          <p:nvPr/>
        </p:nvSpPr>
        <p:spPr bwMode="auto">
          <a:xfrm flipH="1">
            <a:off x="76200" y="304800"/>
            <a:ext cx="8915400" cy="0"/>
          </a:xfrm>
          <a:prstGeom prst="line">
            <a:avLst/>
          </a:prstGeom>
          <a:noFill/>
          <a:ln w="12700">
            <a:solidFill>
              <a:srgbClr val="000066"/>
            </a:solidFill>
            <a:round/>
            <a:headEnd/>
            <a:tailEnd/>
          </a:ln>
        </p:spPr>
        <p:txBody>
          <a:bodyPr wrap="none" anchor="ctr"/>
          <a:lstStyle/>
          <a:p>
            <a:endParaRPr lang="en-US"/>
          </a:p>
        </p:txBody>
      </p:sp>
      <p:pic>
        <p:nvPicPr>
          <p:cNvPr id="7172" name="Picture 4"/>
          <p:cNvPicPr>
            <a:picLocks noChangeAspect="1" noChangeArrowheads="1"/>
          </p:cNvPicPr>
          <p:nvPr/>
        </p:nvPicPr>
        <p:blipFill>
          <a:blip r:embed="rId10" cstate="print"/>
          <a:srcRect b="8400"/>
          <a:stretch>
            <a:fillRect/>
          </a:stretch>
        </p:blipFill>
        <p:spPr bwMode="auto">
          <a:xfrm>
            <a:off x="3881438" y="2720975"/>
            <a:ext cx="5262562" cy="4137025"/>
          </a:xfrm>
          <a:prstGeom prst="rect">
            <a:avLst/>
          </a:prstGeom>
          <a:noFill/>
          <a:ln w="9525">
            <a:noFill/>
            <a:miter lim="800000"/>
            <a:headEnd/>
            <a:tailEnd/>
          </a:ln>
        </p:spPr>
      </p:pic>
      <p:sp>
        <p:nvSpPr>
          <p:cNvPr id="7173" name="Rectangle 5"/>
          <p:cNvSpPr>
            <a:spLocks noGrp="1" noChangeArrowheads="1"/>
          </p:cNvSpPr>
          <p:nvPr>
            <p:ph type="title"/>
          </p:nvPr>
        </p:nvSpPr>
        <p:spPr/>
        <p:txBody>
          <a:bodyPr/>
          <a:lstStyle/>
          <a:p>
            <a:pPr eaLnBrk="1" hangingPunct="1"/>
            <a:r>
              <a:rPr lang="en-US" smtClean="0"/>
              <a:t>Alcohol Fermentation</a:t>
            </a:r>
          </a:p>
        </p:txBody>
      </p:sp>
      <p:grpSp>
        <p:nvGrpSpPr>
          <p:cNvPr id="3" name="Group 25"/>
          <p:cNvGrpSpPr>
            <a:grpSpLocks/>
          </p:cNvGrpSpPr>
          <p:nvPr/>
        </p:nvGrpSpPr>
        <p:grpSpPr bwMode="auto">
          <a:xfrm>
            <a:off x="735013" y="1322388"/>
            <a:ext cx="5181600" cy="1143000"/>
            <a:chOff x="463" y="833"/>
            <a:chExt cx="3264" cy="720"/>
          </a:xfrm>
        </p:grpSpPr>
        <p:sp>
          <p:nvSpPr>
            <p:cNvPr id="7185" name="Rectangle 6"/>
            <p:cNvSpPr>
              <a:spLocks noChangeArrowheads="1"/>
            </p:cNvSpPr>
            <p:nvPr/>
          </p:nvSpPr>
          <p:spPr bwMode="auto">
            <a:xfrm>
              <a:off x="463" y="833"/>
              <a:ext cx="3264" cy="72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4" name="Group 7"/>
            <p:cNvGrpSpPr>
              <a:grpSpLocks/>
            </p:cNvGrpSpPr>
            <p:nvPr/>
          </p:nvGrpSpPr>
          <p:grpSpPr bwMode="auto">
            <a:xfrm>
              <a:off x="594" y="881"/>
              <a:ext cx="3062" cy="624"/>
              <a:chOff x="1349" y="1296"/>
              <a:chExt cx="3062" cy="624"/>
            </a:xfrm>
          </p:grpSpPr>
          <p:sp>
            <p:nvSpPr>
              <p:cNvPr id="7187" name="Oval 8"/>
              <p:cNvSpPr>
                <a:spLocks noChangeArrowheads="1"/>
              </p:cNvSpPr>
              <p:nvPr/>
            </p:nvSpPr>
            <p:spPr bwMode="auto">
              <a:xfrm>
                <a:off x="3941" y="1584"/>
                <a:ext cx="336" cy="336"/>
              </a:xfrm>
              <a:prstGeom prst="ellipse">
                <a:avLst/>
              </a:prstGeom>
              <a:solidFill>
                <a:schemeClr val="bg2"/>
              </a:solidFill>
              <a:ln w="9525">
                <a:solidFill>
                  <a:schemeClr val="tx1"/>
                </a:solidFill>
                <a:round/>
                <a:headEnd/>
                <a:tailEnd/>
              </a:ln>
            </p:spPr>
            <p:txBody>
              <a:bodyPr wrap="none" anchor="ctr"/>
              <a:lstStyle/>
              <a:p>
                <a:r>
                  <a:rPr lang="en-US" sz="2800" b="1">
                    <a:solidFill>
                      <a:schemeClr val="tx2"/>
                    </a:solidFill>
                  </a:rPr>
                  <a:t>1C</a:t>
                </a:r>
              </a:p>
            </p:txBody>
          </p:sp>
          <p:sp>
            <p:nvSpPr>
              <p:cNvPr id="7188" name="AutoShape 9"/>
              <p:cNvSpPr>
                <a:spLocks noChangeArrowheads="1"/>
              </p:cNvSpPr>
              <p:nvPr/>
            </p:nvSpPr>
            <p:spPr bwMode="auto">
              <a:xfrm>
                <a:off x="1733" y="158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b="1">
                    <a:solidFill>
                      <a:schemeClr val="tx2"/>
                    </a:solidFill>
                  </a:rPr>
                  <a:t>3C</a:t>
                </a:r>
                <a:endParaRPr lang="en-US">
                  <a:solidFill>
                    <a:schemeClr val="tx2"/>
                  </a:solidFill>
                </a:endParaRPr>
              </a:p>
            </p:txBody>
          </p:sp>
          <p:sp>
            <p:nvSpPr>
              <p:cNvPr id="7189" name="AutoShape 10"/>
              <p:cNvSpPr>
                <a:spLocks noChangeArrowheads="1"/>
              </p:cNvSpPr>
              <p:nvPr/>
            </p:nvSpPr>
            <p:spPr bwMode="auto">
              <a:xfrm>
                <a:off x="2981" y="158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b="1">
                    <a:solidFill>
                      <a:schemeClr val="tx2"/>
                    </a:solidFill>
                  </a:rPr>
                  <a:t>2C</a:t>
                </a:r>
                <a:endParaRPr lang="en-US">
                  <a:solidFill>
                    <a:schemeClr val="tx2"/>
                  </a:solidFill>
                </a:endParaRPr>
              </a:p>
            </p:txBody>
          </p:sp>
          <p:sp>
            <p:nvSpPr>
              <p:cNvPr id="7190" name="Rectangle 11"/>
              <p:cNvSpPr>
                <a:spLocks noChangeArrowheads="1"/>
              </p:cNvSpPr>
              <p:nvPr/>
            </p:nvSpPr>
            <p:spPr bwMode="auto">
              <a:xfrm>
                <a:off x="1349" y="1296"/>
                <a:ext cx="3062" cy="346"/>
              </a:xfrm>
              <a:prstGeom prst="rect">
                <a:avLst/>
              </a:prstGeom>
              <a:noFill/>
              <a:ln w="9525">
                <a:noFill/>
                <a:miter lim="800000"/>
                <a:headEnd/>
                <a:tailEnd/>
              </a:ln>
            </p:spPr>
            <p:txBody>
              <a:bodyPr wrap="none" anchor="ctr">
                <a:spAutoFit/>
              </a:bodyPr>
              <a:lstStyle/>
              <a:p>
                <a:r>
                  <a:rPr lang="en-US" sz="3000" b="1">
                    <a:solidFill>
                      <a:schemeClr val="tx2"/>
                    </a:solidFill>
                  </a:rPr>
                  <a:t>pyruvate </a:t>
                </a:r>
                <a:r>
                  <a:rPr lang="en-US" sz="3000" b="1">
                    <a:solidFill>
                      <a:schemeClr val="tx2"/>
                    </a:solidFill>
                    <a:sym typeface="Symbol" pitchFamily="18" charset="2"/>
                  </a:rPr>
                  <a:t> </a:t>
                </a:r>
                <a:r>
                  <a:rPr lang="en-US" sz="3000" b="1">
                    <a:solidFill>
                      <a:schemeClr val="tx2"/>
                    </a:solidFill>
                  </a:rPr>
                  <a:t>ethanol + CO</a:t>
                </a:r>
                <a:r>
                  <a:rPr lang="en-US" sz="3000" b="1" baseline="-25000">
                    <a:solidFill>
                      <a:schemeClr val="tx2"/>
                    </a:solidFill>
                  </a:rPr>
                  <a:t>2</a:t>
                </a:r>
              </a:p>
            </p:txBody>
          </p:sp>
        </p:grpSp>
      </p:grpSp>
      <p:grpSp>
        <p:nvGrpSpPr>
          <p:cNvPr id="5" name="Group 12"/>
          <p:cNvGrpSpPr>
            <a:grpSpLocks/>
          </p:cNvGrpSpPr>
          <p:nvPr/>
        </p:nvGrpSpPr>
        <p:grpSpPr bwMode="auto">
          <a:xfrm>
            <a:off x="1725613" y="1947863"/>
            <a:ext cx="2112962" cy="746125"/>
            <a:chOff x="1578" y="1824"/>
            <a:chExt cx="1923" cy="680"/>
          </a:xfrm>
        </p:grpSpPr>
        <p:sp>
          <p:nvSpPr>
            <p:cNvPr id="7182" name="AutoShape 13"/>
            <p:cNvSpPr>
              <a:spLocks noChangeArrowheads="1"/>
            </p:cNvSpPr>
            <p:nvPr/>
          </p:nvSpPr>
          <p:spPr bwMode="auto">
            <a:xfrm flipV="1">
              <a:off x="2256" y="1824"/>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p:spPr>
          <p:txBody>
            <a:bodyPr wrap="none" anchor="ctr"/>
            <a:lstStyle/>
            <a:p>
              <a:endParaRPr lang="en-US"/>
            </a:p>
          </p:txBody>
        </p:sp>
        <p:sp>
          <p:nvSpPr>
            <p:cNvPr id="7183" name="Rectangle 14"/>
            <p:cNvSpPr>
              <a:spLocks noChangeArrowheads="1"/>
            </p:cNvSpPr>
            <p:nvPr/>
          </p:nvSpPr>
          <p:spPr bwMode="auto">
            <a:xfrm>
              <a:off x="1578" y="2142"/>
              <a:ext cx="835" cy="362"/>
            </a:xfrm>
            <a:prstGeom prst="rect">
              <a:avLst/>
            </a:prstGeom>
            <a:noFill/>
            <a:ln w="9525">
              <a:noFill/>
              <a:miter lim="800000"/>
              <a:headEnd/>
              <a:tailEnd/>
            </a:ln>
          </p:spPr>
          <p:txBody>
            <a:bodyPr wrap="none" anchor="ctr">
              <a:spAutoFit/>
            </a:bodyPr>
            <a:lstStyle/>
            <a:p>
              <a:r>
                <a:rPr lang="en-US" sz="2000" b="1">
                  <a:solidFill>
                    <a:srgbClr val="CC0000"/>
                  </a:solidFill>
                </a:rPr>
                <a:t>NADH</a:t>
              </a:r>
            </a:p>
          </p:txBody>
        </p:sp>
        <p:sp>
          <p:nvSpPr>
            <p:cNvPr id="7184" name="Rectangle 15"/>
            <p:cNvSpPr>
              <a:spLocks noChangeArrowheads="1"/>
            </p:cNvSpPr>
            <p:nvPr/>
          </p:nvSpPr>
          <p:spPr bwMode="auto">
            <a:xfrm>
              <a:off x="2746" y="2142"/>
              <a:ext cx="755" cy="362"/>
            </a:xfrm>
            <a:prstGeom prst="rect">
              <a:avLst/>
            </a:prstGeom>
            <a:noFill/>
            <a:ln w="9525">
              <a:noFill/>
              <a:miter lim="800000"/>
              <a:headEnd/>
              <a:tailEnd/>
            </a:ln>
          </p:spPr>
          <p:txBody>
            <a:bodyPr wrap="none" anchor="ctr">
              <a:spAutoFit/>
            </a:bodyPr>
            <a:lstStyle/>
            <a:p>
              <a:r>
                <a:rPr lang="en-US" sz="2000" b="1">
                  <a:solidFill>
                    <a:srgbClr val="CC0000"/>
                  </a:solidFill>
                </a:rPr>
                <a:t>NAD</a:t>
              </a:r>
              <a:r>
                <a:rPr lang="en-US" sz="2000" b="1" baseline="30000">
                  <a:solidFill>
                    <a:srgbClr val="CC0000"/>
                  </a:solidFill>
                </a:rPr>
                <a:t>+</a:t>
              </a:r>
              <a:endParaRPr lang="en-US" sz="2000" b="1">
                <a:solidFill>
                  <a:srgbClr val="CC0000"/>
                </a:solidFill>
              </a:endParaRPr>
            </a:p>
          </p:txBody>
        </p:sp>
      </p:grpSp>
      <p:sp>
        <p:nvSpPr>
          <p:cNvPr id="485393" name="Freeform 17"/>
          <p:cNvSpPr>
            <a:spLocks/>
          </p:cNvSpPr>
          <p:nvPr/>
        </p:nvSpPr>
        <p:spPr bwMode="auto">
          <a:xfrm rot="18616356" flipV="1">
            <a:off x="5528469" y="1077119"/>
            <a:ext cx="1014412" cy="387350"/>
          </a:xfrm>
          <a:custGeom>
            <a:avLst/>
            <a:gdLst>
              <a:gd name="T0" fmla="*/ 0 w 639"/>
              <a:gd name="T1" fmla="*/ 304800 h 244"/>
              <a:gd name="T2" fmla="*/ 304800 w 639"/>
              <a:gd name="T3" fmla="*/ 387350 h 244"/>
              <a:gd name="T4" fmla="*/ 304800 w 639"/>
              <a:gd name="T5" fmla="*/ 152400 h 244"/>
              <a:gd name="T6" fmla="*/ 533400 w 639"/>
              <a:gd name="T7" fmla="*/ 212725 h 244"/>
              <a:gd name="T8" fmla="*/ 533400 w 639"/>
              <a:gd name="T9" fmla="*/ 0 h 244"/>
              <a:gd name="T10" fmla="*/ 1014412 w 639"/>
              <a:gd name="T11" fmla="*/ 112713 h 244"/>
              <a:gd name="T12" fmla="*/ 0 60000 65536"/>
              <a:gd name="T13" fmla="*/ 0 60000 65536"/>
              <a:gd name="T14" fmla="*/ 0 60000 65536"/>
              <a:gd name="T15" fmla="*/ 0 60000 65536"/>
              <a:gd name="T16" fmla="*/ 0 60000 65536"/>
              <a:gd name="T17" fmla="*/ 0 60000 65536"/>
              <a:gd name="T18" fmla="*/ 0 w 639"/>
              <a:gd name="T19" fmla="*/ 0 h 244"/>
              <a:gd name="T20" fmla="*/ 639 w 639"/>
              <a:gd name="T21" fmla="*/ 244 h 244"/>
            </a:gdLst>
            <a:ahLst/>
            <a:cxnLst>
              <a:cxn ang="T12">
                <a:pos x="T0" y="T1"/>
              </a:cxn>
              <a:cxn ang="T13">
                <a:pos x="T2" y="T3"/>
              </a:cxn>
              <a:cxn ang="T14">
                <a:pos x="T4" y="T5"/>
              </a:cxn>
              <a:cxn ang="T15">
                <a:pos x="T6" y="T7"/>
              </a:cxn>
              <a:cxn ang="T16">
                <a:pos x="T8" y="T9"/>
              </a:cxn>
              <a:cxn ang="T17">
                <a:pos x="T10" y="T11"/>
              </a:cxn>
            </a:cxnLst>
            <a:rect l="T18" t="T19" r="T20" b="T21"/>
            <a:pathLst>
              <a:path w="639" h="244">
                <a:moveTo>
                  <a:pt x="0" y="192"/>
                </a:moveTo>
                <a:lnTo>
                  <a:pt x="192" y="244"/>
                </a:lnTo>
                <a:lnTo>
                  <a:pt x="192" y="96"/>
                </a:lnTo>
                <a:lnTo>
                  <a:pt x="336" y="134"/>
                </a:lnTo>
                <a:lnTo>
                  <a:pt x="336" y="0"/>
                </a:lnTo>
                <a:cubicBezTo>
                  <a:pt x="596" y="69"/>
                  <a:pt x="493" y="54"/>
                  <a:pt x="639" y="71"/>
                </a:cubicBezTo>
              </a:path>
            </a:pathLst>
          </a:custGeom>
          <a:noFill/>
          <a:ln w="38100" cap="flat" cmpd="sng">
            <a:solidFill>
              <a:srgbClr val="CC0000"/>
            </a:solidFill>
            <a:prstDash val="solid"/>
            <a:round/>
            <a:headEnd type="none" w="med" len="med"/>
            <a:tailEnd type="triangle" w="med" len="med"/>
          </a:ln>
        </p:spPr>
        <p:txBody>
          <a:bodyPr wrap="none" anchor="ctr"/>
          <a:lstStyle/>
          <a:p>
            <a:endParaRPr lang="en-US"/>
          </a:p>
        </p:txBody>
      </p:sp>
      <p:pic>
        <p:nvPicPr>
          <p:cNvPr id="485398" name="Picture 22" descr="penguinL"/>
          <p:cNvPicPr>
            <a:picLocks noChangeAspect="1" noChangeArrowheads="1"/>
          </p:cNvPicPr>
          <p:nvPr/>
        </p:nvPicPr>
        <p:blipFill>
          <a:blip r:embed="rId11" cstate="print"/>
          <a:srcRect/>
          <a:stretch>
            <a:fillRect/>
          </a:stretch>
        </p:blipFill>
        <p:spPr bwMode="auto">
          <a:xfrm flipH="1">
            <a:off x="31750" y="5559425"/>
            <a:ext cx="1274763" cy="1295400"/>
          </a:xfrm>
          <a:prstGeom prst="rect">
            <a:avLst/>
          </a:prstGeom>
          <a:noFill/>
          <a:ln w="9525">
            <a:noFill/>
            <a:miter lim="800000"/>
            <a:headEnd/>
            <a:tailEnd/>
          </a:ln>
        </p:spPr>
      </p:pic>
      <p:sp>
        <p:nvSpPr>
          <p:cNvPr id="485399" name="AutoShape 23"/>
          <p:cNvSpPr>
            <a:spLocks noChangeArrowheads="1"/>
          </p:cNvSpPr>
          <p:nvPr/>
        </p:nvSpPr>
        <p:spPr bwMode="auto">
          <a:xfrm flipH="1">
            <a:off x="1458913" y="4984750"/>
            <a:ext cx="1655762" cy="906463"/>
          </a:xfrm>
          <a:prstGeom prst="wedgeEllipseCallout">
            <a:avLst>
              <a:gd name="adj1" fmla="val 73773"/>
              <a:gd name="adj2" fmla="val 31611"/>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pitchFamily="66" charset="0"/>
              </a:rPr>
              <a:t>Count the</a:t>
            </a:r>
            <a:br>
              <a:rPr lang="en-US" sz="1800" b="1">
                <a:solidFill>
                  <a:srgbClr val="0F116A"/>
                </a:solidFill>
                <a:latin typeface="Comic Sans MS" pitchFamily="66" charset="0"/>
              </a:rPr>
            </a:br>
            <a:r>
              <a:rPr lang="en-US" sz="1800" b="1">
                <a:solidFill>
                  <a:srgbClr val="0F116A"/>
                </a:solidFill>
                <a:latin typeface="Comic Sans MS" pitchFamily="66" charset="0"/>
              </a:rPr>
              <a:t>carbons</a:t>
            </a:r>
            <a:r>
              <a:rPr lang="en-US" sz="1800" b="1" i="1">
                <a:solidFill>
                  <a:srgbClr val="0F116A"/>
                </a:solidFill>
                <a:latin typeface="Comic Sans MS" pitchFamily="66" charset="0"/>
              </a:rPr>
              <a:t>!</a:t>
            </a:r>
            <a:r>
              <a:rPr lang="en-US" sz="1800" b="1">
                <a:solidFill>
                  <a:srgbClr val="0F116A"/>
                </a:solidFill>
                <a:latin typeface="Comic Sans MS" pitchFamily="66" charset="0"/>
              </a:rPr>
              <a:t> </a:t>
            </a:r>
          </a:p>
        </p:txBody>
      </p:sp>
      <p:sp>
        <p:nvSpPr>
          <p:cNvPr id="485400" name="Rectangle 24"/>
          <p:cNvSpPr>
            <a:spLocks noChangeArrowheads="1"/>
          </p:cNvSpPr>
          <p:nvPr/>
        </p:nvSpPr>
        <p:spPr bwMode="auto">
          <a:xfrm>
            <a:off x="209550" y="2720975"/>
            <a:ext cx="3725863" cy="2136775"/>
          </a:xfrm>
          <a:prstGeom prst="rect">
            <a:avLst/>
          </a:prstGeom>
          <a:solidFill>
            <a:schemeClr val="bg1"/>
          </a:solidFill>
          <a:ln w="9525">
            <a:noFill/>
            <a:miter lim="800000"/>
            <a:headEnd/>
            <a:tailEnd/>
          </a:ln>
        </p:spPr>
        <p:txBody>
          <a:bodyPr>
            <a:spAutoFit/>
          </a:bodyPr>
          <a:lstStyle/>
          <a:p>
            <a:pPr marL="230188" indent="-230188" algn="l">
              <a:buFont typeface="Wingdings" pitchFamily="2" charset="2"/>
              <a:buChar char="§"/>
            </a:pPr>
            <a:r>
              <a:rPr lang="en-US" sz="3000" b="1">
                <a:solidFill>
                  <a:srgbClr val="0F116A"/>
                </a:solidFill>
              </a:rPr>
              <a:t>Dead end process</a:t>
            </a:r>
            <a:endParaRPr lang="en-US" sz="2600" b="1">
              <a:solidFill>
                <a:srgbClr val="0F116A"/>
              </a:solidFill>
            </a:endParaRPr>
          </a:p>
          <a:p>
            <a:pPr marL="627063" lvl="1" indent="-230188" algn="l">
              <a:buClr>
                <a:schemeClr val="hlink"/>
              </a:buClr>
              <a:buFont typeface="Wingdings" pitchFamily="2" charset="2"/>
              <a:buChar char="§"/>
            </a:pPr>
            <a:r>
              <a:rPr lang="en-US" sz="2600" b="1"/>
              <a:t>at ~12% ethanol, kills yeast</a:t>
            </a:r>
          </a:p>
          <a:p>
            <a:pPr marL="627063" lvl="1" indent="-230188" algn="l">
              <a:buClr>
                <a:schemeClr val="hlink"/>
              </a:buClr>
              <a:buFont typeface="Wingdings" pitchFamily="2" charset="2"/>
              <a:buChar char="§"/>
            </a:pPr>
            <a:r>
              <a:rPr lang="en-US" sz="2600" b="1"/>
              <a:t>can’t reverse the reaction</a:t>
            </a:r>
            <a:endParaRPr lang="en-US" sz="2600" b="1">
              <a:solidFill>
                <a:srgbClr val="0F116A"/>
              </a:solidFill>
            </a:endParaRPr>
          </a:p>
        </p:txBody>
      </p:sp>
      <p:sp>
        <p:nvSpPr>
          <p:cNvPr id="7180" name="Rectangle 26"/>
          <p:cNvSpPr>
            <a:spLocks noChangeArrowheads="1"/>
          </p:cNvSpPr>
          <p:nvPr/>
        </p:nvSpPr>
        <p:spPr bwMode="auto">
          <a:xfrm>
            <a:off x="7405688" y="342900"/>
            <a:ext cx="1738312" cy="822325"/>
          </a:xfrm>
          <a:prstGeom prst="rect">
            <a:avLst/>
          </a:prstGeom>
          <a:noFill/>
          <a:ln w="9525">
            <a:noFill/>
            <a:miter lim="800000"/>
            <a:headEnd/>
            <a:tailEnd/>
          </a:ln>
        </p:spPr>
        <p:txBody>
          <a:bodyPr anchor="ctr">
            <a:spAutoFit/>
          </a:bodyPr>
          <a:lstStyle/>
          <a:p>
            <a:pPr algn="r"/>
            <a:r>
              <a:rPr lang="en-US" b="1">
                <a:solidFill>
                  <a:srgbClr val="CC0000"/>
                </a:solidFill>
              </a:rPr>
              <a:t>bacteria yeast</a:t>
            </a:r>
          </a:p>
        </p:txBody>
      </p:sp>
      <p:sp>
        <p:nvSpPr>
          <p:cNvPr id="485406" name="Rectangle 30"/>
          <p:cNvSpPr>
            <a:spLocks noChangeArrowheads="1"/>
          </p:cNvSpPr>
          <p:nvPr/>
        </p:nvSpPr>
        <p:spPr bwMode="auto">
          <a:xfrm>
            <a:off x="3684588" y="2428875"/>
            <a:ext cx="2605087" cy="366713"/>
          </a:xfrm>
          <a:prstGeom prst="rect">
            <a:avLst/>
          </a:prstGeom>
          <a:noFill/>
          <a:ln w="9525">
            <a:noFill/>
            <a:miter lim="800000"/>
            <a:headEnd/>
            <a:tailEnd/>
          </a:ln>
        </p:spPr>
        <p:txBody>
          <a:bodyPr wrap="none" anchor="ctr">
            <a:spAutoFit/>
          </a:bodyPr>
          <a:lstStyle/>
          <a:p>
            <a:pPr algn="l"/>
            <a:r>
              <a:rPr lang="en-US" sz="1800" b="1">
                <a:solidFill>
                  <a:srgbClr val="CC0000"/>
                </a:solidFill>
              </a:rPr>
              <a:t>back to glycolysis</a:t>
            </a:r>
            <a:r>
              <a:rPr lang="en-US" sz="1800" b="1">
                <a:solidFill>
                  <a:srgbClr val="CC0000"/>
                </a:solidFill>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Vibro Up"/>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5" name="Chimes"/>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85406">
                                            <p:txEl>
                                              <p:pRg st="0" end="0"/>
                                            </p:txEl>
                                          </p:spTgt>
                                        </p:tgtEl>
                                        <p:attrNameLst>
                                          <p:attrName>style.visibility</p:attrName>
                                        </p:attrNameLst>
                                      </p:cBhvr>
                                      <p:to>
                                        <p:strVal val="visible"/>
                                      </p:to>
                                    </p:set>
                                    <p:animEffect transition="in" filter="wipe(left)">
                                      <p:cBhvr>
                                        <p:cTn id="26" dur="500"/>
                                        <p:tgtEl>
                                          <p:spTgt spid="485406">
                                            <p:txEl>
                                              <p:pRg st="0" end="0"/>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85393"/>
                                        </p:tgtEl>
                                        <p:attrNameLst>
                                          <p:attrName>style.visibility</p:attrName>
                                        </p:attrNameLst>
                                      </p:cBhvr>
                                      <p:to>
                                        <p:strVal val="visible"/>
                                      </p:to>
                                    </p:set>
                                    <p:animEffect transition="in" filter="wipe(down)">
                                      <p:cBhvr>
                                        <p:cTn id="31" dur="500"/>
                                        <p:tgtEl>
                                          <p:spTgt spid="485393"/>
                                        </p:tgtEl>
                                      </p:cBhvr>
                                    </p:animEffect>
                                  </p:childTnLst>
                                  <p:subTnLst>
                                    <p:audio>
                                      <p:cMediaNode>
                                        <p:cTn display="0" masterRel="sameClick">
                                          <p:stCondLst>
                                            <p:cond evt="begin" delay="0">
                                              <p:tn val="29"/>
                                            </p:cond>
                                          </p:stCondLst>
                                          <p:endCondLst>
                                            <p:cond evt="onStopAudio" delay="0">
                                              <p:tgtEl>
                                                <p:sldTgt/>
                                              </p:tgtEl>
                                            </p:cond>
                                          </p:endCondLst>
                                        </p:cTn>
                                        <p:tgtEl>
                                          <p:sndTgt r:embed="rId6" name="Bubbles"/>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85400">
                                            <p:txEl>
                                              <p:pRg st="0" end="0"/>
                                            </p:txEl>
                                          </p:spTgt>
                                        </p:tgtEl>
                                        <p:attrNameLst>
                                          <p:attrName>style.visibility</p:attrName>
                                        </p:attrNameLst>
                                      </p:cBhvr>
                                      <p:to>
                                        <p:strVal val="visible"/>
                                      </p:to>
                                    </p:set>
                                    <p:anim calcmode="lin" valueType="num">
                                      <p:cBhvr additive="base">
                                        <p:cTn id="36" dur="500" fill="hold"/>
                                        <p:tgtEl>
                                          <p:spTgt spid="485400">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8540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7" name="Whoosh"/>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85400">
                                            <p:txEl>
                                              <p:pRg st="1" end="1"/>
                                            </p:txEl>
                                          </p:spTgt>
                                        </p:tgtEl>
                                        <p:attrNameLst>
                                          <p:attrName>style.visibility</p:attrName>
                                        </p:attrNameLst>
                                      </p:cBhvr>
                                      <p:to>
                                        <p:strVal val="visible"/>
                                      </p:to>
                                    </p:set>
                                    <p:anim calcmode="lin" valueType="num">
                                      <p:cBhvr additive="base">
                                        <p:cTn id="42" dur="500" fill="hold"/>
                                        <p:tgtEl>
                                          <p:spTgt spid="485400">
                                            <p:txEl>
                                              <p:pRg st="1" end="1"/>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8540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7" name="Whoosh"/>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85400">
                                            <p:txEl>
                                              <p:pRg st="2" end="2"/>
                                            </p:txEl>
                                          </p:spTgt>
                                        </p:tgtEl>
                                        <p:attrNameLst>
                                          <p:attrName>style.visibility</p:attrName>
                                        </p:attrNameLst>
                                      </p:cBhvr>
                                      <p:to>
                                        <p:strVal val="visible"/>
                                      </p:to>
                                    </p:set>
                                    <p:anim calcmode="lin" valueType="num">
                                      <p:cBhvr additive="base">
                                        <p:cTn id="48" dur="500" fill="hold"/>
                                        <p:tgtEl>
                                          <p:spTgt spid="485400">
                                            <p:txEl>
                                              <p:pRg st="2" end="2"/>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8540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7" name="Whoosh"/>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85398"/>
                                        </p:tgtEl>
                                        <p:attrNameLst>
                                          <p:attrName>style.visibility</p:attrName>
                                        </p:attrNameLst>
                                      </p:cBhvr>
                                      <p:to>
                                        <p:strVal val="visible"/>
                                      </p:to>
                                    </p:set>
                                    <p:animEffect transition="in" filter="wipe(left)">
                                      <p:cBhvr>
                                        <p:cTn id="54" dur="500"/>
                                        <p:tgtEl>
                                          <p:spTgt spid="485398"/>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85399"/>
                                        </p:tgtEl>
                                        <p:attrNameLst>
                                          <p:attrName>style.visibility</p:attrName>
                                        </p:attrNameLst>
                                      </p:cBhvr>
                                      <p:to>
                                        <p:strVal val="visible"/>
                                      </p:to>
                                    </p:set>
                                    <p:animEffect transition="in" filter="wipe(left)">
                                      <p:cBhvr>
                                        <p:cTn id="58" dur="500"/>
                                        <p:tgtEl>
                                          <p:spTgt spid="485399"/>
                                        </p:tgtEl>
                                      </p:cBhvr>
                                    </p:animEffect>
                                  </p:childTnLst>
                                  <p:subTnLst>
                                    <p:audio>
                                      <p:cMediaNode>
                                        <p:cTn display="0" masterRel="sameClick">
                                          <p:stCondLst>
                                            <p:cond evt="begin" delay="0">
                                              <p:tn val="56"/>
                                            </p:cond>
                                          </p:stCondLst>
                                          <p:endCondLst>
                                            <p:cond evt="onStopAudio" delay="0">
                                              <p:tgtEl>
                                                <p:sldTgt/>
                                              </p:tgtEl>
                                            </p:cond>
                                          </p:endCondLst>
                                        </p:cTn>
                                        <p:tgtEl>
                                          <p:sndTgt r:embed="rId8"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93" grpId="0" animBg="1"/>
      <p:bldP spid="485399" grpId="0" animBg="1" autoUpdateAnimBg="0"/>
      <p:bldP spid="485400" grpId="0" build="p" bldLvl="2" autoUpdateAnimBg="0"/>
      <p:bldP spid="48540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6218238" y="500063"/>
            <a:ext cx="2039937" cy="2090737"/>
            <a:chOff x="4710" y="3300"/>
            <a:chExt cx="937" cy="960"/>
          </a:xfrm>
        </p:grpSpPr>
        <p:pic>
          <p:nvPicPr>
            <p:cNvPr id="8217" name="Picture 26"/>
            <p:cNvPicPr>
              <a:picLocks noChangeAspect="1" noChangeArrowheads="1"/>
            </p:cNvPicPr>
            <p:nvPr/>
          </p:nvPicPr>
          <p:blipFill>
            <a:blip r:embed="rId9" cstate="print"/>
            <a:srcRect/>
            <a:stretch>
              <a:fillRect/>
            </a:stretch>
          </p:blipFill>
          <p:spPr bwMode="auto">
            <a:xfrm>
              <a:off x="4710" y="3300"/>
              <a:ext cx="937" cy="960"/>
            </a:xfrm>
            <a:prstGeom prst="rect">
              <a:avLst/>
            </a:prstGeom>
            <a:noFill/>
            <a:ln w="9525">
              <a:noFill/>
              <a:miter lim="800000"/>
              <a:headEnd/>
              <a:tailEnd/>
            </a:ln>
          </p:spPr>
        </p:pic>
        <p:sp>
          <p:nvSpPr>
            <p:cNvPr id="8218" name="Oval 27"/>
            <p:cNvSpPr>
              <a:spLocks noChangeArrowheads="1"/>
            </p:cNvSpPr>
            <p:nvPr/>
          </p:nvSpPr>
          <p:spPr bwMode="auto">
            <a:xfrm>
              <a:off x="4728" y="3444"/>
              <a:ext cx="881" cy="598"/>
            </a:xfrm>
            <a:prstGeom prst="ellipse">
              <a:avLst/>
            </a:prstGeom>
            <a:solidFill>
              <a:schemeClr val="folHlink">
                <a:alpha val="50195"/>
              </a:schemeClr>
            </a:solidFill>
            <a:ln w="9525">
              <a:noFill/>
              <a:round/>
              <a:headEnd/>
              <a:tailEnd/>
            </a:ln>
          </p:spPr>
          <p:txBody>
            <a:bodyPr wrap="none" anchor="ctr">
              <a:spAutoFit/>
            </a:bodyPr>
            <a:lstStyle/>
            <a:p>
              <a:r>
                <a:rPr lang="en-US" sz="2800" b="1">
                  <a:solidFill>
                    <a:srgbClr val="000000"/>
                  </a:solidFill>
                </a:rPr>
                <a:t>recycle</a:t>
              </a:r>
              <a:br>
                <a:rPr lang="en-US" sz="2800" b="1">
                  <a:solidFill>
                    <a:srgbClr val="000000"/>
                  </a:solidFill>
                </a:rPr>
              </a:br>
              <a:r>
                <a:rPr lang="en-US" sz="2800" b="1">
                  <a:solidFill>
                    <a:srgbClr val="000000"/>
                  </a:solidFill>
                </a:rPr>
                <a:t>NADH</a:t>
              </a:r>
            </a:p>
          </p:txBody>
        </p:sp>
      </p:grpSp>
      <p:sp>
        <p:nvSpPr>
          <p:cNvPr id="486420" name="Rectangle 20"/>
          <p:cNvSpPr>
            <a:spLocks noChangeArrowheads="1"/>
          </p:cNvSpPr>
          <p:nvPr/>
        </p:nvSpPr>
        <p:spPr bwMode="auto">
          <a:xfrm>
            <a:off x="169863" y="2855913"/>
            <a:ext cx="4090987" cy="2341562"/>
          </a:xfrm>
          <a:prstGeom prst="rect">
            <a:avLst/>
          </a:prstGeom>
          <a:solidFill>
            <a:schemeClr val="bg1"/>
          </a:solidFill>
          <a:ln w="9525">
            <a:noFill/>
            <a:miter lim="800000"/>
            <a:headEnd/>
            <a:tailEnd/>
          </a:ln>
        </p:spPr>
        <p:txBody>
          <a:bodyPr>
            <a:spAutoFit/>
          </a:bodyPr>
          <a:lstStyle/>
          <a:p>
            <a:pPr marL="230188" indent="-230188" algn="l">
              <a:lnSpc>
                <a:spcPct val="110000"/>
              </a:lnSpc>
              <a:buFont typeface="Wingdings" pitchFamily="2" charset="2"/>
              <a:buChar char="§"/>
            </a:pPr>
            <a:r>
              <a:rPr lang="en-US" sz="3000" b="1">
                <a:solidFill>
                  <a:srgbClr val="0F116A"/>
                </a:solidFill>
              </a:rPr>
              <a:t>Reversible process</a:t>
            </a:r>
            <a:endParaRPr lang="en-US" sz="2600" b="1">
              <a:solidFill>
                <a:srgbClr val="0F116A"/>
              </a:solidFill>
            </a:endParaRPr>
          </a:p>
          <a:p>
            <a:pPr marL="627063" lvl="1" indent="-230188" algn="l">
              <a:lnSpc>
                <a:spcPct val="110000"/>
              </a:lnSpc>
              <a:buClr>
                <a:schemeClr val="hlink"/>
              </a:buClr>
              <a:buFont typeface="Wingdings" pitchFamily="2" charset="2"/>
              <a:buChar char="§"/>
            </a:pPr>
            <a:r>
              <a:rPr lang="en-US" sz="2600" b="1"/>
              <a:t>once O</a:t>
            </a:r>
            <a:r>
              <a:rPr lang="en-US" sz="2600" b="1" baseline="-25000"/>
              <a:t>2</a:t>
            </a:r>
            <a:r>
              <a:rPr lang="en-US" sz="2600" b="1"/>
              <a:t> is available, lactate is converted back to pyruvate by the liver</a:t>
            </a:r>
            <a:endParaRPr lang="en-US" sz="2600" b="1">
              <a:solidFill>
                <a:srgbClr val="0F116A"/>
              </a:solidFill>
            </a:endParaRPr>
          </a:p>
        </p:txBody>
      </p:sp>
      <p:sp>
        <p:nvSpPr>
          <p:cNvPr id="8196" name="Line 3"/>
          <p:cNvSpPr>
            <a:spLocks noChangeShapeType="1"/>
          </p:cNvSpPr>
          <p:nvPr/>
        </p:nvSpPr>
        <p:spPr bwMode="auto">
          <a:xfrm flipH="1">
            <a:off x="76200" y="304800"/>
            <a:ext cx="8915400" cy="0"/>
          </a:xfrm>
          <a:prstGeom prst="line">
            <a:avLst/>
          </a:prstGeom>
          <a:noFill/>
          <a:ln w="12700">
            <a:solidFill>
              <a:srgbClr val="000066"/>
            </a:solidFill>
            <a:round/>
            <a:headEnd/>
            <a:tailEnd/>
          </a:ln>
        </p:spPr>
        <p:txBody>
          <a:bodyPr wrap="none" anchor="ctr"/>
          <a:lstStyle/>
          <a:p>
            <a:endParaRPr lang="en-US"/>
          </a:p>
        </p:txBody>
      </p:sp>
      <p:pic>
        <p:nvPicPr>
          <p:cNvPr id="8197" name="Picture 4"/>
          <p:cNvPicPr>
            <a:picLocks noChangeAspect="1" noChangeArrowheads="1"/>
          </p:cNvPicPr>
          <p:nvPr/>
        </p:nvPicPr>
        <p:blipFill>
          <a:blip r:embed="rId10" cstate="print"/>
          <a:srcRect l="5136" t="2400" r="8217" b="12000"/>
          <a:stretch>
            <a:fillRect/>
          </a:stretch>
        </p:blipFill>
        <p:spPr bwMode="auto">
          <a:xfrm>
            <a:off x="4113213" y="2586038"/>
            <a:ext cx="4949825" cy="4186237"/>
          </a:xfrm>
          <a:prstGeom prst="rect">
            <a:avLst/>
          </a:prstGeom>
          <a:noFill/>
          <a:ln w="9525">
            <a:noFill/>
            <a:miter lim="800000"/>
            <a:headEnd/>
            <a:tailEnd/>
          </a:ln>
        </p:spPr>
      </p:pic>
      <p:sp>
        <p:nvSpPr>
          <p:cNvPr id="8198" name="Rectangle 5"/>
          <p:cNvSpPr>
            <a:spLocks noGrp="1" noChangeArrowheads="1"/>
          </p:cNvSpPr>
          <p:nvPr>
            <p:ph type="title"/>
          </p:nvPr>
        </p:nvSpPr>
        <p:spPr/>
        <p:txBody>
          <a:bodyPr/>
          <a:lstStyle/>
          <a:p>
            <a:pPr eaLnBrk="1" hangingPunct="1"/>
            <a:r>
              <a:rPr lang="en-US" smtClean="0"/>
              <a:t>Lactic Acid Fermentation</a:t>
            </a:r>
          </a:p>
        </p:txBody>
      </p:sp>
      <p:grpSp>
        <p:nvGrpSpPr>
          <p:cNvPr id="3" name="Group 16"/>
          <p:cNvGrpSpPr>
            <a:grpSpLocks/>
          </p:cNvGrpSpPr>
          <p:nvPr/>
        </p:nvGrpSpPr>
        <p:grpSpPr bwMode="auto">
          <a:xfrm>
            <a:off x="671513" y="1328738"/>
            <a:ext cx="4657725" cy="1143000"/>
            <a:chOff x="423" y="837"/>
            <a:chExt cx="2934" cy="720"/>
          </a:xfrm>
        </p:grpSpPr>
        <p:sp>
          <p:nvSpPr>
            <p:cNvPr id="8212" name="Rectangle 6"/>
            <p:cNvSpPr>
              <a:spLocks noChangeArrowheads="1"/>
            </p:cNvSpPr>
            <p:nvPr/>
          </p:nvSpPr>
          <p:spPr bwMode="auto">
            <a:xfrm>
              <a:off x="423" y="837"/>
              <a:ext cx="2934" cy="72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4" name="Group 7"/>
            <p:cNvGrpSpPr>
              <a:grpSpLocks/>
            </p:cNvGrpSpPr>
            <p:nvPr/>
          </p:nvGrpSpPr>
          <p:grpSpPr bwMode="auto">
            <a:xfrm>
              <a:off x="524" y="867"/>
              <a:ext cx="2647" cy="649"/>
              <a:chOff x="1556" y="1987"/>
              <a:chExt cx="2647" cy="649"/>
            </a:xfrm>
          </p:grpSpPr>
          <p:sp>
            <p:nvSpPr>
              <p:cNvPr id="8214" name="Rectangle 8"/>
              <p:cNvSpPr>
                <a:spLocks noChangeArrowheads="1"/>
              </p:cNvSpPr>
              <p:nvPr/>
            </p:nvSpPr>
            <p:spPr bwMode="auto">
              <a:xfrm>
                <a:off x="1556" y="1987"/>
                <a:ext cx="2647" cy="346"/>
              </a:xfrm>
              <a:prstGeom prst="rect">
                <a:avLst/>
              </a:prstGeom>
              <a:noFill/>
              <a:ln w="9525">
                <a:noFill/>
                <a:miter lim="800000"/>
                <a:headEnd/>
                <a:tailEnd/>
              </a:ln>
            </p:spPr>
            <p:txBody>
              <a:bodyPr wrap="none" anchor="ctr">
                <a:spAutoFit/>
              </a:bodyPr>
              <a:lstStyle/>
              <a:p>
                <a:r>
                  <a:rPr lang="en-US" sz="3000" b="1">
                    <a:solidFill>
                      <a:schemeClr val="tx2"/>
                    </a:solidFill>
                  </a:rPr>
                  <a:t>pyruvate </a:t>
                </a:r>
                <a:r>
                  <a:rPr lang="en-US" sz="3000" b="1">
                    <a:solidFill>
                      <a:schemeClr val="tx2"/>
                    </a:solidFill>
                    <a:sym typeface="Symbol" pitchFamily="18" charset="2"/>
                  </a:rPr>
                  <a:t> </a:t>
                </a:r>
                <a:r>
                  <a:rPr lang="en-US" sz="3000" b="1">
                    <a:solidFill>
                      <a:schemeClr val="tx2"/>
                    </a:solidFill>
                  </a:rPr>
                  <a:t>lactic acid</a:t>
                </a:r>
              </a:p>
            </p:txBody>
          </p:sp>
          <p:sp>
            <p:nvSpPr>
              <p:cNvPr id="8215" name="AutoShape 9"/>
              <p:cNvSpPr>
                <a:spLocks noChangeArrowheads="1"/>
              </p:cNvSpPr>
              <p:nvPr/>
            </p:nvSpPr>
            <p:spPr bwMode="auto">
              <a:xfrm>
                <a:off x="1920" y="230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b="1">
                    <a:solidFill>
                      <a:schemeClr val="tx2"/>
                    </a:solidFill>
                  </a:rPr>
                  <a:t>3C</a:t>
                </a:r>
                <a:endParaRPr lang="en-US"/>
              </a:p>
            </p:txBody>
          </p:sp>
          <p:sp>
            <p:nvSpPr>
              <p:cNvPr id="8216" name="AutoShape 10"/>
              <p:cNvSpPr>
                <a:spLocks noChangeArrowheads="1"/>
              </p:cNvSpPr>
              <p:nvPr/>
            </p:nvSpPr>
            <p:spPr bwMode="auto">
              <a:xfrm>
                <a:off x="3360" y="230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p>
                <a:r>
                  <a:rPr lang="en-US" sz="2800" b="1">
                    <a:solidFill>
                      <a:schemeClr val="tx2"/>
                    </a:solidFill>
                  </a:rPr>
                  <a:t>3C</a:t>
                </a:r>
                <a:endParaRPr lang="en-US"/>
              </a:p>
            </p:txBody>
          </p:sp>
        </p:grpSp>
      </p:grpSp>
      <p:grpSp>
        <p:nvGrpSpPr>
          <p:cNvPr id="5" name="Group 11"/>
          <p:cNvGrpSpPr>
            <a:grpSpLocks/>
          </p:cNvGrpSpPr>
          <p:nvPr/>
        </p:nvGrpSpPr>
        <p:grpSpPr bwMode="auto">
          <a:xfrm>
            <a:off x="1662113" y="1946275"/>
            <a:ext cx="2112962" cy="746125"/>
            <a:chOff x="1578" y="1824"/>
            <a:chExt cx="1923" cy="680"/>
          </a:xfrm>
        </p:grpSpPr>
        <p:sp>
          <p:nvSpPr>
            <p:cNvPr id="8209" name="AutoShape 12"/>
            <p:cNvSpPr>
              <a:spLocks noChangeArrowheads="1"/>
            </p:cNvSpPr>
            <p:nvPr/>
          </p:nvSpPr>
          <p:spPr bwMode="auto">
            <a:xfrm flipV="1">
              <a:off x="2256" y="1824"/>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p:spPr>
          <p:txBody>
            <a:bodyPr wrap="none" anchor="ctr"/>
            <a:lstStyle/>
            <a:p>
              <a:endParaRPr lang="en-US"/>
            </a:p>
          </p:txBody>
        </p:sp>
        <p:sp>
          <p:nvSpPr>
            <p:cNvPr id="8210" name="Rectangle 13"/>
            <p:cNvSpPr>
              <a:spLocks noChangeArrowheads="1"/>
            </p:cNvSpPr>
            <p:nvPr/>
          </p:nvSpPr>
          <p:spPr bwMode="auto">
            <a:xfrm>
              <a:off x="1578" y="2142"/>
              <a:ext cx="835" cy="362"/>
            </a:xfrm>
            <a:prstGeom prst="rect">
              <a:avLst/>
            </a:prstGeom>
            <a:noFill/>
            <a:ln w="9525">
              <a:noFill/>
              <a:miter lim="800000"/>
              <a:headEnd/>
              <a:tailEnd/>
            </a:ln>
          </p:spPr>
          <p:txBody>
            <a:bodyPr wrap="none" anchor="ctr">
              <a:spAutoFit/>
            </a:bodyPr>
            <a:lstStyle/>
            <a:p>
              <a:r>
                <a:rPr lang="en-US" sz="2000" b="1">
                  <a:solidFill>
                    <a:srgbClr val="CC0000"/>
                  </a:solidFill>
                </a:rPr>
                <a:t>NADH</a:t>
              </a:r>
            </a:p>
          </p:txBody>
        </p:sp>
        <p:sp>
          <p:nvSpPr>
            <p:cNvPr id="8211" name="Rectangle 14"/>
            <p:cNvSpPr>
              <a:spLocks noChangeArrowheads="1"/>
            </p:cNvSpPr>
            <p:nvPr/>
          </p:nvSpPr>
          <p:spPr bwMode="auto">
            <a:xfrm>
              <a:off x="2746" y="2142"/>
              <a:ext cx="755" cy="362"/>
            </a:xfrm>
            <a:prstGeom prst="rect">
              <a:avLst/>
            </a:prstGeom>
            <a:noFill/>
            <a:ln w="9525">
              <a:noFill/>
              <a:miter lim="800000"/>
              <a:headEnd/>
              <a:tailEnd/>
            </a:ln>
          </p:spPr>
          <p:txBody>
            <a:bodyPr wrap="none" anchor="ctr">
              <a:spAutoFit/>
            </a:bodyPr>
            <a:lstStyle/>
            <a:p>
              <a:r>
                <a:rPr lang="en-US" sz="2000" b="1">
                  <a:solidFill>
                    <a:srgbClr val="CC0000"/>
                  </a:solidFill>
                </a:rPr>
                <a:t>NAD</a:t>
              </a:r>
              <a:r>
                <a:rPr lang="en-US" sz="2000" b="1" baseline="30000">
                  <a:solidFill>
                    <a:srgbClr val="CC0000"/>
                  </a:solidFill>
                </a:rPr>
                <a:t>+</a:t>
              </a:r>
              <a:endParaRPr lang="en-US" sz="2000" b="1">
                <a:solidFill>
                  <a:srgbClr val="CC0000"/>
                </a:solidFill>
              </a:endParaRPr>
            </a:p>
          </p:txBody>
        </p:sp>
      </p:grpSp>
      <p:sp>
        <p:nvSpPr>
          <p:cNvPr id="486417" name="Rectangle 17"/>
          <p:cNvSpPr>
            <a:spLocks noChangeArrowheads="1"/>
          </p:cNvSpPr>
          <p:nvPr/>
        </p:nvSpPr>
        <p:spPr bwMode="auto">
          <a:xfrm flipH="1" flipV="1">
            <a:off x="2490788" y="1479550"/>
            <a:ext cx="560387" cy="549275"/>
          </a:xfrm>
          <a:prstGeom prst="rect">
            <a:avLst/>
          </a:prstGeom>
          <a:noFill/>
          <a:ln w="9525">
            <a:noFill/>
            <a:miter lim="800000"/>
            <a:headEnd/>
            <a:tailEnd/>
          </a:ln>
        </p:spPr>
        <p:txBody>
          <a:bodyPr wrap="none" anchor="ctr">
            <a:spAutoFit/>
          </a:bodyPr>
          <a:lstStyle/>
          <a:p>
            <a:r>
              <a:rPr lang="en-US" sz="3000" b="1">
                <a:solidFill>
                  <a:srgbClr val="CC0000"/>
                </a:solidFill>
                <a:sym typeface="Symbol" pitchFamily="18" charset="2"/>
              </a:rPr>
              <a:t></a:t>
            </a:r>
          </a:p>
        </p:txBody>
      </p:sp>
      <p:pic>
        <p:nvPicPr>
          <p:cNvPr id="486418" name="Picture 18" descr="penguinL"/>
          <p:cNvPicPr>
            <a:picLocks noChangeAspect="1" noChangeArrowheads="1"/>
          </p:cNvPicPr>
          <p:nvPr/>
        </p:nvPicPr>
        <p:blipFill>
          <a:blip r:embed="rId11" cstate="print"/>
          <a:srcRect/>
          <a:stretch>
            <a:fillRect/>
          </a:stretch>
        </p:blipFill>
        <p:spPr bwMode="auto">
          <a:xfrm flipH="1">
            <a:off x="31750" y="5559425"/>
            <a:ext cx="1274763" cy="1295400"/>
          </a:xfrm>
          <a:prstGeom prst="rect">
            <a:avLst/>
          </a:prstGeom>
          <a:noFill/>
          <a:ln w="9525">
            <a:noFill/>
            <a:miter lim="800000"/>
            <a:headEnd/>
            <a:tailEnd/>
          </a:ln>
        </p:spPr>
      </p:pic>
      <p:sp>
        <p:nvSpPr>
          <p:cNvPr id="486419" name="AutoShape 19"/>
          <p:cNvSpPr>
            <a:spLocks noChangeArrowheads="1"/>
          </p:cNvSpPr>
          <p:nvPr/>
        </p:nvSpPr>
        <p:spPr bwMode="auto">
          <a:xfrm flipH="1">
            <a:off x="1639888" y="5419725"/>
            <a:ext cx="1655762" cy="906463"/>
          </a:xfrm>
          <a:prstGeom prst="wedgeEllipseCallout">
            <a:avLst>
              <a:gd name="adj1" fmla="val 84611"/>
              <a:gd name="adj2" fmla="val -16551"/>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pitchFamily="66" charset="0"/>
              </a:rPr>
              <a:t>Count the</a:t>
            </a:r>
            <a:br>
              <a:rPr lang="en-US" sz="1800" b="1">
                <a:solidFill>
                  <a:srgbClr val="0F116A"/>
                </a:solidFill>
                <a:latin typeface="Comic Sans MS" pitchFamily="66" charset="0"/>
              </a:rPr>
            </a:br>
            <a:r>
              <a:rPr lang="en-US" sz="1800" b="1">
                <a:solidFill>
                  <a:srgbClr val="0F116A"/>
                </a:solidFill>
                <a:latin typeface="Comic Sans MS" pitchFamily="66" charset="0"/>
              </a:rPr>
              <a:t>carbons</a:t>
            </a:r>
            <a:r>
              <a:rPr lang="en-US" sz="1800" b="1" i="1">
                <a:solidFill>
                  <a:srgbClr val="0F116A"/>
                </a:solidFill>
                <a:latin typeface="Comic Sans MS" pitchFamily="66" charset="0"/>
              </a:rPr>
              <a:t>!</a:t>
            </a:r>
            <a:r>
              <a:rPr lang="en-US" sz="1800" b="1">
                <a:solidFill>
                  <a:srgbClr val="0F116A"/>
                </a:solidFill>
                <a:latin typeface="Comic Sans MS" pitchFamily="66" charset="0"/>
              </a:rPr>
              <a:t> </a:t>
            </a:r>
          </a:p>
        </p:txBody>
      </p:sp>
      <p:grpSp>
        <p:nvGrpSpPr>
          <p:cNvPr id="6" name="Group 21"/>
          <p:cNvGrpSpPr>
            <a:grpSpLocks/>
          </p:cNvGrpSpPr>
          <p:nvPr/>
        </p:nvGrpSpPr>
        <p:grpSpPr bwMode="auto">
          <a:xfrm>
            <a:off x="5183188" y="1254125"/>
            <a:ext cx="517525" cy="492125"/>
            <a:chOff x="3385" y="1160"/>
            <a:chExt cx="326" cy="310"/>
          </a:xfrm>
        </p:grpSpPr>
        <p:sp>
          <p:nvSpPr>
            <p:cNvPr id="8207" name="Oval 22"/>
            <p:cNvSpPr>
              <a:spLocks noChangeArrowheads="1"/>
            </p:cNvSpPr>
            <p:nvPr/>
          </p:nvSpPr>
          <p:spPr bwMode="auto">
            <a:xfrm>
              <a:off x="3390" y="1160"/>
              <a:ext cx="310" cy="310"/>
            </a:xfrm>
            <a:prstGeom prst="ellipse">
              <a:avLst/>
            </a:prstGeom>
            <a:solidFill>
              <a:srgbClr val="FFEA18"/>
            </a:solidFill>
            <a:ln w="38100">
              <a:solidFill>
                <a:srgbClr val="CC0000"/>
              </a:solidFill>
              <a:round/>
              <a:headEnd/>
              <a:tailEnd/>
            </a:ln>
          </p:spPr>
          <p:txBody>
            <a:bodyPr wrap="none" anchor="ctr"/>
            <a:lstStyle/>
            <a:p>
              <a:endParaRPr lang="en-US"/>
            </a:p>
          </p:txBody>
        </p:sp>
        <p:sp>
          <p:nvSpPr>
            <p:cNvPr id="8208" name="Rectangle 23"/>
            <p:cNvSpPr>
              <a:spLocks noChangeArrowheads="1"/>
            </p:cNvSpPr>
            <p:nvPr/>
          </p:nvSpPr>
          <p:spPr bwMode="auto">
            <a:xfrm>
              <a:off x="3385" y="1165"/>
              <a:ext cx="326" cy="279"/>
            </a:xfrm>
            <a:prstGeom prst="rect">
              <a:avLst/>
            </a:prstGeom>
            <a:noFill/>
            <a:ln w="9525">
              <a:noFill/>
              <a:miter lim="800000"/>
              <a:headEnd/>
              <a:tailEnd/>
            </a:ln>
          </p:spPr>
          <p:txBody>
            <a:bodyPr wrap="none" anchor="ctr">
              <a:spAutoFit/>
            </a:bodyPr>
            <a:lstStyle/>
            <a:p>
              <a:r>
                <a:rPr lang="en-US" sz="2300" b="1">
                  <a:solidFill>
                    <a:srgbClr val="0F116A"/>
                  </a:solidFill>
                </a:rPr>
                <a:t>O</a:t>
              </a:r>
              <a:r>
                <a:rPr lang="en-US" sz="2300" b="1" baseline="-25000">
                  <a:solidFill>
                    <a:srgbClr val="0F116A"/>
                  </a:solidFill>
                </a:rPr>
                <a:t>2</a:t>
              </a:r>
              <a:endParaRPr lang="en-US" sz="2300" b="1">
                <a:solidFill>
                  <a:srgbClr val="0F116A"/>
                </a:solidFill>
              </a:endParaRPr>
            </a:p>
          </p:txBody>
        </p:sp>
      </p:grpSp>
      <p:sp>
        <p:nvSpPr>
          <p:cNvPr id="8205" name="Rectangle 24"/>
          <p:cNvSpPr>
            <a:spLocks noChangeArrowheads="1"/>
          </p:cNvSpPr>
          <p:nvPr/>
        </p:nvSpPr>
        <p:spPr bwMode="auto">
          <a:xfrm>
            <a:off x="6864350" y="230188"/>
            <a:ext cx="2279650" cy="822325"/>
          </a:xfrm>
          <a:prstGeom prst="rect">
            <a:avLst/>
          </a:prstGeom>
          <a:noFill/>
          <a:ln w="9525">
            <a:noFill/>
            <a:miter lim="800000"/>
            <a:headEnd/>
            <a:tailEnd/>
          </a:ln>
        </p:spPr>
        <p:txBody>
          <a:bodyPr>
            <a:spAutoFit/>
          </a:bodyPr>
          <a:lstStyle/>
          <a:p>
            <a:pPr algn="r"/>
            <a:r>
              <a:rPr lang="en-US" b="1">
                <a:solidFill>
                  <a:srgbClr val="CC0000"/>
                </a:solidFill>
              </a:rPr>
              <a:t>animals</a:t>
            </a:r>
            <a:br>
              <a:rPr lang="en-US" b="1">
                <a:solidFill>
                  <a:srgbClr val="CC0000"/>
                </a:solidFill>
              </a:rPr>
            </a:br>
            <a:r>
              <a:rPr lang="en-US" b="1">
                <a:solidFill>
                  <a:srgbClr val="CC0000"/>
                </a:solidFill>
              </a:rPr>
              <a:t>some fungi</a:t>
            </a:r>
          </a:p>
        </p:txBody>
      </p:sp>
      <p:sp>
        <p:nvSpPr>
          <p:cNvPr id="486428" name="Rectangle 28"/>
          <p:cNvSpPr>
            <a:spLocks noChangeArrowheads="1"/>
          </p:cNvSpPr>
          <p:nvPr/>
        </p:nvSpPr>
        <p:spPr bwMode="auto">
          <a:xfrm>
            <a:off x="3644900" y="2366963"/>
            <a:ext cx="2605088" cy="366712"/>
          </a:xfrm>
          <a:prstGeom prst="rect">
            <a:avLst/>
          </a:prstGeom>
          <a:noFill/>
          <a:ln w="9525">
            <a:noFill/>
            <a:miter lim="800000"/>
            <a:headEnd/>
            <a:tailEnd/>
          </a:ln>
        </p:spPr>
        <p:txBody>
          <a:bodyPr wrap="none" anchor="ctr">
            <a:spAutoFit/>
          </a:bodyPr>
          <a:lstStyle/>
          <a:p>
            <a:pPr algn="l"/>
            <a:r>
              <a:rPr lang="en-US" sz="1800" b="1">
                <a:solidFill>
                  <a:srgbClr val="CC0000"/>
                </a:solidFill>
              </a:rPr>
              <a:t>back to glycolysis</a:t>
            </a:r>
            <a:r>
              <a:rPr lang="en-US" sz="1800" b="1">
                <a:solidFill>
                  <a:srgbClr val="CC0000"/>
                </a:solidFill>
                <a:sym typeface="Symbol"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4" name="Vibro Up"/>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Chimes"/>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86428">
                                            <p:txEl>
                                              <p:pRg st="0" end="0"/>
                                            </p:txEl>
                                          </p:spTgt>
                                        </p:tgtEl>
                                        <p:attrNameLst>
                                          <p:attrName>style.visibility</p:attrName>
                                        </p:attrNameLst>
                                      </p:cBhvr>
                                      <p:to>
                                        <p:strVal val="visible"/>
                                      </p:to>
                                    </p:set>
                                    <p:animEffect transition="in" filter="wipe(left)">
                                      <p:cBhvr>
                                        <p:cTn id="25" dur="500"/>
                                        <p:tgtEl>
                                          <p:spTgt spid="486428">
                                            <p:txEl>
                                              <p:pRg st="0" end="0"/>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Laser"/>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86420">
                                            <p:txEl>
                                              <p:pRg st="0" end="0"/>
                                            </p:txEl>
                                          </p:spTgt>
                                        </p:tgtEl>
                                        <p:attrNameLst>
                                          <p:attrName>style.visibility</p:attrName>
                                        </p:attrNameLst>
                                      </p:cBhvr>
                                      <p:to>
                                        <p:strVal val="visible"/>
                                      </p:to>
                                    </p:set>
                                    <p:anim calcmode="lin" valueType="num">
                                      <p:cBhvr additive="base">
                                        <p:cTn id="30" dur="500" fill="hold"/>
                                        <p:tgtEl>
                                          <p:spTgt spid="486420">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8642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Whoosh"/>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86418"/>
                                        </p:tgtEl>
                                        <p:attrNameLst>
                                          <p:attrName>style.visibility</p:attrName>
                                        </p:attrNameLst>
                                      </p:cBhvr>
                                      <p:to>
                                        <p:strVal val="visible"/>
                                      </p:to>
                                    </p:set>
                                    <p:animEffect transition="in" filter="wipe(left)">
                                      <p:cBhvr>
                                        <p:cTn id="36" dur="500"/>
                                        <p:tgtEl>
                                          <p:spTgt spid="48641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86419"/>
                                        </p:tgtEl>
                                        <p:attrNameLst>
                                          <p:attrName>style.visibility</p:attrName>
                                        </p:attrNameLst>
                                      </p:cBhvr>
                                      <p:to>
                                        <p:strVal val="visible"/>
                                      </p:to>
                                    </p:set>
                                    <p:animEffect transition="in" filter="wipe(left)">
                                      <p:cBhvr>
                                        <p:cTn id="40" dur="500"/>
                                        <p:tgtEl>
                                          <p:spTgt spid="486419"/>
                                        </p:tgtEl>
                                      </p:cBhvr>
                                    </p:animEffect>
                                  </p:childTnLst>
                                  <p:subTnLst>
                                    <p:audio>
                                      <p:cMediaNode>
                                        <p:cTn display="0" masterRel="sameClick">
                                          <p:stCondLst>
                                            <p:cond evt="begin" delay="0">
                                              <p:tn val="38"/>
                                            </p:cond>
                                          </p:stCondLst>
                                          <p:endCondLst>
                                            <p:cond evt="onStopAudio" delay="0">
                                              <p:tgtEl>
                                                <p:sldTgt/>
                                              </p:tgtEl>
                                            </p:cond>
                                          </p:endCondLst>
                                        </p:cTn>
                                        <p:tgtEl>
                                          <p:sndTgt r:embed="rId7" name="Quack"/>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486417">
                                            <p:txEl>
                                              <p:pRg st="0" end="0"/>
                                            </p:txEl>
                                          </p:spTgt>
                                        </p:tgtEl>
                                        <p:attrNameLst>
                                          <p:attrName>style.visibility</p:attrName>
                                        </p:attrNameLst>
                                      </p:cBhvr>
                                      <p:to>
                                        <p:strVal val="visible"/>
                                      </p:to>
                                    </p:set>
                                    <p:animEffect transition="in" filter="wipe(right)">
                                      <p:cBhvr>
                                        <p:cTn id="45" dur="500"/>
                                        <p:tgtEl>
                                          <p:spTgt spid="486417">
                                            <p:txEl>
                                              <p:pRg st="0" end="0"/>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3" name="Laser"/>
                                        </p:tgtEl>
                                      </p:cMediaNode>
                                    </p:audio>
                                  </p:subTnLst>
                                </p:cTn>
                              </p:par>
                            </p:childTnLst>
                          </p:cTn>
                        </p:par>
                      </p:childTnLst>
                    </p:cTn>
                  </p:par>
                  <p:par>
                    <p:cTn id="46" fill="hold">
                      <p:stCondLst>
                        <p:cond delay="indefinite"/>
                      </p:stCondLst>
                      <p:childTnLst>
                        <p:par>
                          <p:cTn id="47" fill="hold">
                            <p:stCondLst>
                              <p:cond delay="0"/>
                            </p:stCondLst>
                            <p:childTnLst>
                              <p:par>
                                <p:cTn id="48" presetID="15"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 calcmode="lin" valueType="num">
                                      <p:cBhvr>
                                        <p:cTn id="52"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53" dur="5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8"/>
                                            </p:cond>
                                          </p:stCondLst>
                                          <p:endCondLst>
                                            <p:cond evt="onStopAudio" delay="0">
                                              <p:tgtEl>
                                                <p:sldTgt/>
                                              </p:tgtEl>
                                            </p:cond>
                                          </p:endCondLst>
                                        </p:cTn>
                                        <p:tgtEl>
                                          <p:sndTgt r:embed="rId8" name="Bubbles"/>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486420">
                                            <p:txEl>
                                              <p:pRg st="1" end="1"/>
                                            </p:txEl>
                                          </p:spTgt>
                                        </p:tgtEl>
                                        <p:attrNameLst>
                                          <p:attrName>style.visibility</p:attrName>
                                        </p:attrNameLst>
                                      </p:cBhvr>
                                      <p:to>
                                        <p:strVal val="visible"/>
                                      </p:to>
                                    </p:set>
                                    <p:anim calcmode="lin" valueType="num">
                                      <p:cBhvr additive="base">
                                        <p:cTn id="58" dur="500" fill="hold"/>
                                        <p:tgtEl>
                                          <p:spTgt spid="486420">
                                            <p:txEl>
                                              <p:pRg st="1" end="1"/>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48642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6"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20" grpId="0" build="p" bldLvl="2" autoUpdateAnimBg="0"/>
      <p:bldP spid="486417" grpId="0" build="p" autoUpdateAnimBg="0"/>
      <p:bldP spid="486419" grpId="0" animBg="1" autoUpdateAnimBg="0"/>
      <p:bldP spid="486428"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Plants use water only as a means of keeping their cells full and holding the plant itself upright.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pPr eaLnBrk="1" hangingPunct="1"/>
            <a:r>
              <a:rPr lang="en-US" dirty="0" smtClean="0"/>
              <a:t>Metabolism</a:t>
            </a:r>
          </a:p>
        </p:txBody>
      </p:sp>
      <p:sp>
        <p:nvSpPr>
          <p:cNvPr id="476163" name="Rectangle 3" descr="Rectangle: Click to edit Master text styles&#10;Second level&#10;Third level&#10;Fourth level&#10;Fifth level"/>
          <p:cNvSpPr>
            <a:spLocks noGrp="1" noChangeArrowheads="1"/>
          </p:cNvSpPr>
          <p:nvPr>
            <p:ph type="body" idx="1"/>
          </p:nvPr>
        </p:nvSpPr>
        <p:spPr>
          <a:xfrm>
            <a:off x="838200" y="1371600"/>
            <a:ext cx="8153400" cy="4953000"/>
          </a:xfrm>
          <a:noFill/>
        </p:spPr>
        <p:txBody>
          <a:bodyPr/>
          <a:lstStyle/>
          <a:p>
            <a:pPr eaLnBrk="1" hangingPunct="1"/>
            <a:r>
              <a:rPr lang="en-US" dirty="0" smtClean="0"/>
              <a:t>Chemical reactions of life</a:t>
            </a:r>
          </a:p>
          <a:p>
            <a:pPr lvl="1" eaLnBrk="1" hangingPunct="1"/>
            <a:r>
              <a:rPr lang="en-US" u="sng" dirty="0" smtClean="0">
                <a:solidFill>
                  <a:srgbClr val="CC0000"/>
                </a:solidFill>
              </a:rPr>
              <a:t>forming bonds</a:t>
            </a:r>
            <a:r>
              <a:rPr lang="en-US" dirty="0" smtClean="0"/>
              <a:t> between molecules</a:t>
            </a:r>
          </a:p>
          <a:p>
            <a:pPr lvl="2" eaLnBrk="1" hangingPunct="1"/>
            <a:r>
              <a:rPr lang="en-US" dirty="0" smtClean="0"/>
              <a:t>dehydration synthesis</a:t>
            </a:r>
          </a:p>
          <a:p>
            <a:pPr lvl="2" eaLnBrk="1" hangingPunct="1"/>
            <a:r>
              <a:rPr lang="en-US" dirty="0" smtClean="0"/>
              <a:t>synthesis</a:t>
            </a:r>
          </a:p>
          <a:p>
            <a:pPr lvl="2" eaLnBrk="1" hangingPunct="1"/>
            <a:r>
              <a:rPr lang="en-US" u="sng" dirty="0" smtClean="0">
                <a:solidFill>
                  <a:srgbClr val="CC0000"/>
                </a:solidFill>
              </a:rPr>
              <a:t>anabolic reactions</a:t>
            </a:r>
            <a:endParaRPr lang="en-US" dirty="0" smtClean="0"/>
          </a:p>
          <a:p>
            <a:pPr lvl="1" eaLnBrk="1" hangingPunct="1"/>
            <a:r>
              <a:rPr lang="en-US" u="sng" dirty="0" smtClean="0">
                <a:solidFill>
                  <a:srgbClr val="CC0000"/>
                </a:solidFill>
              </a:rPr>
              <a:t>breaking bonds</a:t>
            </a:r>
            <a:r>
              <a:rPr lang="en-US" dirty="0" smtClean="0"/>
              <a:t> between molecules</a:t>
            </a:r>
          </a:p>
          <a:p>
            <a:pPr lvl="2" eaLnBrk="1" hangingPunct="1"/>
            <a:r>
              <a:rPr lang="en-US" dirty="0" smtClean="0"/>
              <a:t>hydrolysis</a:t>
            </a:r>
          </a:p>
          <a:p>
            <a:pPr lvl="2" eaLnBrk="1" hangingPunct="1"/>
            <a:r>
              <a:rPr lang="en-US" dirty="0" smtClean="0"/>
              <a:t>digestion</a:t>
            </a:r>
          </a:p>
          <a:p>
            <a:pPr lvl="2" eaLnBrk="1" hangingPunct="1"/>
            <a:r>
              <a:rPr lang="en-US" u="sng" dirty="0" smtClean="0">
                <a:solidFill>
                  <a:srgbClr val="CC0000"/>
                </a:solidFill>
              </a:rPr>
              <a:t>catabolic reactions</a:t>
            </a:r>
          </a:p>
        </p:txBody>
      </p:sp>
      <p:pic>
        <p:nvPicPr>
          <p:cNvPr id="476164" name="Picture 4"/>
          <p:cNvPicPr>
            <a:picLocks noChangeAspect="1" noChangeArrowheads="1"/>
          </p:cNvPicPr>
          <p:nvPr/>
        </p:nvPicPr>
        <p:blipFill>
          <a:blip r:embed="rId5" cstate="print"/>
          <a:srcRect l="50211" r="4736"/>
          <a:stretch>
            <a:fillRect/>
          </a:stretch>
        </p:blipFill>
        <p:spPr bwMode="auto">
          <a:xfrm>
            <a:off x="5707063" y="4352925"/>
            <a:ext cx="3352800" cy="2447925"/>
          </a:xfrm>
          <a:prstGeom prst="rect">
            <a:avLst/>
          </a:prstGeom>
          <a:noFill/>
          <a:ln w="9525">
            <a:noFill/>
            <a:miter lim="800000"/>
            <a:headEnd/>
            <a:tailEnd/>
          </a:ln>
          <a:effectLst>
            <a:outerShdw dist="35921" dir="2700000" algn="ctr" rotWithShape="0">
              <a:srgbClr val="808080"/>
            </a:outerShdw>
          </a:effectLst>
        </p:spPr>
      </p:pic>
      <p:pic>
        <p:nvPicPr>
          <p:cNvPr id="476165" name="Picture 5" descr="penguinL"/>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flipH="1">
            <a:off x="31750" y="5562600"/>
            <a:ext cx="1274763"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6166" name="AutoShape 6"/>
          <p:cNvSpPr>
            <a:spLocks noChangeArrowheads="1"/>
          </p:cNvSpPr>
          <p:nvPr/>
        </p:nvSpPr>
        <p:spPr bwMode="auto">
          <a:xfrm flipH="1">
            <a:off x="1960563" y="5605463"/>
            <a:ext cx="2951162" cy="1143000"/>
          </a:xfrm>
          <a:prstGeom prst="wedgeEllipseCallout">
            <a:avLst>
              <a:gd name="adj1" fmla="val 81199"/>
              <a:gd name="adj2" fmla="val -23894"/>
            </a:avLst>
          </a:prstGeom>
          <a:solidFill>
            <a:srgbClr val="FFEA18"/>
          </a:solidFill>
          <a:ln w="38100">
            <a:solidFill>
              <a:srgbClr val="CC0000"/>
            </a:solidFill>
            <a:miter lim="800000"/>
            <a:headEnd/>
            <a:tailEnd/>
          </a:ln>
        </p:spPr>
        <p:txBody>
          <a:bodyPr wrap="none" lIns="0" tIns="0" rIns="0" bIns="0" anchor="ctr"/>
          <a:lstStyle/>
          <a:p>
            <a:r>
              <a:rPr lang="en-US" sz="1800" b="1" dirty="0">
                <a:solidFill>
                  <a:srgbClr val="0F116A"/>
                </a:solidFill>
                <a:latin typeface="Comic Sans MS" pitchFamily="84" charset="0"/>
                <a:ea typeface="Geneva" pitchFamily="84" charset="-128"/>
              </a:rPr>
              <a:t>That’s why </a:t>
            </a:r>
            <a:br>
              <a:rPr lang="en-US" sz="1800" b="1" dirty="0">
                <a:solidFill>
                  <a:srgbClr val="0F116A"/>
                </a:solidFill>
                <a:latin typeface="Comic Sans MS" pitchFamily="84" charset="0"/>
                <a:ea typeface="Geneva" pitchFamily="84" charset="-128"/>
              </a:rPr>
            </a:br>
            <a:r>
              <a:rPr lang="en-US" sz="1800" b="1" dirty="0">
                <a:solidFill>
                  <a:srgbClr val="0F116A"/>
                </a:solidFill>
                <a:latin typeface="Comic Sans MS" pitchFamily="84" charset="0"/>
                <a:ea typeface="Geneva" pitchFamily="84" charset="-128"/>
              </a:rPr>
              <a:t> they’re called</a:t>
            </a:r>
            <a:br>
              <a:rPr lang="en-US" sz="1800" b="1" dirty="0">
                <a:solidFill>
                  <a:srgbClr val="0F116A"/>
                </a:solidFill>
                <a:latin typeface="Comic Sans MS" pitchFamily="84" charset="0"/>
                <a:ea typeface="Geneva" pitchFamily="84" charset="-128"/>
              </a:rPr>
            </a:br>
            <a:r>
              <a:rPr lang="en-US" sz="1800" b="1" i="1" u="sng" dirty="0">
                <a:solidFill>
                  <a:srgbClr val="0F116A"/>
                </a:solidFill>
                <a:latin typeface="Comic Sans MS" pitchFamily="84" charset="0"/>
                <a:ea typeface="Geneva" pitchFamily="84" charset="-128"/>
              </a:rPr>
              <a:t>anabolic</a:t>
            </a:r>
            <a:r>
              <a:rPr lang="en-US" sz="1800" b="1" dirty="0">
                <a:solidFill>
                  <a:srgbClr val="0F116A"/>
                </a:solidFill>
                <a:latin typeface="Comic Sans MS" pitchFamily="84" charset="0"/>
                <a:ea typeface="Geneva" pitchFamily="84" charset="-128"/>
              </a:rPr>
              <a:t> steroids</a:t>
            </a:r>
            <a:r>
              <a:rPr lang="en-US" sz="1800" b="1" i="1" dirty="0">
                <a:solidFill>
                  <a:srgbClr val="0F116A"/>
                </a:solidFill>
                <a:latin typeface="Comic Sans MS" pitchFamily="84" charset="0"/>
                <a:ea typeface="Geneva" pitchFamily="84" charset="-128"/>
              </a:rPr>
              <a:t>!</a:t>
            </a:r>
            <a:r>
              <a:rPr lang="en-US" sz="1800" b="1" dirty="0">
                <a:solidFill>
                  <a:srgbClr val="0F116A"/>
                </a:solidFill>
                <a:latin typeface="Comic Sans MS" pitchFamily="84" charset="0"/>
                <a:ea typeface="Geneva" pitchFamily="84" charset="-128"/>
              </a:rPr>
              <a:t> </a:t>
            </a:r>
          </a:p>
        </p:txBody>
      </p:sp>
    </p:spTree>
    <p:extLst>
      <p:ext uri="{BB962C8B-B14F-4D97-AF65-F5344CB8AC3E}">
        <p14:creationId xmlns="" xmlns:p14="http://schemas.microsoft.com/office/powerpoint/2010/main" val="187913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6163">
                                            <p:txEl>
                                              <p:pRg st="1" end="1"/>
                                            </p:txEl>
                                          </p:spTgt>
                                        </p:tgtEl>
                                        <p:attrNameLst>
                                          <p:attrName>style.visibility</p:attrName>
                                        </p:attrNameLst>
                                      </p:cBhvr>
                                      <p:to>
                                        <p:strVal val="visible"/>
                                      </p:to>
                                    </p:set>
                                    <p:anim calcmode="lin" valueType="num">
                                      <p:cBhvr additive="base">
                                        <p:cTn id="7" dur="500" fill="hold"/>
                                        <p:tgtEl>
                                          <p:spTgt spid="4761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61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6163">
                                            <p:txEl>
                                              <p:pRg st="2" end="2"/>
                                            </p:txEl>
                                          </p:spTgt>
                                        </p:tgtEl>
                                        <p:attrNameLst>
                                          <p:attrName>style.visibility</p:attrName>
                                        </p:attrNameLst>
                                      </p:cBhvr>
                                      <p:to>
                                        <p:strVal val="visible"/>
                                      </p:to>
                                    </p:set>
                                    <p:anim calcmode="lin" valueType="num">
                                      <p:cBhvr additive="base">
                                        <p:cTn id="13" dur="500" fill="hold"/>
                                        <p:tgtEl>
                                          <p:spTgt spid="4761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61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6163">
                                            <p:txEl>
                                              <p:pRg st="3" end="3"/>
                                            </p:txEl>
                                          </p:spTgt>
                                        </p:tgtEl>
                                        <p:attrNameLst>
                                          <p:attrName>style.visibility</p:attrName>
                                        </p:attrNameLst>
                                      </p:cBhvr>
                                      <p:to>
                                        <p:strVal val="visible"/>
                                      </p:to>
                                    </p:set>
                                    <p:anim calcmode="lin" valueType="num">
                                      <p:cBhvr additive="base">
                                        <p:cTn id="19" dur="500" fill="hold"/>
                                        <p:tgtEl>
                                          <p:spTgt spid="4761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61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6163">
                                            <p:txEl>
                                              <p:pRg st="4" end="4"/>
                                            </p:txEl>
                                          </p:spTgt>
                                        </p:tgtEl>
                                        <p:attrNameLst>
                                          <p:attrName>style.visibility</p:attrName>
                                        </p:attrNameLst>
                                      </p:cBhvr>
                                      <p:to>
                                        <p:strVal val="visible"/>
                                      </p:to>
                                    </p:set>
                                    <p:anim calcmode="lin" valueType="num">
                                      <p:cBhvr additive="base">
                                        <p:cTn id="25" dur="500" fill="hold"/>
                                        <p:tgtEl>
                                          <p:spTgt spid="47616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61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476165"/>
                                        </p:tgtEl>
                                        <p:attrNameLst>
                                          <p:attrName>style.visibility</p:attrName>
                                        </p:attrNameLst>
                                      </p:cBhvr>
                                      <p:to>
                                        <p:strVal val="visible"/>
                                      </p:to>
                                    </p:set>
                                    <p:animEffect transition="in" filter="wipe(left)">
                                      <p:cBhvr>
                                        <p:cTn id="31" dur="500"/>
                                        <p:tgtEl>
                                          <p:spTgt spid="476165"/>
                                        </p:tgtEl>
                                      </p:cBhvr>
                                    </p:animEffect>
                                  </p:childTnLst>
                                </p:cTn>
                              </p:par>
                            </p:childTnLst>
                          </p:cTn>
                        </p:par>
                        <p:par>
                          <p:cTn id="32" fill="hold" nodeType="afterGroup">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76166"/>
                                        </p:tgtEl>
                                        <p:attrNameLst>
                                          <p:attrName>style.visibility</p:attrName>
                                        </p:attrNameLst>
                                      </p:cBhvr>
                                      <p:to>
                                        <p:strVal val="visible"/>
                                      </p:to>
                                    </p:set>
                                    <p:animEffect transition="in" filter="wipe(left)">
                                      <p:cBhvr>
                                        <p:cTn id="35" dur="500"/>
                                        <p:tgtEl>
                                          <p:spTgt spid="476166"/>
                                        </p:tgtEl>
                                      </p:cBhvr>
                                    </p:animEffect>
                                  </p:childTnLst>
                                  <p:subTnLst>
                                    <p:audio>
                                      <p:cMediaNode>
                                        <p:cTn display="0" masterRel="sameClick">
                                          <p:stCondLst>
                                            <p:cond evt="begin" delay="0">
                                              <p:tn val="33"/>
                                            </p:cond>
                                          </p:stCondLst>
                                          <p:endCondLst>
                                            <p:cond evt="onStopAudio" delay="0">
                                              <p:tgtEl>
                                                <p:sldTgt/>
                                              </p:tgtEl>
                                            </p:cond>
                                          </p:endCondLst>
                                        </p:cTn>
                                        <p:tgtEl>
                                          <p:sndTgt r:embed="rId4" name="Quack"/>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476163">
                                            <p:txEl>
                                              <p:pRg st="5" end="5"/>
                                            </p:txEl>
                                          </p:spTgt>
                                        </p:tgtEl>
                                        <p:attrNameLst>
                                          <p:attrName>style.visibility</p:attrName>
                                        </p:attrNameLst>
                                      </p:cBhvr>
                                      <p:to>
                                        <p:strVal val="visible"/>
                                      </p:to>
                                    </p:set>
                                    <p:anim calcmode="lin" valueType="num">
                                      <p:cBhvr additive="base">
                                        <p:cTn id="40" dur="500" fill="hold"/>
                                        <p:tgtEl>
                                          <p:spTgt spid="476163">
                                            <p:txEl>
                                              <p:pRg st="5" end="5"/>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4761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476163">
                                            <p:txEl>
                                              <p:pRg st="6" end="6"/>
                                            </p:txEl>
                                          </p:spTgt>
                                        </p:tgtEl>
                                        <p:attrNameLst>
                                          <p:attrName>style.visibility</p:attrName>
                                        </p:attrNameLst>
                                      </p:cBhvr>
                                      <p:to>
                                        <p:strVal val="visible"/>
                                      </p:to>
                                    </p:set>
                                    <p:anim calcmode="lin" valueType="num">
                                      <p:cBhvr additive="base">
                                        <p:cTn id="46" dur="500" fill="hold"/>
                                        <p:tgtEl>
                                          <p:spTgt spid="476163">
                                            <p:txEl>
                                              <p:pRg st="6" end="6"/>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47616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Whoosh"/>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476163">
                                            <p:txEl>
                                              <p:pRg st="7" end="7"/>
                                            </p:txEl>
                                          </p:spTgt>
                                        </p:tgtEl>
                                        <p:attrNameLst>
                                          <p:attrName>style.visibility</p:attrName>
                                        </p:attrNameLst>
                                      </p:cBhvr>
                                      <p:to>
                                        <p:strVal val="visible"/>
                                      </p:to>
                                    </p:set>
                                    <p:anim calcmode="lin" valueType="num">
                                      <p:cBhvr additive="base">
                                        <p:cTn id="52" dur="500" fill="hold"/>
                                        <p:tgtEl>
                                          <p:spTgt spid="476163">
                                            <p:txEl>
                                              <p:pRg st="7" end="7"/>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47616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3" name="Whoosh"/>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476163">
                                            <p:txEl>
                                              <p:pRg st="8" end="8"/>
                                            </p:txEl>
                                          </p:spTgt>
                                        </p:tgtEl>
                                        <p:attrNameLst>
                                          <p:attrName>style.visibility</p:attrName>
                                        </p:attrNameLst>
                                      </p:cBhvr>
                                      <p:to>
                                        <p:strVal val="visible"/>
                                      </p:to>
                                    </p:set>
                                    <p:anim calcmode="lin" valueType="num">
                                      <p:cBhvr additive="base">
                                        <p:cTn id="58" dur="500" fill="hold"/>
                                        <p:tgtEl>
                                          <p:spTgt spid="476163">
                                            <p:txEl>
                                              <p:pRg st="8" end="8"/>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47616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3" grpId="0" build="p" autoUpdateAnimBg="0"/>
      <p:bldP spid="476166"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7554" name="Picture 2"/>
          <p:cNvPicPr>
            <a:picLocks noChangeAspect="1" noChangeArrowheads="1"/>
          </p:cNvPicPr>
          <p:nvPr/>
        </p:nvPicPr>
        <p:blipFill>
          <a:blip r:embed="rId3" cstate="screen">
            <a:extLst>
              <a:ext uri="{28A0092B-C50C-407E-A947-70E740481C1C}">
                <a14:useLocalDpi xmlns="" xmlns:a14="http://schemas.microsoft.com/office/drawing/2010/main"/>
              </a:ext>
            </a:extLst>
          </a:blip>
          <a:srcRect b="3308"/>
          <a:stretch>
            <a:fillRect/>
          </a:stretch>
        </p:blipFill>
        <p:spPr bwMode="auto">
          <a:xfrm>
            <a:off x="381000" y="1181100"/>
            <a:ext cx="8115300" cy="5600700"/>
          </a:xfrm>
          <a:prstGeom prst="rect">
            <a:avLst/>
          </a:prstGeom>
          <a:noFill/>
        </p:spPr>
      </p:pic>
      <p:sp>
        <p:nvSpPr>
          <p:cNvPr id="407555" name="AutoShape 3"/>
          <p:cNvSpPr>
            <a:spLocks noChangeArrowheads="1"/>
          </p:cNvSpPr>
          <p:nvPr/>
        </p:nvSpPr>
        <p:spPr bwMode="auto">
          <a:xfrm>
            <a:off x="101600" y="395288"/>
            <a:ext cx="4130675" cy="566737"/>
          </a:xfrm>
          <a:prstGeom prst="roundRect">
            <a:avLst>
              <a:gd name="adj" fmla="val 16667"/>
            </a:avLst>
          </a:prstGeom>
          <a:solidFill>
            <a:srgbClr val="80FF00"/>
          </a:solidFill>
          <a:ln w="9525">
            <a:noFill/>
            <a:round/>
            <a:headEnd/>
            <a:tailEnd/>
          </a:ln>
          <a:effectLst/>
        </p:spPr>
        <p:txBody>
          <a:bodyPr wrap="none" anchor="ctr">
            <a:prstTxWarp prst="textNoShape">
              <a:avLst/>
            </a:prstTxWarp>
            <a:spAutoFit/>
          </a:bodyPr>
          <a:lstStyle/>
          <a:p>
            <a:r>
              <a:rPr lang="en-US" sz="2800" b="1">
                <a:solidFill>
                  <a:srgbClr val="000000"/>
                </a:solidFill>
              </a:rPr>
              <a:t>ETC of Photosynthesis</a:t>
            </a:r>
            <a:endParaRPr lang="en-US" sz="3600" b="1">
              <a:solidFill>
                <a:srgbClr val="000000"/>
              </a:solidFill>
            </a:endParaRPr>
          </a:p>
        </p:txBody>
      </p:sp>
      <p:sp>
        <p:nvSpPr>
          <p:cNvPr id="407556" name="Rectangle 4"/>
          <p:cNvSpPr>
            <a:spLocks noChangeArrowheads="1"/>
          </p:cNvSpPr>
          <p:nvPr/>
        </p:nvSpPr>
        <p:spPr bwMode="auto">
          <a:xfrm>
            <a:off x="4313238" y="366713"/>
            <a:ext cx="4830762" cy="1127125"/>
          </a:xfrm>
          <a:prstGeom prst="rect">
            <a:avLst/>
          </a:prstGeom>
          <a:noFill/>
          <a:ln w="9525">
            <a:noFill/>
            <a:miter lim="800000"/>
            <a:headEnd/>
            <a:tailEnd/>
          </a:ln>
          <a:effectLst/>
        </p:spPr>
        <p:txBody>
          <a:bodyPr lIns="0" rIns="0">
            <a:prstTxWarp prst="textNoShape">
              <a:avLst/>
            </a:prstTxWarp>
            <a:spAutoFit/>
          </a:bodyPr>
          <a:lstStyle/>
          <a:p>
            <a:pPr algn="l" eaLnBrk="1" hangingPunct="1">
              <a:spcBef>
                <a:spcPct val="20000"/>
              </a:spcBef>
              <a:buClr>
                <a:schemeClr val="tx1"/>
              </a:buClr>
              <a:buSzPct val="120000"/>
              <a:buFont typeface="Wingdings" charset="2"/>
              <a:buNone/>
            </a:pPr>
            <a:r>
              <a:rPr lang="en-US" sz="2200" b="1" u="sng">
                <a:solidFill>
                  <a:srgbClr val="0C8F0F"/>
                </a:solidFill>
              </a:rPr>
              <a:t>Chloroplasts</a:t>
            </a:r>
            <a:r>
              <a:rPr lang="en-US" sz="2200" b="1">
                <a:solidFill>
                  <a:srgbClr val="0F116A"/>
                </a:solidFill>
              </a:rPr>
              <a:t> transform light energy into chemical energy of </a:t>
            </a:r>
            <a:r>
              <a:rPr lang="en-US" sz="2200" b="1">
                <a:solidFill>
                  <a:srgbClr val="CC0000"/>
                </a:solidFill>
              </a:rPr>
              <a:t>ATP</a:t>
            </a:r>
          </a:p>
          <a:p>
            <a:pPr marL="573088" lvl="1" indent="-223838" algn="l" eaLnBrk="1" hangingPunct="1">
              <a:spcBef>
                <a:spcPct val="20000"/>
              </a:spcBef>
              <a:buClr>
                <a:schemeClr val="tx1"/>
              </a:buClr>
              <a:buSzPct val="60000"/>
              <a:buFont typeface="Wingdings" charset="2"/>
              <a:buChar char="u"/>
            </a:pPr>
            <a:r>
              <a:rPr lang="en-US" sz="2000" b="1"/>
              <a:t>use electron carrier </a:t>
            </a:r>
            <a:r>
              <a:rPr lang="en-US" sz="2000" b="1" u="sng">
                <a:solidFill>
                  <a:srgbClr val="008000"/>
                </a:solidFill>
              </a:rPr>
              <a:t>NADPH</a:t>
            </a:r>
            <a:endParaRPr lang="en-US" sz="2000" b="1">
              <a:solidFill>
                <a:schemeClr val="tx2"/>
              </a:solidFill>
            </a:endParaRPr>
          </a:p>
        </p:txBody>
      </p:sp>
      <p:sp>
        <p:nvSpPr>
          <p:cNvPr id="407558" name="AutoShape 6"/>
          <p:cNvSpPr>
            <a:spLocks noChangeArrowheads="1"/>
          </p:cNvSpPr>
          <p:nvPr/>
        </p:nvSpPr>
        <p:spPr bwMode="auto">
          <a:xfrm>
            <a:off x="2309813" y="5764213"/>
            <a:ext cx="1782762" cy="431800"/>
          </a:xfrm>
          <a:prstGeom prst="roundRect">
            <a:avLst>
              <a:gd name="adj" fmla="val 16667"/>
            </a:avLst>
          </a:prstGeom>
          <a:solidFill>
            <a:srgbClr val="CCFF66"/>
          </a:solidFill>
          <a:ln w="9525">
            <a:noFill/>
            <a:round/>
            <a:headEnd/>
            <a:tailEnd/>
          </a:ln>
          <a:effectLst/>
        </p:spPr>
        <p:txBody>
          <a:bodyPr wrap="none" anchor="ctr">
            <a:prstTxWarp prst="textNoShape">
              <a:avLst/>
            </a:prstTxWarp>
            <a:spAutoFit/>
          </a:bodyPr>
          <a:lstStyle/>
          <a:p>
            <a:r>
              <a:rPr lang="en-US" sz="2000" b="1">
                <a:solidFill>
                  <a:srgbClr val="CC0000"/>
                </a:solidFill>
              </a:rPr>
              <a:t>generates O</a:t>
            </a:r>
            <a:r>
              <a:rPr lang="en-US" sz="2000" b="1" baseline="-25000">
                <a:solidFill>
                  <a:srgbClr val="CC0000"/>
                </a:solidFill>
              </a:rPr>
              <a:t>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The second step of photosynthesis is called the dark reactions because it only happens in the dark.</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a:t>Light: absorption spectra</a:t>
            </a:r>
          </a:p>
        </p:txBody>
      </p:sp>
      <p:sp>
        <p:nvSpPr>
          <p:cNvPr id="393219" name="Rectangle 3" descr="Rectangle: Click to edit Master text styles&#10;Second level&#10;Third level&#10;Fourth level&#10;Fifth level"/>
          <p:cNvSpPr>
            <a:spLocks noGrp="1" noChangeArrowheads="1"/>
          </p:cNvSpPr>
          <p:nvPr>
            <p:ph type="body" idx="1"/>
          </p:nvPr>
        </p:nvSpPr>
        <p:spPr>
          <a:xfrm>
            <a:off x="660400" y="1143000"/>
            <a:ext cx="8305800" cy="2773363"/>
          </a:xfrm>
        </p:spPr>
        <p:txBody>
          <a:bodyPr/>
          <a:lstStyle/>
          <a:p>
            <a:pPr>
              <a:lnSpc>
                <a:spcPct val="90000"/>
              </a:lnSpc>
              <a:buClrTx/>
            </a:pPr>
            <a:r>
              <a:rPr lang="en-US" sz="2400" dirty="0"/>
              <a:t>Photosynthesis gets energy by </a:t>
            </a:r>
            <a:r>
              <a:rPr lang="en-US" sz="2400" u="sng" dirty="0">
                <a:solidFill>
                  <a:srgbClr val="CC0000"/>
                </a:solidFill>
              </a:rPr>
              <a:t>absorbing</a:t>
            </a:r>
            <a:r>
              <a:rPr lang="en-US" sz="2400" dirty="0"/>
              <a:t> wavelengths of light</a:t>
            </a:r>
          </a:p>
          <a:p>
            <a:pPr lvl="1">
              <a:lnSpc>
                <a:spcPct val="90000"/>
              </a:lnSpc>
            </a:pPr>
            <a:r>
              <a:rPr lang="en-US" sz="2400" u="sng" dirty="0">
                <a:solidFill>
                  <a:srgbClr val="CC0000"/>
                </a:solidFill>
              </a:rPr>
              <a:t>chlorophyll </a:t>
            </a:r>
            <a:r>
              <a:rPr lang="en-US" sz="2400" i="1" u="sng" dirty="0">
                <a:solidFill>
                  <a:srgbClr val="CC0000"/>
                </a:solidFill>
              </a:rPr>
              <a:t>a</a:t>
            </a:r>
            <a:r>
              <a:rPr lang="en-US" sz="2400" dirty="0"/>
              <a:t> </a:t>
            </a:r>
          </a:p>
          <a:p>
            <a:pPr lvl="2">
              <a:lnSpc>
                <a:spcPct val="90000"/>
              </a:lnSpc>
            </a:pPr>
            <a:r>
              <a:rPr lang="en-US" sz="2400" dirty="0"/>
              <a:t>absorbs best in </a:t>
            </a:r>
            <a:r>
              <a:rPr lang="en-US" sz="2400" u="sng" dirty="0">
                <a:solidFill>
                  <a:srgbClr val="CC0000"/>
                </a:solidFill>
              </a:rPr>
              <a:t>red</a:t>
            </a:r>
            <a:r>
              <a:rPr lang="en-US" sz="2400" dirty="0"/>
              <a:t> &amp; </a:t>
            </a:r>
            <a:r>
              <a:rPr lang="en-US" sz="2400" u="sng" dirty="0"/>
              <a:t>blue</a:t>
            </a:r>
            <a:r>
              <a:rPr lang="en-US" sz="2400" dirty="0"/>
              <a:t> wavelengths &amp; least in </a:t>
            </a:r>
            <a:r>
              <a:rPr lang="en-US" sz="2400" dirty="0">
                <a:solidFill>
                  <a:srgbClr val="0C8F0F"/>
                </a:solidFill>
              </a:rPr>
              <a:t>green</a:t>
            </a:r>
            <a:endParaRPr lang="en-US" sz="2400" dirty="0"/>
          </a:p>
          <a:p>
            <a:pPr lvl="1">
              <a:lnSpc>
                <a:spcPct val="90000"/>
              </a:lnSpc>
              <a:buClrTx/>
            </a:pPr>
            <a:r>
              <a:rPr lang="en-US" sz="2400" dirty="0"/>
              <a:t>accessory pigments with different structures absorb light of different wavelengths</a:t>
            </a:r>
          </a:p>
          <a:p>
            <a:pPr lvl="2">
              <a:lnSpc>
                <a:spcPct val="90000"/>
              </a:lnSpc>
              <a:buClrTx/>
            </a:pPr>
            <a:r>
              <a:rPr lang="en-US" sz="2400" dirty="0"/>
              <a:t>chlorophyll b, carotenoids, </a:t>
            </a:r>
            <a:r>
              <a:rPr lang="en-US" sz="2400" dirty="0" err="1"/>
              <a:t>xanthophylls</a:t>
            </a:r>
            <a:endParaRPr lang="en-US" sz="2400" dirty="0"/>
          </a:p>
        </p:txBody>
      </p:sp>
      <p:pic>
        <p:nvPicPr>
          <p:cNvPr id="393220" name="Picture 4"/>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4419600" y="3911600"/>
            <a:ext cx="4724400" cy="2811463"/>
          </a:xfrm>
          <a:prstGeom prst="rect">
            <a:avLst/>
          </a:prstGeom>
          <a:noFill/>
          <a:ln w="9525">
            <a:noFill/>
            <a:miter lim="800000"/>
            <a:headEnd/>
            <a:tailEnd/>
          </a:ln>
        </p:spPr>
      </p:pic>
      <p:pic>
        <p:nvPicPr>
          <p:cNvPr id="393222" name="Picture 6"/>
          <p:cNvPicPr>
            <a:picLocks noChangeAspect="1" noChangeArrowheads="1"/>
          </p:cNvPicPr>
          <p:nvPr/>
        </p:nvPicPr>
        <p:blipFill>
          <a:blip r:embed="rId5" cstate="screen">
            <a:extLst>
              <a:ext uri="{28A0092B-C50C-407E-A947-70E740481C1C}">
                <a14:useLocalDpi xmlns="" xmlns:a14="http://schemas.microsoft.com/office/drawing/2010/main"/>
              </a:ext>
            </a:extLst>
          </a:blip>
          <a:srcRect t="3333" b="4466"/>
          <a:stretch>
            <a:fillRect/>
          </a:stretch>
        </p:blipFill>
        <p:spPr bwMode="auto">
          <a:xfrm>
            <a:off x="1493838" y="4029075"/>
            <a:ext cx="2909887" cy="2709863"/>
          </a:xfrm>
          <a:prstGeom prst="rect">
            <a:avLst/>
          </a:prstGeom>
          <a:noFill/>
        </p:spPr>
      </p:pic>
      <p:pic>
        <p:nvPicPr>
          <p:cNvPr id="393225" name="Picture 9" descr="penguinL"/>
          <p:cNvPicPr>
            <a:picLocks noChangeAspect="1" noChangeArrowheads="1"/>
          </p:cNvPicPr>
          <p:nvPr/>
        </p:nvPicPr>
        <p:blipFill>
          <a:blip r:embed="rId6" cstate="print"/>
          <a:srcRect/>
          <a:stretch>
            <a:fillRect/>
          </a:stretch>
        </p:blipFill>
        <p:spPr bwMode="auto">
          <a:xfrm flipH="1">
            <a:off x="31750" y="5559425"/>
            <a:ext cx="1274763" cy="1295400"/>
          </a:xfrm>
          <a:prstGeom prst="rect">
            <a:avLst/>
          </a:prstGeom>
          <a:noFill/>
        </p:spPr>
      </p:pic>
      <p:sp>
        <p:nvSpPr>
          <p:cNvPr id="393226" name="AutoShape 10"/>
          <p:cNvSpPr>
            <a:spLocks noChangeArrowheads="1"/>
          </p:cNvSpPr>
          <p:nvPr/>
        </p:nvSpPr>
        <p:spPr bwMode="auto">
          <a:xfrm flipH="1">
            <a:off x="0" y="3911600"/>
            <a:ext cx="1893888" cy="971550"/>
          </a:xfrm>
          <a:prstGeom prst="wedgeEllipseCallout">
            <a:avLst>
              <a:gd name="adj1" fmla="val -5995"/>
              <a:gd name="adj2" fmla="val 137088"/>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Why are</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plants green?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93225"/>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393226"/>
                                        </p:tgtEl>
                                        <p:attrNameLst>
                                          <p:attrName>style.visibility</p:attrName>
                                        </p:attrNameLst>
                                      </p:cBhvr>
                                      <p:to>
                                        <p:strVal val="visible"/>
                                      </p:to>
                                    </p:set>
                                    <p:animEffect transition="in" filter="wipe(down)">
                                      <p:cBhvr>
                                        <p:cTn id="10" dur="500"/>
                                        <p:tgtEl>
                                          <p:spTgt spid="393226"/>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6"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7"/>
          <p:cNvSpPr>
            <a:spLocks noGrp="1" noChangeArrowheads="1"/>
          </p:cNvSpPr>
          <p:nvPr>
            <p:ph type="title"/>
          </p:nvPr>
        </p:nvSpPr>
        <p:spPr>
          <a:xfrm>
            <a:off x="393700" y="228600"/>
            <a:ext cx="8305800" cy="762000"/>
          </a:xfrm>
        </p:spPr>
        <p:txBody>
          <a:bodyPr rIns="132080"/>
          <a:lstStyle/>
          <a:p>
            <a:r>
              <a:rPr lang="en-US" smtClean="0">
                <a:ea typeface="ＭＳ Ｐゴシック"/>
                <a:cs typeface="ＭＳ Ｐゴシック"/>
              </a:rPr>
              <a:t>From Light reactions to Calvin cycle</a:t>
            </a:r>
          </a:p>
        </p:txBody>
      </p:sp>
      <p:sp>
        <p:nvSpPr>
          <p:cNvPr id="9219" name="Rectangle 8"/>
          <p:cNvSpPr>
            <a:spLocks noGrp="1" noChangeArrowheads="1"/>
          </p:cNvSpPr>
          <p:nvPr>
            <p:ph type="body" idx="1"/>
          </p:nvPr>
        </p:nvSpPr>
        <p:spPr>
          <a:xfrm>
            <a:off x="838200" y="1371600"/>
            <a:ext cx="7772400" cy="3211513"/>
          </a:xfrm>
        </p:spPr>
        <p:txBody>
          <a:bodyPr rIns="132080"/>
          <a:lstStyle/>
          <a:p>
            <a:r>
              <a:rPr lang="en-US" smtClean="0">
                <a:ea typeface="ＭＳ Ｐゴシック"/>
                <a:cs typeface="ＭＳ Ｐゴシック"/>
              </a:rPr>
              <a:t>Calvin cycle </a:t>
            </a:r>
          </a:p>
          <a:p>
            <a:pPr marL="782638" lvl="1"/>
            <a:r>
              <a:rPr lang="en-US" smtClean="0">
                <a:ea typeface="ＭＳ Ｐゴシック"/>
              </a:rPr>
              <a:t>chloroplast </a:t>
            </a:r>
            <a:r>
              <a:rPr lang="en-US" u="sng" smtClean="0">
                <a:solidFill>
                  <a:srgbClr val="CC0000"/>
                </a:solidFill>
                <a:ea typeface="ＭＳ Ｐゴシック"/>
              </a:rPr>
              <a:t>stroma</a:t>
            </a:r>
          </a:p>
          <a:p>
            <a:r>
              <a:rPr lang="en-US" smtClean="0">
                <a:ea typeface="ＭＳ Ｐゴシック"/>
                <a:cs typeface="ＭＳ Ｐゴシック"/>
              </a:rPr>
              <a:t>Need products of light reactions to drive synthesis reactions</a:t>
            </a:r>
          </a:p>
          <a:p>
            <a:pPr marL="782638" lvl="1"/>
            <a:r>
              <a:rPr lang="en-US" smtClean="0">
                <a:solidFill>
                  <a:srgbClr val="CC0000"/>
                </a:solidFill>
                <a:ea typeface="ＭＳ Ｐゴシック"/>
              </a:rPr>
              <a:t>ATP</a:t>
            </a:r>
          </a:p>
          <a:p>
            <a:pPr marL="782638" lvl="1"/>
            <a:r>
              <a:rPr lang="en-US" smtClean="0">
                <a:solidFill>
                  <a:srgbClr val="CC0000"/>
                </a:solidFill>
                <a:ea typeface="ＭＳ Ｐゴシック"/>
              </a:rPr>
              <a:t>NADPH</a:t>
            </a:r>
          </a:p>
        </p:txBody>
      </p:sp>
      <p:pic>
        <p:nvPicPr>
          <p:cNvPr id="9220" name="Picture 9"/>
          <p:cNvPicPr>
            <a:picLocks noChangeArrowheads="1"/>
          </p:cNvPicPr>
          <p:nvPr/>
        </p:nvPicPr>
        <p:blipFill>
          <a:blip r:embed="rId2" cstate="print"/>
          <a:srcRect b="3444"/>
          <a:stretch>
            <a:fillRect/>
          </a:stretch>
        </p:blipFill>
        <p:spPr bwMode="auto">
          <a:xfrm>
            <a:off x="3810000" y="3355975"/>
            <a:ext cx="5334000" cy="3502025"/>
          </a:xfrm>
          <a:prstGeom prst="rect">
            <a:avLst/>
          </a:prstGeom>
          <a:noFill/>
          <a:ln w="9525">
            <a:noFill/>
            <a:miter lim="800000"/>
            <a:headEnd/>
            <a:tailEnd/>
          </a:ln>
        </p:spPr>
      </p:pic>
      <p:grpSp>
        <p:nvGrpSpPr>
          <p:cNvPr id="2" name="Group 10"/>
          <p:cNvGrpSpPr>
            <a:grpSpLocks/>
          </p:cNvGrpSpPr>
          <p:nvPr/>
        </p:nvGrpSpPr>
        <p:grpSpPr bwMode="auto">
          <a:xfrm>
            <a:off x="8083550" y="3355975"/>
            <a:ext cx="892175" cy="1057275"/>
            <a:chOff x="0" y="0"/>
            <a:chExt cx="562" cy="666"/>
          </a:xfrm>
        </p:grpSpPr>
        <p:sp>
          <p:nvSpPr>
            <p:cNvPr id="9229" name="Rectangle 11"/>
            <p:cNvSpPr>
              <a:spLocks/>
            </p:cNvSpPr>
            <p:nvPr/>
          </p:nvSpPr>
          <p:spPr bwMode="auto">
            <a:xfrm>
              <a:off x="73" y="0"/>
              <a:ext cx="489" cy="160"/>
            </a:xfrm>
            <a:prstGeom prst="rect">
              <a:avLst/>
            </a:prstGeom>
            <a:noFill/>
            <a:ln w="9525">
              <a:noFill/>
              <a:miter lim="800000"/>
              <a:headEnd/>
              <a:tailEnd/>
            </a:ln>
          </p:spPr>
          <p:txBody>
            <a:bodyPr wrap="none" lIns="0" tIns="0" rIns="0" bIns="0">
              <a:spAutoFit/>
            </a:bodyPr>
            <a:lstStyle/>
            <a:p>
              <a:pPr algn="ctr" eaLnBrk="0" hangingPunct="0"/>
              <a:r>
                <a:rPr lang="en-US" sz="1800" b="1">
                  <a:solidFill>
                    <a:srgbClr val="000000"/>
                  </a:solidFill>
                  <a:cs typeface="Arial" pitchFamily="34" charset="0"/>
                  <a:sym typeface="Arial" pitchFamily="34" charset="0"/>
                </a:rPr>
                <a:t>stroma</a:t>
              </a:r>
            </a:p>
          </p:txBody>
        </p:sp>
        <p:sp>
          <p:nvSpPr>
            <p:cNvPr id="9230" name="Line 12"/>
            <p:cNvSpPr>
              <a:spLocks noChangeShapeType="1"/>
            </p:cNvSpPr>
            <p:nvPr/>
          </p:nvSpPr>
          <p:spPr bwMode="auto">
            <a:xfrm flipH="1">
              <a:off x="0" y="167"/>
              <a:ext cx="174" cy="499"/>
            </a:xfrm>
            <a:prstGeom prst="line">
              <a:avLst/>
            </a:prstGeom>
            <a:noFill/>
            <a:ln w="19050">
              <a:solidFill>
                <a:srgbClr val="000000"/>
              </a:solidFill>
              <a:round/>
              <a:headEnd/>
              <a:tailEnd/>
            </a:ln>
          </p:spPr>
          <p:txBody>
            <a:bodyPr lIns="0" tIns="0" rIns="0" bIns="0"/>
            <a:lstStyle/>
            <a:p>
              <a:endParaRPr lang="en-US"/>
            </a:p>
          </p:txBody>
        </p:sp>
      </p:grpSp>
      <p:grpSp>
        <p:nvGrpSpPr>
          <p:cNvPr id="3" name="Group 13"/>
          <p:cNvGrpSpPr>
            <a:grpSpLocks/>
          </p:cNvGrpSpPr>
          <p:nvPr/>
        </p:nvGrpSpPr>
        <p:grpSpPr bwMode="auto">
          <a:xfrm>
            <a:off x="3643313" y="5372100"/>
            <a:ext cx="2187575" cy="822325"/>
            <a:chOff x="0" y="0"/>
            <a:chExt cx="1377" cy="518"/>
          </a:xfrm>
        </p:grpSpPr>
        <p:sp>
          <p:nvSpPr>
            <p:cNvPr id="9227" name="Rectangle 14"/>
            <p:cNvSpPr>
              <a:spLocks/>
            </p:cNvSpPr>
            <p:nvPr/>
          </p:nvSpPr>
          <p:spPr bwMode="auto">
            <a:xfrm>
              <a:off x="0" y="358"/>
              <a:ext cx="640" cy="160"/>
            </a:xfrm>
            <a:prstGeom prst="rect">
              <a:avLst/>
            </a:prstGeom>
            <a:noFill/>
            <a:ln w="9525">
              <a:noFill/>
              <a:miter lim="800000"/>
              <a:headEnd/>
              <a:tailEnd/>
            </a:ln>
          </p:spPr>
          <p:txBody>
            <a:bodyPr wrap="none" lIns="0" tIns="0" rIns="0" bIns="0">
              <a:spAutoFit/>
            </a:bodyPr>
            <a:lstStyle/>
            <a:p>
              <a:pPr algn="ctr" eaLnBrk="0" hangingPunct="0"/>
              <a:r>
                <a:rPr lang="en-US" sz="1800" b="1">
                  <a:solidFill>
                    <a:srgbClr val="000000"/>
                  </a:solidFill>
                  <a:cs typeface="Arial" pitchFamily="34" charset="0"/>
                  <a:sym typeface="Arial" pitchFamily="34" charset="0"/>
                </a:rPr>
                <a:t>thylakoid</a:t>
              </a:r>
            </a:p>
          </p:txBody>
        </p:sp>
        <p:sp>
          <p:nvSpPr>
            <p:cNvPr id="9228" name="Line 15"/>
            <p:cNvSpPr>
              <a:spLocks noChangeShapeType="1"/>
            </p:cNvSpPr>
            <p:nvPr/>
          </p:nvSpPr>
          <p:spPr bwMode="auto">
            <a:xfrm rot="10800000" flipH="1">
              <a:off x="651" y="0"/>
              <a:ext cx="726" cy="409"/>
            </a:xfrm>
            <a:prstGeom prst="line">
              <a:avLst/>
            </a:prstGeom>
            <a:noFill/>
            <a:ln w="19050">
              <a:solidFill>
                <a:srgbClr val="000000"/>
              </a:solidFill>
              <a:round/>
              <a:headEnd/>
              <a:tailEnd/>
            </a:ln>
          </p:spPr>
          <p:txBody>
            <a:bodyPr lIns="0" tIns="0" rIns="0" bIns="0"/>
            <a:lstStyle/>
            <a:p>
              <a:endParaRPr lang="en-US"/>
            </a:p>
          </p:txBody>
        </p:sp>
      </p:grpSp>
      <p:pic>
        <p:nvPicPr>
          <p:cNvPr id="9223" name="Picture 16"/>
          <p:cNvPicPr>
            <a:picLocks noChangeArrowheads="1"/>
          </p:cNvPicPr>
          <p:nvPr/>
        </p:nvPicPr>
        <p:blipFill>
          <a:blip r:embed="rId3" cstate="print"/>
          <a:srcRect/>
          <a:stretch>
            <a:fillRect/>
          </a:stretch>
        </p:blipFill>
        <p:spPr bwMode="auto">
          <a:xfrm>
            <a:off x="1506538" y="5260975"/>
            <a:ext cx="1466850" cy="1301750"/>
          </a:xfrm>
          <a:prstGeom prst="rect">
            <a:avLst/>
          </a:prstGeom>
          <a:noFill/>
          <a:ln w="9525">
            <a:noFill/>
            <a:miter lim="800000"/>
            <a:headEnd/>
            <a:tailEnd/>
          </a:ln>
        </p:spPr>
      </p:pic>
      <p:grpSp>
        <p:nvGrpSpPr>
          <p:cNvPr id="4" name="Group 17"/>
          <p:cNvGrpSpPr>
            <a:grpSpLocks/>
          </p:cNvGrpSpPr>
          <p:nvPr/>
        </p:nvGrpSpPr>
        <p:grpSpPr bwMode="auto">
          <a:xfrm>
            <a:off x="525463" y="4625975"/>
            <a:ext cx="1352550" cy="885825"/>
            <a:chOff x="0" y="0"/>
            <a:chExt cx="851" cy="558"/>
          </a:xfrm>
        </p:grpSpPr>
        <p:sp>
          <p:nvSpPr>
            <p:cNvPr id="9225" name="AutoShape 18"/>
            <p:cNvSpPr>
              <a:spLocks/>
            </p:cNvSpPr>
            <p:nvPr/>
          </p:nvSpPr>
          <p:spPr bwMode="auto">
            <a:xfrm>
              <a:off x="0" y="0"/>
              <a:ext cx="851" cy="558"/>
            </a:xfrm>
            <a:custGeom>
              <a:avLst/>
              <a:gdLst>
                <a:gd name="T0" fmla="*/ 426 w 21600"/>
                <a:gd name="T1" fmla="*/ 279 h 21600"/>
                <a:gd name="T2" fmla="*/ 0 60000 65536"/>
                <a:gd name="T3" fmla="*/ 0 w 21600"/>
                <a:gd name="T4" fmla="*/ 0 h 21600"/>
                <a:gd name="T5" fmla="*/ 21600 w 21600"/>
                <a:gd name="T6" fmla="*/ 21600 h 21600"/>
              </a:gdLst>
              <a:ahLst/>
              <a:cxnLst>
                <a:cxn ang="T2">
                  <a:pos x="T0" y="T1"/>
                </a:cxn>
              </a:cxnLst>
              <a:rect l="T3" t="T4" r="T5" b="T6"/>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moveTo>
                    <a:pt x="10800" y="5800"/>
                  </a:moveTo>
                </a:path>
              </a:pathLst>
            </a:custGeom>
            <a:solidFill>
              <a:srgbClr val="CC0000"/>
            </a:solidFill>
            <a:ln w="38100" cap="flat">
              <a:solidFill>
                <a:srgbClr val="FF6404"/>
              </a:solidFill>
              <a:prstDash val="solid"/>
              <a:miter lim="800000"/>
              <a:headEnd type="none" w="med" len="med"/>
              <a:tailEnd type="none" w="med" len="med"/>
            </a:ln>
          </p:spPr>
          <p:txBody>
            <a:bodyPr lIns="0" tIns="0" rIns="0" bIns="0"/>
            <a:lstStyle/>
            <a:p>
              <a:endParaRPr lang="en-US"/>
            </a:p>
          </p:txBody>
        </p:sp>
        <p:sp>
          <p:nvSpPr>
            <p:cNvPr id="9226" name="Rectangle 19"/>
            <p:cNvSpPr>
              <a:spLocks/>
            </p:cNvSpPr>
            <p:nvPr/>
          </p:nvSpPr>
          <p:spPr bwMode="auto">
            <a:xfrm>
              <a:off x="170" y="121"/>
              <a:ext cx="500" cy="280"/>
            </a:xfrm>
            <a:prstGeom prst="rect">
              <a:avLst/>
            </a:prstGeom>
            <a:noFill/>
            <a:ln w="12700">
              <a:noFill/>
              <a:miter lim="800000"/>
              <a:headEnd/>
              <a:tailEnd/>
            </a:ln>
          </p:spPr>
          <p:txBody>
            <a:bodyPr wrap="none" lIns="25400" tIns="25400" rIns="70705" bIns="25400" anchor="ctr">
              <a:spAutoFit/>
            </a:bodyPr>
            <a:lstStyle/>
            <a:p>
              <a:pPr marL="20638" algn="ctr" eaLnBrk="0" hangingPunct="0"/>
              <a:r>
                <a:rPr lang="en-US" sz="2800" b="1">
                  <a:solidFill>
                    <a:srgbClr val="FFEA18"/>
                  </a:solidFill>
                  <a:cs typeface="Arial" pitchFamily="34" charset="0"/>
                  <a:sym typeface="Arial" pitchFamily="34" charset="0"/>
                </a:rPr>
                <a:t>ATP</a:t>
              </a: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Diagram how a gamete with 3 chromosomes could be produced with two maternal chromosomes and one paternal chromosome.  (there isn’t anything wrong in this statement)</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ndependent_assortment.jpg"/>
          <p:cNvPicPr>
            <a:picLocks noGrp="1" noChangeAspect="1"/>
          </p:cNvPicPr>
          <p:nvPr>
            <p:ph idx="1"/>
          </p:nvPr>
        </p:nvPicPr>
        <p:blipFill>
          <a:blip r:embed="rId2" cstate="print"/>
          <a:stretch>
            <a:fillRect/>
          </a:stretch>
        </p:blipFill>
        <p:spPr>
          <a:xfrm>
            <a:off x="533400" y="533400"/>
            <a:ext cx="7855100" cy="54102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9-19.gif"/>
          <p:cNvPicPr>
            <a:picLocks noGrp="1" noChangeAspect="1"/>
          </p:cNvPicPr>
          <p:nvPr>
            <p:ph idx="1"/>
          </p:nvPr>
        </p:nvPicPr>
        <p:blipFill>
          <a:blip r:embed="rId2" cstate="print"/>
          <a:stretch>
            <a:fillRect/>
          </a:stretch>
        </p:blipFill>
        <p:spPr>
          <a:xfrm>
            <a:off x="2286000" y="304800"/>
            <a:ext cx="3962400" cy="6223079"/>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One trait = one gene</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a6c6.jpg"/>
          <p:cNvPicPr>
            <a:picLocks noGrp="1" noChangeAspect="1"/>
          </p:cNvPicPr>
          <p:nvPr>
            <p:ph idx="1"/>
          </p:nvPr>
        </p:nvPicPr>
        <p:blipFill>
          <a:blip r:embed="rId2" cstate="print"/>
          <a:stretch>
            <a:fillRect/>
          </a:stretch>
        </p:blipFill>
        <p:spPr>
          <a:xfrm>
            <a:off x="838200" y="1828800"/>
            <a:ext cx="7247282" cy="26670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All </a:t>
            </a:r>
            <a:r>
              <a:rPr lang="en-US" dirty="0" smtClean="0"/>
              <a:t>proteins are made of enzymes.</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Examples </a:t>
            </a:r>
          </a:p>
        </p:txBody>
      </p:sp>
      <p:pic>
        <p:nvPicPr>
          <p:cNvPr id="819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b="10094"/>
          <a:stretch>
            <a:fillRect/>
          </a:stretch>
        </p:blipFill>
        <p:spPr bwMode="auto">
          <a:xfrm>
            <a:off x="838200" y="4535488"/>
            <a:ext cx="7772400" cy="1865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6"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t="57013" b="4887"/>
          <a:stretch>
            <a:fillRect/>
          </a:stretch>
        </p:blipFill>
        <p:spPr bwMode="auto">
          <a:xfrm>
            <a:off x="1143000" y="1993900"/>
            <a:ext cx="6894513" cy="151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7" name="Rectangle 5" descr="Rectangle: Click to edit Master text styles&#10;Second level&#10;Third level&#10;Fourth level&#10;Fifth level"/>
          <p:cNvSpPr>
            <a:spLocks noChangeArrowheads="1"/>
          </p:cNvSpPr>
          <p:nvPr/>
        </p:nvSpPr>
        <p:spPr bwMode="auto">
          <a:xfrm>
            <a:off x="914400" y="1371600"/>
            <a:ext cx="7315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l" eaLnBrk="1" hangingPunct="1">
              <a:spcBef>
                <a:spcPct val="20000"/>
              </a:spcBef>
              <a:buClr>
                <a:srgbClr val="0F116A"/>
              </a:buClr>
              <a:buSzPct val="120000"/>
              <a:buFont typeface="Wingdings" pitchFamily="84" charset="2"/>
              <a:buChar char="§"/>
            </a:pPr>
            <a:r>
              <a:rPr lang="en-US" sz="3000" b="1" dirty="0">
                <a:solidFill>
                  <a:srgbClr val="0F116A"/>
                </a:solidFill>
              </a:rPr>
              <a:t>dehydration synthesis (synthesis)</a:t>
            </a:r>
          </a:p>
        </p:txBody>
      </p:sp>
      <p:sp>
        <p:nvSpPr>
          <p:cNvPr id="8198" name="Rectangle 6" descr="Rectangle: Click to edit Master text styles&#10;Second level&#10;Third level&#10;Fourth level&#10;Fifth level"/>
          <p:cNvSpPr>
            <a:spLocks noChangeArrowheads="1"/>
          </p:cNvSpPr>
          <p:nvPr/>
        </p:nvSpPr>
        <p:spPr bwMode="auto">
          <a:xfrm>
            <a:off x="914400" y="4038600"/>
            <a:ext cx="7315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l" eaLnBrk="1" hangingPunct="1">
              <a:spcBef>
                <a:spcPct val="20000"/>
              </a:spcBef>
              <a:buClr>
                <a:srgbClr val="0F116A"/>
              </a:buClr>
              <a:buSzPct val="120000"/>
              <a:buFont typeface="Wingdings" pitchFamily="84" charset="2"/>
              <a:buChar char="§"/>
            </a:pPr>
            <a:r>
              <a:rPr lang="en-US" sz="3000" b="1" dirty="0">
                <a:solidFill>
                  <a:srgbClr val="0F116A"/>
                </a:solidFill>
              </a:rPr>
              <a:t>hydrolysis (digestion)</a:t>
            </a:r>
          </a:p>
        </p:txBody>
      </p:sp>
      <p:grpSp>
        <p:nvGrpSpPr>
          <p:cNvPr id="2" name="Group 7"/>
          <p:cNvGrpSpPr>
            <a:grpSpLocks/>
          </p:cNvGrpSpPr>
          <p:nvPr/>
        </p:nvGrpSpPr>
        <p:grpSpPr bwMode="auto">
          <a:xfrm>
            <a:off x="1524000" y="1828800"/>
            <a:ext cx="2165350" cy="1651000"/>
            <a:chOff x="507" y="2731"/>
            <a:chExt cx="1364" cy="1040"/>
          </a:xfrm>
        </p:grpSpPr>
        <p:sp>
          <p:nvSpPr>
            <p:cNvPr id="8203" name="Freeform 8"/>
            <p:cNvSpPr>
              <a:spLocks/>
            </p:cNvSpPr>
            <p:nvPr/>
          </p:nvSpPr>
          <p:spPr bwMode="auto">
            <a:xfrm>
              <a:off x="507" y="2731"/>
              <a:ext cx="1364" cy="1040"/>
            </a:xfrm>
            <a:custGeom>
              <a:avLst/>
              <a:gdLst>
                <a:gd name="T0" fmla="*/ 117 w 1270"/>
                <a:gd name="T1" fmla="*/ 333 h 968"/>
                <a:gd name="T2" fmla="*/ 237 w 1270"/>
                <a:gd name="T3" fmla="*/ 53 h 968"/>
                <a:gd name="T4" fmla="*/ 581 w 1270"/>
                <a:gd name="T5" fmla="*/ 13 h 968"/>
                <a:gd name="T6" fmla="*/ 773 w 1270"/>
                <a:gd name="T7" fmla="*/ 109 h 968"/>
                <a:gd name="T8" fmla="*/ 957 w 1270"/>
                <a:gd name="T9" fmla="*/ 93 h 968"/>
                <a:gd name="T10" fmla="*/ 1133 w 1270"/>
                <a:gd name="T11" fmla="*/ 77 h 968"/>
                <a:gd name="T12" fmla="*/ 1253 w 1270"/>
                <a:gd name="T13" fmla="*/ 325 h 968"/>
                <a:gd name="T14" fmla="*/ 1237 w 1270"/>
                <a:gd name="T15" fmla="*/ 477 h 968"/>
                <a:gd name="T16" fmla="*/ 1077 w 1270"/>
                <a:gd name="T17" fmla="*/ 669 h 968"/>
                <a:gd name="T18" fmla="*/ 805 w 1270"/>
                <a:gd name="T19" fmla="*/ 925 h 968"/>
                <a:gd name="T20" fmla="*/ 525 w 1270"/>
                <a:gd name="T21" fmla="*/ 925 h 968"/>
                <a:gd name="T22" fmla="*/ 221 w 1270"/>
                <a:gd name="T23" fmla="*/ 789 h 968"/>
                <a:gd name="T24" fmla="*/ 29 w 1270"/>
                <a:gd name="T25" fmla="*/ 597 h 968"/>
                <a:gd name="T26" fmla="*/ 45 w 1270"/>
                <a:gd name="T27" fmla="*/ 405 h 968"/>
                <a:gd name="T28" fmla="*/ 125 w 1270"/>
                <a:gd name="T29" fmla="*/ 285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rgbClr val="FFEA18">
                <a:alpha val="50195"/>
              </a:srgbClr>
            </a:solidFill>
            <a:ln>
              <a:noFill/>
            </a:ln>
            <a:extLst>
              <a:ext uri="{91240B29-F687-4F45-9708-019B960494DF}">
                <a14:hiddenLine xmlns="" xmlns:a14="http://schemas.microsoft.com/office/drawing/2010/main" w="9525" cap="flat" cmpd="sng">
                  <a:solidFill>
                    <a:srgbClr val="000000"/>
                  </a:solidFill>
                  <a:prstDash val="solid"/>
                  <a:round/>
                  <a:headEnd/>
                  <a:tailEnd/>
                </a14:hiddenLine>
              </a:ext>
            </a:extLst>
          </p:spPr>
          <p:txBody>
            <a:bodyPr wrap="none" anchor="ctr"/>
            <a:lstStyle/>
            <a:p>
              <a:endParaRPr lang="en-US" dirty="0"/>
            </a:p>
          </p:txBody>
        </p:sp>
        <p:sp>
          <p:nvSpPr>
            <p:cNvPr id="8204" name="Rectangle 9"/>
            <p:cNvSpPr>
              <a:spLocks noChangeArrowheads="1"/>
            </p:cNvSpPr>
            <p:nvPr/>
          </p:nvSpPr>
          <p:spPr bwMode="auto">
            <a:xfrm>
              <a:off x="737" y="3086"/>
              <a:ext cx="879" cy="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n-US" sz="2600" b="1" dirty="0">
                  <a:solidFill>
                    <a:srgbClr val="CC0000"/>
                  </a:solidFill>
                  <a:ea typeface="Geneva" pitchFamily="84" charset="-128"/>
                </a:rPr>
                <a:t>enzyme</a:t>
              </a:r>
              <a:endParaRPr lang="en-US" sz="3000" b="1" u="sng" dirty="0">
                <a:solidFill>
                  <a:srgbClr val="CC0000"/>
                </a:solidFill>
                <a:ea typeface="Geneva" pitchFamily="84" charset="-128"/>
              </a:endParaRPr>
            </a:p>
          </p:txBody>
        </p:sp>
      </p:grpSp>
      <p:grpSp>
        <p:nvGrpSpPr>
          <p:cNvPr id="3" name="Group 10"/>
          <p:cNvGrpSpPr>
            <a:grpSpLocks/>
          </p:cNvGrpSpPr>
          <p:nvPr/>
        </p:nvGrpSpPr>
        <p:grpSpPr bwMode="auto">
          <a:xfrm>
            <a:off x="990600" y="4648200"/>
            <a:ext cx="2165350" cy="1651000"/>
            <a:chOff x="507" y="2731"/>
            <a:chExt cx="1364" cy="1040"/>
          </a:xfrm>
        </p:grpSpPr>
        <p:sp>
          <p:nvSpPr>
            <p:cNvPr id="8201" name="Freeform 11"/>
            <p:cNvSpPr>
              <a:spLocks/>
            </p:cNvSpPr>
            <p:nvPr/>
          </p:nvSpPr>
          <p:spPr bwMode="auto">
            <a:xfrm>
              <a:off x="507" y="2731"/>
              <a:ext cx="1364" cy="1040"/>
            </a:xfrm>
            <a:custGeom>
              <a:avLst/>
              <a:gdLst>
                <a:gd name="T0" fmla="*/ 117 w 1270"/>
                <a:gd name="T1" fmla="*/ 333 h 968"/>
                <a:gd name="T2" fmla="*/ 237 w 1270"/>
                <a:gd name="T3" fmla="*/ 53 h 968"/>
                <a:gd name="T4" fmla="*/ 581 w 1270"/>
                <a:gd name="T5" fmla="*/ 13 h 968"/>
                <a:gd name="T6" fmla="*/ 773 w 1270"/>
                <a:gd name="T7" fmla="*/ 109 h 968"/>
                <a:gd name="T8" fmla="*/ 957 w 1270"/>
                <a:gd name="T9" fmla="*/ 93 h 968"/>
                <a:gd name="T10" fmla="*/ 1133 w 1270"/>
                <a:gd name="T11" fmla="*/ 77 h 968"/>
                <a:gd name="T12" fmla="*/ 1253 w 1270"/>
                <a:gd name="T13" fmla="*/ 325 h 968"/>
                <a:gd name="T14" fmla="*/ 1237 w 1270"/>
                <a:gd name="T15" fmla="*/ 477 h 968"/>
                <a:gd name="T16" fmla="*/ 1077 w 1270"/>
                <a:gd name="T17" fmla="*/ 669 h 968"/>
                <a:gd name="T18" fmla="*/ 805 w 1270"/>
                <a:gd name="T19" fmla="*/ 925 h 968"/>
                <a:gd name="T20" fmla="*/ 525 w 1270"/>
                <a:gd name="T21" fmla="*/ 925 h 968"/>
                <a:gd name="T22" fmla="*/ 221 w 1270"/>
                <a:gd name="T23" fmla="*/ 789 h 968"/>
                <a:gd name="T24" fmla="*/ 29 w 1270"/>
                <a:gd name="T25" fmla="*/ 597 h 968"/>
                <a:gd name="T26" fmla="*/ 45 w 1270"/>
                <a:gd name="T27" fmla="*/ 405 h 968"/>
                <a:gd name="T28" fmla="*/ 125 w 1270"/>
                <a:gd name="T29" fmla="*/ 285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rgbClr val="FFEA18">
                <a:alpha val="50195"/>
              </a:srgbClr>
            </a:solidFill>
            <a:ln>
              <a:noFill/>
            </a:ln>
            <a:extLst>
              <a:ext uri="{91240B29-F687-4F45-9708-019B960494DF}">
                <a14:hiddenLine xmlns="" xmlns:a14="http://schemas.microsoft.com/office/drawing/2010/main" w="9525" cap="flat" cmpd="sng">
                  <a:solidFill>
                    <a:srgbClr val="000000"/>
                  </a:solidFill>
                  <a:prstDash val="solid"/>
                  <a:round/>
                  <a:headEnd/>
                  <a:tailEnd/>
                </a14:hiddenLine>
              </a:ext>
            </a:extLst>
          </p:spPr>
          <p:txBody>
            <a:bodyPr wrap="none" anchor="ctr"/>
            <a:lstStyle/>
            <a:p>
              <a:endParaRPr lang="en-US" dirty="0"/>
            </a:p>
          </p:txBody>
        </p:sp>
        <p:sp>
          <p:nvSpPr>
            <p:cNvPr id="8202" name="Rectangle 12"/>
            <p:cNvSpPr>
              <a:spLocks noChangeArrowheads="1"/>
            </p:cNvSpPr>
            <p:nvPr/>
          </p:nvSpPr>
          <p:spPr bwMode="auto">
            <a:xfrm>
              <a:off x="737" y="3086"/>
              <a:ext cx="879" cy="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r>
                <a:rPr lang="en-US" sz="2600" b="1" dirty="0">
                  <a:solidFill>
                    <a:srgbClr val="CC0000"/>
                  </a:solidFill>
                  <a:ea typeface="Geneva" pitchFamily="84" charset="-128"/>
                </a:rPr>
                <a:t>enzyme</a:t>
              </a:r>
              <a:endParaRPr lang="en-US" sz="3000" b="1" u="sng" dirty="0">
                <a:solidFill>
                  <a:srgbClr val="CC0000"/>
                </a:solidFill>
                <a:ea typeface="Geneva" pitchFamily="84" charset="-128"/>
              </a:endParaRPr>
            </a:p>
          </p:txBody>
        </p:sp>
      </p:grpSp>
    </p:spTree>
    <p:extLst>
      <p:ext uri="{BB962C8B-B14F-4D97-AF65-F5344CB8AC3E}">
        <p14:creationId xmlns="" xmlns:p14="http://schemas.microsoft.com/office/powerpoint/2010/main" val="1338562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Arrow"/>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from="(-#ppt_w/2)" to="(#ppt_x)" calcmode="lin" valueType="num">
                                      <p:cBhvr>
                                        <p:cTn id="15" dur="600" fill="hold">
                                          <p:stCondLst>
                                            <p:cond delay="0"/>
                                          </p:stCondLst>
                                        </p:cTn>
                                        <p:tgtEl>
                                          <p:spTgt spid="3"/>
                                        </p:tgtEl>
                                        <p:attrNameLst>
                                          <p:attrName>ppt_x</p:attrName>
                                        </p:attrNameLst>
                                      </p:cBhvr>
                                    </p:anim>
                                    <p:anim from="0" to="-1.0" calcmode="lin" valueType="num">
                                      <p:cBhvr>
                                        <p:cTn id="16" dur="200" decel="50000" autoRev="1" fill="hold">
                                          <p:stCondLst>
                                            <p:cond delay="600"/>
                                          </p:stCondLst>
                                        </p:cTn>
                                        <p:tgtEl>
                                          <p:spTgt spid="3"/>
                                        </p:tgtEl>
                                        <p:attrNameLst>
                                          <p:attrName>xshear</p:attrName>
                                        </p:attrNameLst>
                                      </p:cBhvr>
                                    </p:anim>
                                    <p:animScale>
                                      <p:cBhvr>
                                        <p:cTn id="17" dur="200" decel="100000" autoRev="1" fill="hold">
                                          <p:stCondLst>
                                            <p:cond delay="600"/>
                                          </p:stCondLst>
                                        </p:cTn>
                                        <p:tgtEl>
                                          <p:spTgt spid="3"/>
                                        </p:tgtEl>
                                      </p:cBhvr>
                                      <p:from x="100000" y="100000"/>
                                      <p:to x="80000" y="100000"/>
                                    </p:animScale>
                                    <p:anim by="(#ppt_h/3+#ppt_w*0.1)" calcmode="lin" valueType="num">
                                      <p:cBhvr additive="sum">
                                        <p:cTn id="18" dur="200" decel="100000" autoRev="1" fill="hold">
                                          <p:stCondLst>
                                            <p:cond delay="600"/>
                                          </p:stCondLst>
                                        </p:cTn>
                                        <p:tgtEl>
                                          <p:spTgt spid="3"/>
                                        </p:tgtEl>
                                        <p:attrNameLst>
                                          <p:attrName>ppt_x</p:attrName>
                                        </p:attrNameLst>
                                      </p:cBhvr>
                                    </p:anim>
                                  </p:childTnLst>
                                  <p:subTnLst>
                                    <p:audio>
                                      <p:cMediaNode>
                                        <p:cTn display="0" masterRel="sameClick">
                                          <p:stCondLst>
                                            <p:cond evt="begin" delay="0">
                                              <p:tn val="13"/>
                                            </p:cond>
                                          </p:stCondLst>
                                          <p:endCondLst>
                                            <p:cond evt="onStopAudio" delay="0">
                                              <p:tgtEl>
                                                <p:sldTgt/>
                                              </p:tgtEl>
                                            </p:cond>
                                          </p:endCondLst>
                                        </p:cTn>
                                        <p:tgtEl>
                                          <p:sndTgt r:embed="rId3" name="Arro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685800"/>
            <a:ext cx="7773988" cy="763588"/>
          </a:xfrm>
        </p:spPr>
        <p:txBody>
          <a:bodyPr lIns="90000" tIns="46800" rIns="90000" bIns="46800"/>
          <a:lstStyle/>
          <a:p>
            <a:pPr defTabSz="457200"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Proteins </a:t>
            </a:r>
          </a:p>
        </p:txBody>
      </p:sp>
      <p:sp>
        <p:nvSpPr>
          <p:cNvPr id="277507" name="Rectangle 3" descr="Rectangle: Click to edit Master text styles&#10;Second level&#10;Third level&#10;Fourth level&#10;Fifth level"/>
          <p:cNvSpPr>
            <a:spLocks noGrp="1" noChangeArrowheads="1"/>
          </p:cNvSpPr>
          <p:nvPr>
            <p:ph type="body" idx="1"/>
          </p:nvPr>
        </p:nvSpPr>
        <p:spPr>
          <a:xfrm>
            <a:off x="639763" y="1371600"/>
            <a:ext cx="8504237" cy="5486400"/>
          </a:xfrm>
        </p:spPr>
        <p:txBody>
          <a:bodyPr lIns="90000" tIns="46800" rIns="90000" bIns="46800"/>
          <a:lstStyle/>
          <a:p>
            <a:pPr marL="341313" indent="-34131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t>Most structurally &amp; functionally diverse group</a:t>
            </a:r>
          </a:p>
          <a:p>
            <a:pPr marL="341313" indent="-34131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smtClean="0"/>
              <a:t>Function: involved in almost everything</a:t>
            </a:r>
            <a:r>
              <a:rPr lang="en-GB" smtClean="0"/>
              <a:t> </a:t>
            </a:r>
          </a:p>
          <a:p>
            <a:pPr marL="741363" lvl="1" indent="-28416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u="sng" smtClean="0">
                <a:solidFill>
                  <a:srgbClr val="CC0000"/>
                </a:solidFill>
              </a:rPr>
              <a:t>enzymes</a:t>
            </a:r>
            <a:r>
              <a:rPr lang="en-GB" sz="2400" smtClean="0"/>
              <a:t> (pepsin, DNA polymerase)</a:t>
            </a:r>
          </a:p>
          <a:p>
            <a:pPr marL="741363" lvl="1" indent="-28416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u="sng" smtClean="0">
                <a:solidFill>
                  <a:srgbClr val="CC0000"/>
                </a:solidFill>
              </a:rPr>
              <a:t>structure</a:t>
            </a:r>
            <a:r>
              <a:rPr lang="en-GB" sz="2400" smtClean="0"/>
              <a:t> (keratin, collagen)</a:t>
            </a:r>
          </a:p>
          <a:p>
            <a:pPr marL="741363" lvl="1" indent="-28416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u="sng" smtClean="0">
                <a:solidFill>
                  <a:srgbClr val="CC0000"/>
                </a:solidFill>
              </a:rPr>
              <a:t>carriers &amp; transport</a:t>
            </a:r>
            <a:r>
              <a:rPr lang="en-GB" sz="2400" smtClean="0"/>
              <a:t> (hemoglobin, aquaporin)</a:t>
            </a:r>
          </a:p>
          <a:p>
            <a:pPr marL="741363" lvl="1" indent="-28416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u="sng" smtClean="0">
                <a:solidFill>
                  <a:srgbClr val="CC0000"/>
                </a:solidFill>
              </a:rPr>
              <a:t>cell communication</a:t>
            </a:r>
          </a:p>
          <a:p>
            <a:pPr marL="1084263" lvl="2"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u="sng" smtClean="0">
                <a:solidFill>
                  <a:srgbClr val="CC0000"/>
                </a:solidFill>
              </a:rPr>
              <a:t>signals</a:t>
            </a:r>
            <a:r>
              <a:rPr lang="en-GB" smtClean="0">
                <a:solidFill>
                  <a:srgbClr val="CC0000"/>
                </a:solidFill>
              </a:rPr>
              <a:t> </a:t>
            </a:r>
            <a:r>
              <a:rPr lang="en-GB" smtClean="0">
                <a:solidFill>
                  <a:schemeClr val="tx1"/>
                </a:solidFill>
              </a:rPr>
              <a:t>(insulin &amp; other hormones)</a:t>
            </a:r>
            <a:r>
              <a:rPr lang="en-GB" smtClean="0"/>
              <a:t> </a:t>
            </a:r>
            <a:endParaRPr lang="en-GB" u="sng" smtClean="0">
              <a:solidFill>
                <a:srgbClr val="CC0000"/>
              </a:solidFill>
            </a:endParaRPr>
          </a:p>
          <a:p>
            <a:pPr marL="1084263" lvl="2"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u="sng" smtClean="0">
                <a:solidFill>
                  <a:srgbClr val="CC0000"/>
                </a:solidFill>
              </a:rPr>
              <a:t>receptors</a:t>
            </a:r>
          </a:p>
          <a:p>
            <a:pPr marL="741363" lvl="1" indent="-28416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u="sng" smtClean="0">
                <a:solidFill>
                  <a:srgbClr val="CC0000"/>
                </a:solidFill>
              </a:rPr>
              <a:t>defense</a:t>
            </a:r>
            <a:r>
              <a:rPr lang="en-GB" sz="2400" smtClean="0"/>
              <a:t> (antibodies) </a:t>
            </a:r>
          </a:p>
          <a:p>
            <a:pPr marL="741363" lvl="1" indent="-28416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u="sng" smtClean="0">
                <a:solidFill>
                  <a:srgbClr val="CC0000"/>
                </a:solidFill>
              </a:rPr>
              <a:t>movement</a:t>
            </a:r>
            <a:r>
              <a:rPr lang="en-GB" sz="2400" smtClean="0"/>
              <a:t> (actin &amp; myosin)</a:t>
            </a:r>
          </a:p>
          <a:p>
            <a:pPr marL="741363" lvl="1" indent="-284163" defTabSz="457200"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u="sng" smtClean="0">
                <a:solidFill>
                  <a:srgbClr val="CC0000"/>
                </a:solidFill>
              </a:rPr>
              <a:t>storage</a:t>
            </a:r>
            <a:r>
              <a:rPr lang="en-GB" sz="2400" smtClean="0"/>
              <a:t> (bean seed proteins)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 calcmode="lin" valueType="num">
                                      <p:cBhvr additive="base">
                                        <p:cTn id="7" dur="500" fill="hold"/>
                                        <p:tgtEl>
                                          <p:spTgt spid="277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75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7507">
                                            <p:txEl>
                                              <p:pRg st="1" end="1"/>
                                            </p:txEl>
                                          </p:spTgt>
                                        </p:tgtEl>
                                        <p:attrNameLst>
                                          <p:attrName>style.visibility</p:attrName>
                                        </p:attrNameLst>
                                      </p:cBhvr>
                                      <p:to>
                                        <p:strVal val="visible"/>
                                      </p:to>
                                    </p:set>
                                    <p:anim calcmode="lin" valueType="num">
                                      <p:cBhvr additive="base">
                                        <p:cTn id="13" dur="500" fill="hold"/>
                                        <p:tgtEl>
                                          <p:spTgt spid="2775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75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7507">
                                            <p:txEl>
                                              <p:pRg st="2" end="2"/>
                                            </p:txEl>
                                          </p:spTgt>
                                        </p:tgtEl>
                                        <p:attrNameLst>
                                          <p:attrName>style.visibility</p:attrName>
                                        </p:attrNameLst>
                                      </p:cBhvr>
                                      <p:to>
                                        <p:strVal val="visible"/>
                                      </p:to>
                                    </p:set>
                                    <p:anim calcmode="lin" valueType="num">
                                      <p:cBhvr additive="base">
                                        <p:cTn id="19" dur="500" fill="hold"/>
                                        <p:tgtEl>
                                          <p:spTgt spid="2775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75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7507">
                                            <p:txEl>
                                              <p:pRg st="3" end="3"/>
                                            </p:txEl>
                                          </p:spTgt>
                                        </p:tgtEl>
                                        <p:attrNameLst>
                                          <p:attrName>style.visibility</p:attrName>
                                        </p:attrNameLst>
                                      </p:cBhvr>
                                      <p:to>
                                        <p:strVal val="visible"/>
                                      </p:to>
                                    </p:set>
                                    <p:anim calcmode="lin" valueType="num">
                                      <p:cBhvr additive="base">
                                        <p:cTn id="25" dur="500" fill="hold"/>
                                        <p:tgtEl>
                                          <p:spTgt spid="2775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750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7507">
                                            <p:txEl>
                                              <p:pRg st="4" end="4"/>
                                            </p:txEl>
                                          </p:spTgt>
                                        </p:tgtEl>
                                        <p:attrNameLst>
                                          <p:attrName>style.visibility</p:attrName>
                                        </p:attrNameLst>
                                      </p:cBhvr>
                                      <p:to>
                                        <p:strVal val="visible"/>
                                      </p:to>
                                    </p:set>
                                    <p:anim calcmode="lin" valueType="num">
                                      <p:cBhvr additive="base">
                                        <p:cTn id="31" dur="500" fill="hold"/>
                                        <p:tgtEl>
                                          <p:spTgt spid="2775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75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7507">
                                            <p:txEl>
                                              <p:pRg st="5" end="5"/>
                                            </p:txEl>
                                          </p:spTgt>
                                        </p:tgtEl>
                                        <p:attrNameLst>
                                          <p:attrName>style.visibility</p:attrName>
                                        </p:attrNameLst>
                                      </p:cBhvr>
                                      <p:to>
                                        <p:strVal val="visible"/>
                                      </p:to>
                                    </p:set>
                                    <p:anim calcmode="lin" valueType="num">
                                      <p:cBhvr additive="base">
                                        <p:cTn id="37" dur="500" fill="hold"/>
                                        <p:tgtEl>
                                          <p:spTgt spid="2775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750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77507">
                                            <p:txEl>
                                              <p:pRg st="6" end="6"/>
                                            </p:txEl>
                                          </p:spTgt>
                                        </p:tgtEl>
                                        <p:attrNameLst>
                                          <p:attrName>style.visibility</p:attrName>
                                        </p:attrNameLst>
                                      </p:cBhvr>
                                      <p:to>
                                        <p:strVal val="visible"/>
                                      </p:to>
                                    </p:set>
                                    <p:anim calcmode="lin" valueType="num">
                                      <p:cBhvr additive="base">
                                        <p:cTn id="43" dur="500" fill="hold"/>
                                        <p:tgtEl>
                                          <p:spTgt spid="27750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7750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77507">
                                            <p:txEl>
                                              <p:pRg st="7" end="7"/>
                                            </p:txEl>
                                          </p:spTgt>
                                        </p:tgtEl>
                                        <p:attrNameLst>
                                          <p:attrName>style.visibility</p:attrName>
                                        </p:attrNameLst>
                                      </p:cBhvr>
                                      <p:to>
                                        <p:strVal val="visible"/>
                                      </p:to>
                                    </p:set>
                                    <p:anim calcmode="lin" valueType="num">
                                      <p:cBhvr additive="base">
                                        <p:cTn id="49" dur="500" fill="hold"/>
                                        <p:tgtEl>
                                          <p:spTgt spid="27750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7750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77507">
                                            <p:txEl>
                                              <p:pRg st="8" end="8"/>
                                            </p:txEl>
                                          </p:spTgt>
                                        </p:tgtEl>
                                        <p:attrNameLst>
                                          <p:attrName>style.visibility</p:attrName>
                                        </p:attrNameLst>
                                      </p:cBhvr>
                                      <p:to>
                                        <p:strVal val="visible"/>
                                      </p:to>
                                    </p:set>
                                    <p:anim calcmode="lin" valueType="num">
                                      <p:cBhvr additive="base">
                                        <p:cTn id="55" dur="500" fill="hold"/>
                                        <p:tgtEl>
                                          <p:spTgt spid="27750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7750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77507">
                                            <p:txEl>
                                              <p:pRg st="9" end="9"/>
                                            </p:txEl>
                                          </p:spTgt>
                                        </p:tgtEl>
                                        <p:attrNameLst>
                                          <p:attrName>style.visibility</p:attrName>
                                        </p:attrNameLst>
                                      </p:cBhvr>
                                      <p:to>
                                        <p:strVal val="visible"/>
                                      </p:to>
                                    </p:set>
                                    <p:anim calcmode="lin" valueType="num">
                                      <p:cBhvr additive="base">
                                        <p:cTn id="61" dur="500" fill="hold"/>
                                        <p:tgtEl>
                                          <p:spTgt spid="277507">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77507">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77507">
                                            <p:txEl>
                                              <p:pRg st="10" end="10"/>
                                            </p:txEl>
                                          </p:spTgt>
                                        </p:tgtEl>
                                        <p:attrNameLst>
                                          <p:attrName>style.visibility</p:attrName>
                                        </p:attrNameLst>
                                      </p:cBhvr>
                                      <p:to>
                                        <p:strVal val="visible"/>
                                      </p:to>
                                    </p:set>
                                    <p:anim calcmode="lin" valueType="num">
                                      <p:cBhvr additive="base">
                                        <p:cTn id="67" dur="500" fill="hold"/>
                                        <p:tgtEl>
                                          <p:spTgt spid="277507">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77507">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Structural homologies only exist in animals, never in plants.</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omology_leaves.gif"/>
          <p:cNvPicPr>
            <a:picLocks noGrp="1" noChangeAspect="1"/>
          </p:cNvPicPr>
          <p:nvPr>
            <p:ph idx="1"/>
          </p:nvPr>
        </p:nvPicPr>
        <p:blipFill>
          <a:blip r:embed="rId2" cstate="print"/>
          <a:stretch>
            <a:fillRect/>
          </a:stretch>
        </p:blipFill>
        <p:spPr>
          <a:xfrm>
            <a:off x="1142999" y="1066800"/>
            <a:ext cx="6624173" cy="42672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When the environment changes all species living in it will change to adapt to it.</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arwin_finches.jpg"/>
          <p:cNvPicPr>
            <a:picLocks noGrp="1" noChangeAspect="1"/>
          </p:cNvPicPr>
          <p:nvPr>
            <p:ph idx="1"/>
          </p:nvPr>
        </p:nvPicPr>
        <p:blipFill>
          <a:blip r:embed="rId2" cstate="print"/>
          <a:stretch>
            <a:fillRect/>
          </a:stretch>
        </p:blipFill>
        <p:spPr>
          <a:xfrm>
            <a:off x="1143000" y="838200"/>
            <a:ext cx="6272412" cy="48768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ite_0001_0002-469-0-20100729045519.jpg"/>
          <p:cNvPicPr>
            <a:picLocks noGrp="1" noChangeAspect="1"/>
          </p:cNvPicPr>
          <p:nvPr>
            <p:ph idx="1"/>
          </p:nvPr>
        </p:nvPicPr>
        <p:blipFill>
          <a:blip r:embed="rId2" cstate="print"/>
          <a:stretch>
            <a:fillRect/>
          </a:stretch>
        </p:blipFill>
        <p:spPr>
          <a:xfrm>
            <a:off x="0" y="0"/>
            <a:ext cx="4343400" cy="3269126"/>
          </a:xfrm>
        </p:spPr>
      </p:pic>
      <p:pic>
        <p:nvPicPr>
          <p:cNvPr id="5" name="Picture 4" descr="galapagos-islands.jpg"/>
          <p:cNvPicPr>
            <a:picLocks noChangeAspect="1"/>
          </p:cNvPicPr>
          <p:nvPr/>
        </p:nvPicPr>
        <p:blipFill>
          <a:blip r:embed="rId3" cstate="print"/>
          <a:stretch>
            <a:fillRect/>
          </a:stretch>
        </p:blipFill>
        <p:spPr>
          <a:xfrm>
            <a:off x="4363005" y="0"/>
            <a:ext cx="4780995" cy="3581400"/>
          </a:xfrm>
          <a:prstGeom prst="rect">
            <a:avLst/>
          </a:prstGeom>
        </p:spPr>
      </p:pic>
      <p:pic>
        <p:nvPicPr>
          <p:cNvPr id="6" name="Picture 5" descr="galapagos-001.jpg"/>
          <p:cNvPicPr>
            <a:picLocks noChangeAspect="1"/>
          </p:cNvPicPr>
          <p:nvPr/>
        </p:nvPicPr>
        <p:blipFill>
          <a:blip r:embed="rId4" cstate="print"/>
          <a:stretch>
            <a:fillRect/>
          </a:stretch>
        </p:blipFill>
        <p:spPr>
          <a:xfrm>
            <a:off x="1524000" y="3248156"/>
            <a:ext cx="6629400" cy="360984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atural_Selection_by_Yohan_Gas_Mask.jpg"/>
          <p:cNvPicPr>
            <a:picLocks noGrp="1" noChangeAspect="1"/>
          </p:cNvPicPr>
          <p:nvPr>
            <p:ph idx="1"/>
          </p:nvPr>
        </p:nvPicPr>
        <p:blipFill>
          <a:blip r:embed="rId2" cstate="print"/>
          <a:stretch>
            <a:fillRect/>
          </a:stretch>
        </p:blipFill>
        <p:spPr>
          <a:xfrm>
            <a:off x="1743273" y="1600200"/>
            <a:ext cx="5657454" cy="4525963"/>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Whales lost their hind limbs because they stopped using them.</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3028" name="Picture 4"/>
          <p:cNvPicPr>
            <a:picLocks noChangeAspect="1" noChangeArrowheads="1"/>
          </p:cNvPicPr>
          <p:nvPr/>
        </p:nvPicPr>
        <p:blipFill>
          <a:blip r:embed="rId3" cstate="screen"/>
          <a:srcRect/>
          <a:stretch>
            <a:fillRect/>
          </a:stretch>
        </p:blipFill>
        <p:spPr bwMode="auto">
          <a:xfrm rot="5400000">
            <a:off x="6397625" y="-250825"/>
            <a:ext cx="2135188" cy="3290888"/>
          </a:xfrm>
          <a:prstGeom prst="rect">
            <a:avLst/>
          </a:prstGeom>
          <a:noFill/>
          <a:ln w="9525">
            <a:noFill/>
            <a:miter lim="800000"/>
            <a:headEnd/>
            <a:tailEnd/>
          </a:ln>
          <a:effectLst/>
        </p:spPr>
      </p:pic>
      <p:sp>
        <p:nvSpPr>
          <p:cNvPr id="513029" name="Rectangle 5"/>
          <p:cNvSpPr>
            <a:spLocks noGrp="1" noChangeArrowheads="1"/>
          </p:cNvSpPr>
          <p:nvPr>
            <p:ph type="title"/>
          </p:nvPr>
        </p:nvSpPr>
        <p:spPr>
          <a:xfrm>
            <a:off x="0" y="0"/>
            <a:ext cx="6134100" cy="1143000"/>
          </a:xfrm>
          <a:noFill/>
          <a:ln/>
        </p:spPr>
        <p:txBody>
          <a:bodyPr/>
          <a:lstStyle/>
          <a:p>
            <a:r>
              <a:rPr lang="en-US" dirty="0"/>
              <a:t>Homologous structures</a:t>
            </a:r>
          </a:p>
        </p:txBody>
      </p:sp>
      <p:sp>
        <p:nvSpPr>
          <p:cNvPr id="513030" name="Rectangle 6" descr="Rectangle: Click to edit Master text styles&#10;Second level&#10;Third level&#10;Fourth level&#10;Fifth level"/>
          <p:cNvSpPr>
            <a:spLocks noGrp="1" noChangeArrowheads="1"/>
          </p:cNvSpPr>
          <p:nvPr>
            <p:ph type="body" idx="1"/>
          </p:nvPr>
        </p:nvSpPr>
        <p:spPr>
          <a:xfrm>
            <a:off x="268288" y="1212850"/>
            <a:ext cx="5027612" cy="3352800"/>
          </a:xfrm>
          <a:noFill/>
          <a:ln/>
        </p:spPr>
        <p:txBody>
          <a:bodyPr/>
          <a:lstStyle/>
          <a:p>
            <a:pPr>
              <a:buClrTx/>
            </a:pPr>
            <a:r>
              <a:rPr lang="en-US" dirty="0"/>
              <a:t>Similar structure</a:t>
            </a:r>
          </a:p>
          <a:p>
            <a:pPr>
              <a:buClrTx/>
            </a:pPr>
            <a:r>
              <a:rPr lang="en-US" dirty="0"/>
              <a:t>Similar development</a:t>
            </a:r>
          </a:p>
          <a:p>
            <a:pPr>
              <a:buClrTx/>
            </a:pPr>
            <a:r>
              <a:rPr lang="en-US" dirty="0"/>
              <a:t>Different functions </a:t>
            </a:r>
          </a:p>
          <a:p>
            <a:pPr>
              <a:buClrTx/>
            </a:pPr>
            <a:r>
              <a:rPr lang="en-US" dirty="0"/>
              <a:t>Evidence of close evolutionary relationship</a:t>
            </a:r>
          </a:p>
          <a:p>
            <a:pPr lvl="1">
              <a:buClrTx/>
            </a:pPr>
            <a:r>
              <a:rPr lang="en-US" dirty="0"/>
              <a:t> </a:t>
            </a:r>
            <a:r>
              <a:rPr lang="en-US" u="sng" dirty="0"/>
              <a:t>recent</a:t>
            </a:r>
            <a:r>
              <a:rPr lang="en-US" dirty="0"/>
              <a:t> common ancestor</a:t>
            </a:r>
          </a:p>
        </p:txBody>
      </p:sp>
      <p:pic>
        <p:nvPicPr>
          <p:cNvPr id="513031" name="Picture 7"/>
          <p:cNvPicPr>
            <a:picLocks noChangeAspect="1" noChangeArrowheads="1"/>
          </p:cNvPicPr>
          <p:nvPr/>
        </p:nvPicPr>
        <p:blipFill>
          <a:blip r:embed="rId4" cstate="screen"/>
          <a:srcRect/>
          <a:stretch>
            <a:fillRect/>
          </a:stretch>
        </p:blipFill>
        <p:spPr bwMode="auto">
          <a:xfrm>
            <a:off x="5834063" y="4597400"/>
            <a:ext cx="3276600" cy="2184400"/>
          </a:xfrm>
          <a:prstGeom prst="rect">
            <a:avLst/>
          </a:prstGeom>
          <a:noFill/>
          <a:ln w="9525">
            <a:noFill/>
            <a:miter lim="800000"/>
            <a:headEnd/>
            <a:tailEnd/>
          </a:ln>
          <a:effectLst/>
        </p:spPr>
      </p:pic>
      <p:pic>
        <p:nvPicPr>
          <p:cNvPr id="513032" name="Picture 8"/>
          <p:cNvPicPr>
            <a:picLocks noChangeAspect="1" noChangeArrowheads="1"/>
          </p:cNvPicPr>
          <p:nvPr/>
        </p:nvPicPr>
        <p:blipFill>
          <a:blip r:embed="rId5" cstate="screen"/>
          <a:srcRect/>
          <a:stretch>
            <a:fillRect/>
          </a:stretch>
        </p:blipFill>
        <p:spPr bwMode="auto">
          <a:xfrm>
            <a:off x="2917825" y="4800600"/>
            <a:ext cx="2751138" cy="1981200"/>
          </a:xfrm>
          <a:prstGeom prst="rect">
            <a:avLst/>
          </a:prstGeom>
          <a:noFill/>
          <a:ln w="9525">
            <a:noFill/>
            <a:miter lim="800000"/>
            <a:headEnd/>
            <a:tailEnd/>
          </a:ln>
          <a:effectLst/>
        </p:spPr>
      </p:pic>
      <p:pic>
        <p:nvPicPr>
          <p:cNvPr id="513033" name="Picture 9"/>
          <p:cNvPicPr>
            <a:picLocks noChangeAspect="1" noChangeArrowheads="1"/>
          </p:cNvPicPr>
          <p:nvPr/>
        </p:nvPicPr>
        <p:blipFill>
          <a:blip r:embed="rId6" cstate="screen"/>
          <a:srcRect/>
          <a:stretch>
            <a:fillRect/>
          </a:stretch>
        </p:blipFill>
        <p:spPr bwMode="auto">
          <a:xfrm>
            <a:off x="228600" y="4800600"/>
            <a:ext cx="2540000" cy="1981200"/>
          </a:xfrm>
          <a:prstGeom prst="rect">
            <a:avLst/>
          </a:prstGeom>
          <a:noFill/>
          <a:ln w="9525">
            <a:noFill/>
            <a:miter lim="800000"/>
            <a:headEnd/>
            <a:tailEnd/>
          </a:ln>
          <a:effectLst/>
        </p:spPr>
      </p:pic>
      <p:pic>
        <p:nvPicPr>
          <p:cNvPr id="9" name="Picture 8" descr="IMG_0234.jpg"/>
          <p:cNvPicPr>
            <a:picLocks noChangeAspect="1"/>
          </p:cNvPicPr>
          <p:nvPr/>
        </p:nvPicPr>
        <p:blipFill>
          <a:blip r:embed="rId7" cstate="screen"/>
          <a:stretch>
            <a:fillRect/>
          </a:stretch>
        </p:blipFill>
        <p:spPr>
          <a:xfrm>
            <a:off x="5149850" y="1270000"/>
            <a:ext cx="3733800" cy="4978400"/>
          </a:xfrm>
          <a:prstGeom prst="rect">
            <a:avLst/>
          </a:prstGeom>
          <a:effectLst>
            <a:outerShdw blurRad="50800" dist="38100" dir="2700000" algn="br">
              <a:srgbClr val="000000">
                <a:alpha val="43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homology.gif"/>
          <p:cNvPicPr>
            <a:picLocks noGrp="1" noChangeAspect="1"/>
          </p:cNvPicPr>
          <p:nvPr>
            <p:ph idx="1"/>
          </p:nvPr>
        </p:nvPicPr>
        <p:blipFill>
          <a:blip r:embed="rId2" cstate="print"/>
          <a:stretch>
            <a:fillRect/>
          </a:stretch>
        </p:blipFill>
        <p:spPr>
          <a:xfrm>
            <a:off x="304800" y="0"/>
            <a:ext cx="3962400" cy="6701117"/>
          </a:xfrm>
        </p:spPr>
      </p:pic>
      <p:pic>
        <p:nvPicPr>
          <p:cNvPr id="6" name="Picture 5" descr="whale.gif"/>
          <p:cNvPicPr>
            <a:picLocks noChangeAspect="1"/>
          </p:cNvPicPr>
          <p:nvPr/>
        </p:nvPicPr>
        <p:blipFill>
          <a:blip r:embed="rId3" cstate="print"/>
          <a:stretch>
            <a:fillRect/>
          </a:stretch>
        </p:blipFill>
        <p:spPr>
          <a:xfrm>
            <a:off x="3962400" y="0"/>
            <a:ext cx="4648200" cy="372515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dirty="0"/>
              <a:t>Enzymes work by decreasing the potential energy difference between reactant and product</a:t>
            </a:r>
          </a:p>
          <a:p>
            <a:endParaRPr lang="en-US" dirty="0"/>
          </a:p>
        </p:txBody>
      </p:sp>
    </p:spTree>
    <p:extLst>
      <p:ext uri="{BB962C8B-B14F-4D97-AF65-F5344CB8AC3E}">
        <p14:creationId xmlns="" xmlns:p14="http://schemas.microsoft.com/office/powerpoint/2010/main" val="7692563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423" name="Picture 7" descr="penguinL"/>
          <p:cNvPicPr>
            <a:picLocks noChangeAspect="1" noChangeArrowheads="1"/>
          </p:cNvPicPr>
          <p:nvPr/>
        </p:nvPicPr>
        <p:blipFill>
          <a:blip r:embed="rId3" cstate="screen"/>
          <a:srcRect/>
          <a:stretch>
            <a:fillRect/>
          </a:stretch>
        </p:blipFill>
        <p:spPr bwMode="auto">
          <a:xfrm>
            <a:off x="7869238" y="5295900"/>
            <a:ext cx="1274762" cy="1295400"/>
          </a:xfrm>
          <a:prstGeom prst="rect">
            <a:avLst/>
          </a:prstGeom>
          <a:noFill/>
        </p:spPr>
      </p:pic>
      <p:pic>
        <p:nvPicPr>
          <p:cNvPr id="444422" name="Picture 6"/>
          <p:cNvPicPr>
            <a:picLocks noChangeAspect="1" noChangeArrowheads="1"/>
          </p:cNvPicPr>
          <p:nvPr/>
        </p:nvPicPr>
        <p:blipFill>
          <a:blip r:embed="rId4" cstate="screen"/>
          <a:srcRect/>
          <a:stretch>
            <a:fillRect/>
          </a:stretch>
        </p:blipFill>
        <p:spPr bwMode="auto">
          <a:xfrm>
            <a:off x="41275" y="3941763"/>
            <a:ext cx="2686050" cy="2840037"/>
          </a:xfrm>
          <a:prstGeom prst="rect">
            <a:avLst/>
          </a:prstGeom>
          <a:noFill/>
          <a:ln w="9525">
            <a:noFill/>
            <a:miter lim="800000"/>
            <a:headEnd/>
            <a:tailEnd/>
          </a:ln>
          <a:effectLst/>
        </p:spPr>
      </p:pic>
      <p:pic>
        <p:nvPicPr>
          <p:cNvPr id="444421" name="Picture 5"/>
          <p:cNvPicPr>
            <a:picLocks noChangeAspect="1" noChangeArrowheads="1"/>
          </p:cNvPicPr>
          <p:nvPr/>
        </p:nvPicPr>
        <p:blipFill>
          <a:blip r:embed="rId5" cstate="screen"/>
          <a:srcRect/>
          <a:stretch>
            <a:fillRect/>
          </a:stretch>
        </p:blipFill>
        <p:spPr bwMode="auto">
          <a:xfrm>
            <a:off x="6354763" y="1992313"/>
            <a:ext cx="2789237" cy="2254250"/>
          </a:xfrm>
          <a:prstGeom prst="rect">
            <a:avLst/>
          </a:prstGeom>
          <a:noFill/>
          <a:ln w="9525">
            <a:noFill/>
            <a:miter lim="800000"/>
            <a:headEnd/>
            <a:tailEnd/>
          </a:ln>
          <a:effectLst/>
        </p:spPr>
      </p:pic>
      <p:sp>
        <p:nvSpPr>
          <p:cNvPr id="444418" name="Rectangle 2"/>
          <p:cNvSpPr>
            <a:spLocks noGrp="1" noChangeArrowheads="1"/>
          </p:cNvSpPr>
          <p:nvPr>
            <p:ph type="title"/>
          </p:nvPr>
        </p:nvSpPr>
        <p:spPr/>
        <p:txBody>
          <a:bodyPr/>
          <a:lstStyle/>
          <a:p>
            <a:r>
              <a:rPr lang="en-US"/>
              <a:t>Analogous structures</a:t>
            </a:r>
          </a:p>
        </p:txBody>
      </p:sp>
      <p:sp>
        <p:nvSpPr>
          <p:cNvPr id="444419" name="Rectangle 3" descr="Rectangle: Click to edit Master text styles&#10;Second level&#10;Third level&#10;Fourth level&#10;Fifth level"/>
          <p:cNvSpPr>
            <a:spLocks noChangeArrowheads="1"/>
          </p:cNvSpPr>
          <p:nvPr/>
        </p:nvSpPr>
        <p:spPr bwMode="auto">
          <a:xfrm>
            <a:off x="914400" y="1447800"/>
            <a:ext cx="7772400" cy="3733800"/>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SzPct val="120000"/>
              <a:buFont typeface="Wingdings" charset="2"/>
              <a:buChar char="§"/>
            </a:pPr>
            <a:r>
              <a:rPr lang="en-US" sz="3000" dirty="0">
                <a:solidFill>
                  <a:srgbClr val="0F116A"/>
                </a:solidFill>
              </a:rPr>
              <a:t>Separate evolution of structures</a:t>
            </a:r>
          </a:p>
          <a:p>
            <a:pPr marL="742950" lvl="1" indent="-285750" algn="l" eaLnBrk="1" hangingPunct="1">
              <a:spcBef>
                <a:spcPct val="20000"/>
              </a:spcBef>
              <a:buSzPct val="60000"/>
              <a:buFont typeface="Wingdings" charset="2"/>
              <a:buChar char="u"/>
            </a:pPr>
            <a:r>
              <a:rPr lang="en-US" sz="2800" dirty="0">
                <a:ea typeface="ＭＳ Ｐゴシック" charset="-128"/>
              </a:rPr>
              <a:t>similar functions</a:t>
            </a:r>
          </a:p>
          <a:p>
            <a:pPr marL="742950" lvl="1" indent="-285750" algn="l" eaLnBrk="1" hangingPunct="1">
              <a:spcBef>
                <a:spcPct val="20000"/>
              </a:spcBef>
              <a:buSzPct val="60000"/>
              <a:buFont typeface="Wingdings" charset="2"/>
              <a:buChar char="u"/>
            </a:pPr>
            <a:r>
              <a:rPr lang="en-US" sz="2800" dirty="0">
                <a:ea typeface="ＭＳ Ｐゴシック" charset="-128"/>
              </a:rPr>
              <a:t>similar external form</a:t>
            </a:r>
          </a:p>
          <a:p>
            <a:pPr marL="742950" lvl="1" indent="-285750" algn="l" eaLnBrk="1" hangingPunct="1">
              <a:spcBef>
                <a:spcPct val="20000"/>
              </a:spcBef>
              <a:buSzPct val="60000"/>
              <a:buFont typeface="Wingdings" charset="2"/>
              <a:buChar char="u"/>
            </a:pPr>
            <a:r>
              <a:rPr lang="en-US" sz="2800" dirty="0">
                <a:ea typeface="ＭＳ Ｐゴシック" charset="-128"/>
              </a:rPr>
              <a:t>different internal structure &amp; development</a:t>
            </a:r>
          </a:p>
          <a:p>
            <a:pPr marL="742950" lvl="1" indent="-285750" algn="l" eaLnBrk="1" hangingPunct="1">
              <a:spcBef>
                <a:spcPct val="20000"/>
              </a:spcBef>
              <a:buSzPct val="60000"/>
              <a:buFont typeface="Wingdings" charset="2"/>
              <a:buChar char="u"/>
            </a:pPr>
            <a:r>
              <a:rPr lang="en-US" sz="2800" dirty="0">
                <a:ea typeface="ＭＳ Ｐゴシック" charset="-128"/>
              </a:rPr>
              <a:t>different origin</a:t>
            </a:r>
          </a:p>
          <a:p>
            <a:pPr marL="742950" lvl="1" indent="-285750" algn="l" eaLnBrk="1" hangingPunct="1">
              <a:spcBef>
                <a:spcPct val="20000"/>
              </a:spcBef>
              <a:buClr>
                <a:schemeClr val="tx1"/>
              </a:buClr>
              <a:buSzPct val="60000"/>
              <a:buFont typeface="Wingdings" charset="2"/>
              <a:buChar char="u"/>
            </a:pPr>
            <a:r>
              <a:rPr lang="en-US" sz="2800" u="sng" dirty="0">
                <a:solidFill>
                  <a:srgbClr val="CC0000"/>
                </a:solidFill>
                <a:ea typeface="ＭＳ Ｐゴシック" charset="-128"/>
              </a:rPr>
              <a:t>no</a:t>
            </a:r>
            <a:r>
              <a:rPr lang="en-US" sz="2800" dirty="0">
                <a:solidFill>
                  <a:srgbClr val="CC0000"/>
                </a:solidFill>
                <a:ea typeface="ＭＳ Ｐゴシック" charset="-128"/>
              </a:rPr>
              <a:t> evolutionary relationship</a:t>
            </a:r>
            <a:endParaRPr lang="en-US" sz="2800" dirty="0">
              <a:ea typeface="ＭＳ Ｐゴシック" charset="-128"/>
            </a:endParaRPr>
          </a:p>
        </p:txBody>
      </p:sp>
      <p:sp>
        <p:nvSpPr>
          <p:cNvPr id="444420" name="Rectangle 4"/>
          <p:cNvSpPr>
            <a:spLocks noChangeArrowheads="1"/>
          </p:cNvSpPr>
          <p:nvPr/>
        </p:nvSpPr>
        <p:spPr bwMode="auto">
          <a:xfrm>
            <a:off x="1274763" y="6218238"/>
            <a:ext cx="7761287" cy="488950"/>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wrap="none">
            <a:prstTxWarp prst="textNoShape">
              <a:avLst/>
            </a:prstTxWarp>
            <a:spAutoFit/>
          </a:bodyPr>
          <a:lstStyle/>
          <a:p>
            <a:pPr algn="l"/>
            <a:r>
              <a:rPr lang="en-US" sz="2600" b="1">
                <a:solidFill>
                  <a:srgbClr val="0F116A"/>
                </a:solidFill>
              </a:rPr>
              <a:t>Solving a similar problem with a similar solution</a:t>
            </a:r>
            <a:endParaRPr lang="en-US" sz="3000" b="1">
              <a:solidFill>
                <a:srgbClr val="0F116A"/>
              </a:solidFill>
            </a:endParaRPr>
          </a:p>
        </p:txBody>
      </p:sp>
      <p:sp>
        <p:nvSpPr>
          <p:cNvPr id="444424" name="AutoShape 8"/>
          <p:cNvSpPr>
            <a:spLocks noChangeArrowheads="1"/>
          </p:cNvSpPr>
          <p:nvPr/>
        </p:nvSpPr>
        <p:spPr bwMode="auto">
          <a:xfrm>
            <a:off x="5149850" y="5013325"/>
            <a:ext cx="2433638" cy="868363"/>
          </a:xfrm>
          <a:prstGeom prst="wedgeEllipseCallout">
            <a:avLst>
              <a:gd name="adj1" fmla="val 71264"/>
              <a:gd name="adj2" fmla="val 22028"/>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Don’t be fooled</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by their looks!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44423"/>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444424"/>
                                        </p:tgtEl>
                                        <p:attrNameLst>
                                          <p:attrName>style.visibility</p:attrName>
                                        </p:attrNameLst>
                                      </p:cBhvr>
                                      <p:to>
                                        <p:strVal val="visible"/>
                                      </p:to>
                                    </p:set>
                                    <p:animEffect transition="in" filter="wipe(down)">
                                      <p:cBhvr>
                                        <p:cTn id="10" dur="500"/>
                                        <p:tgtEl>
                                          <p:spTgt spid="444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4"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4" cstate="screen"/>
          <a:srcRect/>
          <a:stretch>
            <a:fillRect/>
          </a:stretch>
        </p:blipFill>
        <p:spPr bwMode="auto">
          <a:xfrm>
            <a:off x="1765300" y="2502894"/>
            <a:ext cx="6473825" cy="3896319"/>
          </a:xfrm>
          <a:prstGeom prst="rect">
            <a:avLst/>
          </a:prstGeom>
          <a:noFill/>
          <a:ln w="9525">
            <a:noFill/>
            <a:miter lim="800000"/>
            <a:headEnd/>
            <a:tailEnd/>
          </a:ln>
          <a:effectLst>
            <a:outerShdw blurRad="50800" dist="38100" dir="2700000" algn="br">
              <a:srgbClr val="000000">
                <a:alpha val="43000"/>
              </a:srgbClr>
            </a:outerShdw>
          </a:effectLst>
        </p:spPr>
      </p:pic>
      <p:sp>
        <p:nvSpPr>
          <p:cNvPr id="512002" name="Rectangle 2"/>
          <p:cNvSpPr>
            <a:spLocks noGrp="1" noChangeArrowheads="1"/>
          </p:cNvSpPr>
          <p:nvPr>
            <p:ph type="title"/>
          </p:nvPr>
        </p:nvSpPr>
        <p:spPr>
          <a:xfrm>
            <a:off x="0" y="0"/>
            <a:ext cx="5473700" cy="690562"/>
          </a:xfrm>
        </p:spPr>
        <p:txBody>
          <a:bodyPr>
            <a:normAutofit fontScale="90000"/>
          </a:bodyPr>
          <a:lstStyle/>
          <a:p>
            <a:r>
              <a:rPr lang="en-US" dirty="0"/>
              <a:t>Convergent evolution</a:t>
            </a:r>
          </a:p>
        </p:txBody>
      </p:sp>
      <p:sp>
        <p:nvSpPr>
          <p:cNvPr id="512006" name="Rectangle 6" descr="Rectangle: Click to edit Master text styles&#10;Second level&#10;Third level&#10;Fourth level&#10;Fifth level"/>
          <p:cNvSpPr>
            <a:spLocks noGrp="1" noChangeArrowheads="1"/>
          </p:cNvSpPr>
          <p:nvPr>
            <p:ph type="body" idx="1"/>
          </p:nvPr>
        </p:nvSpPr>
        <p:spPr>
          <a:xfrm>
            <a:off x="0" y="762000"/>
            <a:ext cx="8580437" cy="1747838"/>
          </a:xfrm>
          <a:noFill/>
          <a:ln/>
        </p:spPr>
        <p:txBody>
          <a:bodyPr rIns="0"/>
          <a:lstStyle/>
          <a:p>
            <a:r>
              <a:rPr lang="en-US" dirty="0"/>
              <a:t>Flight evolved in 3 </a:t>
            </a:r>
            <a:r>
              <a:rPr lang="en-US" u="sng" dirty="0"/>
              <a:t>separate</a:t>
            </a:r>
            <a:r>
              <a:rPr lang="en-US" dirty="0"/>
              <a:t> animal groups</a:t>
            </a:r>
            <a:endParaRPr lang="en-US" dirty="0" smtClean="0"/>
          </a:p>
          <a:p>
            <a:pPr lvl="1"/>
            <a:r>
              <a:rPr lang="en-US" sz="2600" u="sng" dirty="0" smtClean="0">
                <a:solidFill>
                  <a:srgbClr val="CC0000"/>
                </a:solidFill>
              </a:rPr>
              <a:t>analogous </a:t>
            </a:r>
            <a:r>
              <a:rPr lang="en-US" sz="2600" u="sng" dirty="0">
                <a:solidFill>
                  <a:srgbClr val="CC0000"/>
                </a:solidFill>
              </a:rPr>
              <a:t>structures</a:t>
            </a:r>
            <a:endParaRPr lang="en-US" sz="2400" dirty="0"/>
          </a:p>
        </p:txBody>
      </p:sp>
      <p:pic>
        <p:nvPicPr>
          <p:cNvPr id="512016" name="Picture 16" descr="penguinL"/>
          <p:cNvPicPr>
            <a:picLocks noChangeAspect="1" noChangeArrowheads="1"/>
          </p:cNvPicPr>
          <p:nvPr/>
        </p:nvPicPr>
        <p:blipFill>
          <a:blip r:embed="rId5" cstate="screen"/>
          <a:srcRect/>
          <a:stretch>
            <a:fillRect/>
          </a:stretch>
        </p:blipFill>
        <p:spPr bwMode="auto">
          <a:xfrm flipH="1">
            <a:off x="0" y="5562600"/>
            <a:ext cx="1274762" cy="1295400"/>
          </a:xfrm>
          <a:prstGeom prst="rect">
            <a:avLst/>
          </a:prstGeom>
          <a:noFill/>
        </p:spPr>
      </p:pic>
      <p:sp>
        <p:nvSpPr>
          <p:cNvPr id="512017" name="AutoShape 17"/>
          <p:cNvSpPr>
            <a:spLocks noChangeArrowheads="1"/>
          </p:cNvSpPr>
          <p:nvPr/>
        </p:nvSpPr>
        <p:spPr bwMode="auto">
          <a:xfrm flipH="1">
            <a:off x="1058863" y="3986213"/>
            <a:ext cx="2433637" cy="1524000"/>
          </a:xfrm>
          <a:prstGeom prst="wedgeEllipseCallout">
            <a:avLst>
              <a:gd name="adj1" fmla="val 51108"/>
              <a:gd name="adj2" fmla="val 67704"/>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Does this mean </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they have a </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recent common </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ancestor?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12016"/>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512017"/>
                                        </p:tgtEl>
                                        <p:attrNameLst>
                                          <p:attrName>style.visibility</p:attrName>
                                        </p:attrNameLst>
                                      </p:cBhvr>
                                      <p:to>
                                        <p:strVal val="visible"/>
                                      </p:to>
                                    </p:set>
                                    <p:animEffect transition="in" filter="wipe(down)">
                                      <p:cBhvr>
                                        <p:cTn id="10" dur="500"/>
                                        <p:tgtEl>
                                          <p:spTgt spid="512017"/>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7"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190500" y="0"/>
            <a:ext cx="5308600" cy="1143000"/>
          </a:xfrm>
        </p:spPr>
        <p:txBody>
          <a:bodyPr/>
          <a:lstStyle/>
          <a:p>
            <a:r>
              <a:rPr lang="en-US" dirty="0"/>
              <a:t>Convergent evolution</a:t>
            </a:r>
          </a:p>
        </p:txBody>
      </p:sp>
      <p:pic>
        <p:nvPicPr>
          <p:cNvPr id="446468" name="Picture 4"/>
          <p:cNvPicPr>
            <a:picLocks noChangeAspect="1" noChangeArrowheads="1"/>
          </p:cNvPicPr>
          <p:nvPr/>
        </p:nvPicPr>
        <p:blipFill>
          <a:blip r:embed="rId3" cstate="screen"/>
          <a:srcRect/>
          <a:stretch>
            <a:fillRect/>
          </a:stretch>
        </p:blipFill>
        <p:spPr bwMode="auto">
          <a:xfrm>
            <a:off x="5324475" y="2344738"/>
            <a:ext cx="3657600" cy="4427537"/>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446469" name="Rectangle 5" descr="Rectangle: Click to edit Master text styles&#10;Second level&#10;Third level&#10;Fourth level&#10;Fifth level"/>
          <p:cNvSpPr>
            <a:spLocks noChangeArrowheads="1"/>
          </p:cNvSpPr>
          <p:nvPr/>
        </p:nvSpPr>
        <p:spPr bwMode="auto">
          <a:xfrm>
            <a:off x="317500" y="1231900"/>
            <a:ext cx="6718300" cy="2540000"/>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SzPct val="120000"/>
              <a:buFont typeface="Wingdings" charset="2"/>
              <a:buChar char="§"/>
            </a:pPr>
            <a:r>
              <a:rPr lang="en-US" sz="3000" dirty="0">
                <a:solidFill>
                  <a:srgbClr val="0F116A"/>
                </a:solidFill>
              </a:rPr>
              <a:t>Fish: aquatic </a:t>
            </a:r>
            <a:r>
              <a:rPr lang="en-US" sz="3000" u="sng" dirty="0">
                <a:solidFill>
                  <a:srgbClr val="CC0000"/>
                </a:solidFill>
              </a:rPr>
              <a:t>vertebrates</a:t>
            </a:r>
            <a:r>
              <a:rPr lang="en-US" sz="3000" dirty="0">
                <a:solidFill>
                  <a:srgbClr val="0F116A"/>
                </a:solidFill>
              </a:rPr>
              <a:t> </a:t>
            </a:r>
          </a:p>
          <a:p>
            <a:pPr marL="342900" indent="-342900" algn="l" eaLnBrk="1" hangingPunct="1">
              <a:spcBef>
                <a:spcPct val="20000"/>
              </a:spcBef>
              <a:buSzPct val="120000"/>
              <a:buFont typeface="Wingdings" charset="2"/>
              <a:buChar char="§"/>
            </a:pPr>
            <a:r>
              <a:rPr lang="en-US" sz="3000" dirty="0">
                <a:solidFill>
                  <a:srgbClr val="0F116A"/>
                </a:solidFill>
              </a:rPr>
              <a:t>Dolphins: aquatic </a:t>
            </a:r>
            <a:r>
              <a:rPr lang="en-US" sz="3000" u="sng" dirty="0">
                <a:solidFill>
                  <a:srgbClr val="CC0000"/>
                </a:solidFill>
              </a:rPr>
              <a:t>mammals</a:t>
            </a:r>
            <a:endParaRPr lang="en-US" sz="3000" dirty="0">
              <a:solidFill>
                <a:srgbClr val="0F116A"/>
              </a:solidFill>
            </a:endParaRPr>
          </a:p>
          <a:p>
            <a:pPr marL="742950" lvl="1" indent="-285750" algn="l" eaLnBrk="1" hangingPunct="1">
              <a:spcBef>
                <a:spcPct val="20000"/>
              </a:spcBef>
              <a:buSzPct val="60000"/>
              <a:buFont typeface="Wingdings" charset="2"/>
              <a:buChar char="u"/>
            </a:pPr>
            <a:r>
              <a:rPr lang="en-US" sz="2800" dirty="0">
                <a:ea typeface="ＭＳ Ｐゴシック" charset="-128"/>
              </a:rPr>
              <a:t>similar adaptations to </a:t>
            </a:r>
            <a:br>
              <a:rPr lang="en-US" sz="2800" dirty="0">
                <a:ea typeface="ＭＳ Ｐゴシック" charset="-128"/>
              </a:rPr>
            </a:br>
            <a:r>
              <a:rPr lang="en-US" sz="2800" dirty="0">
                <a:ea typeface="ＭＳ Ｐゴシック" charset="-128"/>
              </a:rPr>
              <a:t>life in the sea</a:t>
            </a:r>
          </a:p>
          <a:p>
            <a:pPr marL="742950" lvl="1" indent="-285750" algn="l" eaLnBrk="1" hangingPunct="1">
              <a:spcBef>
                <a:spcPct val="20000"/>
              </a:spcBef>
              <a:buSzPct val="60000"/>
              <a:buFont typeface="Wingdings" charset="2"/>
              <a:buChar char="u"/>
            </a:pPr>
            <a:r>
              <a:rPr lang="en-US" sz="2800" dirty="0">
                <a:ea typeface="ＭＳ Ｐゴシック" charset="-128"/>
              </a:rPr>
              <a:t>not closely related</a:t>
            </a:r>
          </a:p>
        </p:txBody>
      </p:sp>
      <p:pic>
        <p:nvPicPr>
          <p:cNvPr id="446471" name="Picture 7"/>
          <p:cNvPicPr>
            <a:picLocks noChangeAspect="1" noChangeArrowheads="1"/>
          </p:cNvPicPr>
          <p:nvPr/>
        </p:nvPicPr>
        <p:blipFill>
          <a:blip r:embed="rId4" cstate="screen"/>
          <a:srcRect/>
          <a:stretch>
            <a:fillRect/>
          </a:stretch>
        </p:blipFill>
        <p:spPr bwMode="auto">
          <a:xfrm>
            <a:off x="838200" y="3908425"/>
            <a:ext cx="3825875" cy="2870200"/>
          </a:xfrm>
          <a:prstGeom prst="rect">
            <a:avLst/>
          </a:prstGeom>
          <a:noFill/>
          <a:ln w="9525">
            <a:noFill/>
            <a:miter lim="800000"/>
            <a:headEnd/>
            <a:tailEnd/>
          </a:ln>
          <a:effectLst>
            <a:outerShdw blurRad="63500" dist="35921" dir="2700000" algn="ctr" rotWithShape="0">
              <a:srgbClr val="000000"/>
            </a:outerShdw>
          </a:effectLst>
        </p:spPr>
      </p:pic>
      <p:pic>
        <p:nvPicPr>
          <p:cNvPr id="446478" name="Picture 14" descr="penguinL"/>
          <p:cNvPicPr>
            <a:picLocks noChangeAspect="1" noChangeArrowheads="1"/>
          </p:cNvPicPr>
          <p:nvPr/>
        </p:nvPicPr>
        <p:blipFill>
          <a:blip r:embed="rId5" cstate="screen"/>
          <a:srcRect/>
          <a:stretch>
            <a:fillRect/>
          </a:stretch>
        </p:blipFill>
        <p:spPr bwMode="auto">
          <a:xfrm>
            <a:off x="7866063" y="5562600"/>
            <a:ext cx="1274762" cy="1295400"/>
          </a:xfrm>
          <a:prstGeom prst="rect">
            <a:avLst/>
          </a:prstGeom>
          <a:noFill/>
        </p:spPr>
      </p:pic>
      <p:sp>
        <p:nvSpPr>
          <p:cNvPr id="446479" name="AutoShape 15"/>
          <p:cNvSpPr>
            <a:spLocks noChangeArrowheads="1"/>
          </p:cNvSpPr>
          <p:nvPr/>
        </p:nvSpPr>
        <p:spPr bwMode="auto">
          <a:xfrm>
            <a:off x="2887663" y="5448300"/>
            <a:ext cx="2927350" cy="1409700"/>
          </a:xfrm>
          <a:prstGeom prst="wedgeEllipseCallout">
            <a:avLst>
              <a:gd name="adj1" fmla="val 127440"/>
              <a:gd name="adj2" fmla="val -22296"/>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Those fins &amp; tails </a:t>
            </a:r>
          </a:p>
          <a:p>
            <a:r>
              <a:rPr lang="en-US" sz="1800" b="1">
                <a:solidFill>
                  <a:srgbClr val="0F116A"/>
                </a:solidFill>
                <a:latin typeface="Comic Sans MS" charset="0"/>
                <a:ea typeface="Geneva" charset="0"/>
                <a:cs typeface="Geneva" charset="0"/>
              </a:rPr>
              <a:t>&amp; sleek bodies are</a:t>
            </a:r>
            <a:br>
              <a:rPr lang="en-US" sz="1800" b="1">
                <a:solidFill>
                  <a:srgbClr val="0F116A"/>
                </a:solidFill>
                <a:latin typeface="Comic Sans MS" charset="0"/>
                <a:ea typeface="Geneva" charset="0"/>
                <a:cs typeface="Geneva" charset="0"/>
              </a:rPr>
            </a:br>
            <a:r>
              <a:rPr lang="en-US" sz="1800" b="1" u="sng">
                <a:solidFill>
                  <a:srgbClr val="0F116A"/>
                </a:solidFill>
                <a:latin typeface="Comic Sans MS" charset="0"/>
                <a:ea typeface="Geneva" charset="0"/>
                <a:cs typeface="Geneva" charset="0"/>
              </a:rPr>
              <a:t>analogous</a:t>
            </a:r>
            <a:r>
              <a:rPr lang="en-US" sz="1800" b="1">
                <a:solidFill>
                  <a:srgbClr val="0F116A"/>
                </a:solidFill>
                <a:latin typeface="Comic Sans MS" charset="0"/>
                <a:ea typeface="Geneva" charset="0"/>
                <a:cs typeface="Geneva" charset="0"/>
              </a:rPr>
              <a:t> structures</a:t>
            </a:r>
            <a:r>
              <a:rPr lang="en-US" sz="1800" b="1" i="1">
                <a:solidFill>
                  <a:srgbClr val="0F116A"/>
                </a:solidFill>
                <a:latin typeface="Comic Sans MS" charset="0"/>
                <a:ea typeface="Geneva" charset="0"/>
                <a:cs typeface="Geneva" charset="0"/>
              </a:rPr>
              <a:t>!</a:t>
            </a:r>
            <a:r>
              <a:rPr lang="en-US" sz="1800" b="1">
                <a:solidFill>
                  <a:srgbClr val="0F116A"/>
                </a:solidFill>
                <a:latin typeface="Comic Sans MS" charset="0"/>
                <a:ea typeface="Geneva" charset="0"/>
                <a:cs typeface="Geneva"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46478"/>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446479"/>
                                        </p:tgtEl>
                                        <p:attrNameLst>
                                          <p:attrName>style.visibility</p:attrName>
                                        </p:attrNameLst>
                                      </p:cBhvr>
                                      <p:to>
                                        <p:strVal val="visible"/>
                                      </p:to>
                                    </p:set>
                                    <p:animEffect transition="in" filter="wipe(down)">
                                      <p:cBhvr>
                                        <p:cTn id="10" dur="500"/>
                                        <p:tgtEl>
                                          <p:spTgt spid="446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79"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Bird and bat wings can only be described as homologous structures, not as analogous structures.</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nalogous-structures.jpg"/>
          <p:cNvPicPr>
            <a:picLocks noGrp="1" noChangeAspect="1"/>
          </p:cNvPicPr>
          <p:nvPr>
            <p:ph idx="1"/>
          </p:nvPr>
        </p:nvPicPr>
        <p:blipFill>
          <a:blip r:embed="rId2" cstate="print"/>
          <a:stretch>
            <a:fillRect/>
          </a:stretch>
        </p:blipFill>
        <p:spPr>
          <a:xfrm>
            <a:off x="0" y="0"/>
            <a:ext cx="4800600" cy="6159628"/>
          </a:xfrm>
        </p:spPr>
      </p:pic>
      <p:pic>
        <p:nvPicPr>
          <p:cNvPr id="5" name="Picture 4" descr="haq3401q.jpg"/>
          <p:cNvPicPr>
            <a:picLocks noChangeAspect="1"/>
          </p:cNvPicPr>
          <p:nvPr/>
        </p:nvPicPr>
        <p:blipFill>
          <a:blip r:embed="rId3" cstate="print"/>
          <a:stretch>
            <a:fillRect/>
          </a:stretch>
        </p:blipFill>
        <p:spPr>
          <a:xfrm>
            <a:off x="4572000" y="1143000"/>
            <a:ext cx="4572000" cy="45720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The strongest evidence supporting the </a:t>
            </a:r>
            <a:r>
              <a:rPr lang="en-US" dirty="0" err="1"/>
              <a:t>endosymbiotic</a:t>
            </a:r>
            <a:r>
              <a:rPr lang="en-US" dirty="0"/>
              <a:t> theory is that mitochondria and bacteria are the same size and have a similar shape.</a:t>
            </a:r>
          </a:p>
          <a:p>
            <a:endParaRPr lang="en-US" dirty="0"/>
          </a:p>
        </p:txBody>
      </p:sp>
    </p:spTree>
    <p:extLst>
      <p:ext uri="{BB962C8B-B14F-4D97-AF65-F5344CB8AC3E}">
        <p14:creationId xmlns="" xmlns:p14="http://schemas.microsoft.com/office/powerpoint/2010/main" val="12365859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219200" y="685800"/>
            <a:ext cx="7010400" cy="5832653"/>
          </a:xfrm>
        </p:spPr>
      </p:pic>
    </p:spTree>
    <p:extLst>
      <p:ext uri="{BB962C8B-B14F-4D97-AF65-F5344CB8AC3E}">
        <p14:creationId xmlns="" xmlns:p14="http://schemas.microsoft.com/office/powerpoint/2010/main" val="29726438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The primitive atmosphere had to contain oxygen before life could evolve.</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Plants are simple organisms with no tissues or organs.</a:t>
            </a:r>
          </a:p>
          <a:p>
            <a:endParaRPr lang="en-US" dirty="0"/>
          </a:p>
        </p:txBody>
      </p:sp>
    </p:spTree>
    <p:extLst>
      <p:ext uri="{BB962C8B-B14F-4D97-AF65-F5344CB8AC3E}">
        <p14:creationId xmlns="" xmlns:p14="http://schemas.microsoft.com/office/powerpoint/2010/main" val="23893579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4242" name="Picture 2"/>
          <p:cNvPicPr>
            <a:picLocks noChangeAspect="1" noChangeArrowheads="1"/>
          </p:cNvPicPr>
          <p:nvPr/>
        </p:nvPicPr>
        <p:blipFill>
          <a:blip r:embed="rId3" cstate="screen">
            <a:extLst>
              <a:ext uri="{28A0092B-C50C-407E-A947-70E740481C1C}">
                <a14:useLocalDpi xmlns="" xmlns:a14="http://schemas.microsoft.com/office/drawing/2010/main"/>
              </a:ext>
            </a:extLst>
          </a:blip>
          <a:srcRect l="6729" r="3365" b="5040"/>
          <a:stretch>
            <a:fillRect/>
          </a:stretch>
        </p:blipFill>
        <p:spPr bwMode="auto">
          <a:xfrm>
            <a:off x="5248275" y="990600"/>
            <a:ext cx="3754438" cy="5559425"/>
          </a:xfrm>
          <a:prstGeom prst="rect">
            <a:avLst/>
          </a:prstGeom>
          <a:noFill/>
          <a:ln w="9525">
            <a:noFill/>
            <a:miter lim="800000"/>
            <a:headEnd/>
            <a:tailEnd/>
          </a:ln>
        </p:spPr>
      </p:pic>
      <p:sp>
        <p:nvSpPr>
          <p:cNvPr id="394243" name="Rectangle 3"/>
          <p:cNvSpPr>
            <a:spLocks noGrp="1" noChangeArrowheads="1"/>
          </p:cNvSpPr>
          <p:nvPr>
            <p:ph type="title"/>
          </p:nvPr>
        </p:nvSpPr>
        <p:spPr/>
        <p:txBody>
          <a:bodyPr/>
          <a:lstStyle/>
          <a:p>
            <a:r>
              <a:rPr lang="en-US"/>
              <a:t>Plant TISSUES</a:t>
            </a:r>
          </a:p>
        </p:txBody>
      </p:sp>
      <p:sp>
        <p:nvSpPr>
          <p:cNvPr id="394244" name="Rectangle 4" descr="Rectangle: Click to edit Master text styles&#10;Second level&#10;Third level&#10;Fourth level&#10;Fifth level"/>
          <p:cNvSpPr>
            <a:spLocks noGrp="1" noChangeArrowheads="1"/>
          </p:cNvSpPr>
          <p:nvPr>
            <p:ph type="body" idx="1"/>
          </p:nvPr>
        </p:nvSpPr>
        <p:spPr>
          <a:xfrm>
            <a:off x="207963" y="1054100"/>
            <a:ext cx="4937125" cy="5181600"/>
          </a:xfrm>
        </p:spPr>
        <p:txBody>
          <a:bodyPr/>
          <a:lstStyle/>
          <a:p>
            <a:pPr>
              <a:lnSpc>
                <a:spcPct val="90000"/>
              </a:lnSpc>
              <a:buClr>
                <a:srgbClr val="000058"/>
              </a:buClr>
            </a:pPr>
            <a:r>
              <a:rPr lang="en-US" sz="2600" u="sng" dirty="0">
                <a:solidFill>
                  <a:srgbClr val="CC0000"/>
                </a:solidFill>
              </a:rPr>
              <a:t>Dermal</a:t>
            </a:r>
            <a:endParaRPr lang="en-US" sz="2600" dirty="0"/>
          </a:p>
          <a:p>
            <a:pPr lvl="1">
              <a:lnSpc>
                <a:spcPct val="90000"/>
              </a:lnSpc>
            </a:pPr>
            <a:r>
              <a:rPr lang="en-US" sz="2400" u="sng" dirty="0">
                <a:solidFill>
                  <a:srgbClr val="CC0000"/>
                </a:solidFill>
              </a:rPr>
              <a:t>epidermis</a:t>
            </a:r>
            <a:r>
              <a:rPr lang="en-US" sz="2400" dirty="0"/>
              <a:t> (“skin” of plant)</a:t>
            </a:r>
          </a:p>
          <a:p>
            <a:pPr lvl="1">
              <a:lnSpc>
                <a:spcPct val="90000"/>
              </a:lnSpc>
              <a:buClrTx/>
            </a:pPr>
            <a:r>
              <a:rPr lang="en-US" sz="2400" dirty="0"/>
              <a:t>single layer of tightly packed cells that covers </a:t>
            </a:r>
            <a:br>
              <a:rPr lang="en-US" sz="2400" dirty="0"/>
            </a:br>
            <a:r>
              <a:rPr lang="en-US" sz="2400" dirty="0"/>
              <a:t>&amp; protects plant</a:t>
            </a:r>
          </a:p>
          <a:p>
            <a:pPr>
              <a:lnSpc>
                <a:spcPct val="90000"/>
              </a:lnSpc>
              <a:buClr>
                <a:srgbClr val="00005C"/>
              </a:buClr>
            </a:pPr>
            <a:r>
              <a:rPr lang="en-US" sz="2600" u="sng" dirty="0">
                <a:solidFill>
                  <a:srgbClr val="CC0000"/>
                </a:solidFill>
              </a:rPr>
              <a:t>Ground</a:t>
            </a:r>
            <a:endParaRPr lang="en-US" sz="2600" dirty="0"/>
          </a:p>
          <a:p>
            <a:pPr lvl="1">
              <a:lnSpc>
                <a:spcPct val="90000"/>
              </a:lnSpc>
              <a:buClrTx/>
            </a:pPr>
            <a:r>
              <a:rPr lang="en-US" sz="2400" dirty="0"/>
              <a:t>bulk of plant tissue </a:t>
            </a:r>
          </a:p>
          <a:p>
            <a:pPr lvl="1">
              <a:lnSpc>
                <a:spcPct val="90000"/>
              </a:lnSpc>
              <a:buClrTx/>
            </a:pPr>
            <a:r>
              <a:rPr lang="en-US" sz="2400" dirty="0"/>
              <a:t>photosynthetic </a:t>
            </a:r>
            <a:r>
              <a:rPr lang="en-US" sz="2400" u="sng" dirty="0">
                <a:solidFill>
                  <a:srgbClr val="CC0000"/>
                </a:solidFill>
              </a:rPr>
              <a:t>mesophyll</a:t>
            </a:r>
            <a:r>
              <a:rPr lang="en-US" sz="2400" dirty="0"/>
              <a:t>, storage </a:t>
            </a:r>
            <a:endParaRPr lang="en-US" sz="2400" u="sng" dirty="0">
              <a:solidFill>
                <a:srgbClr val="CC0000"/>
              </a:solidFill>
            </a:endParaRPr>
          </a:p>
          <a:p>
            <a:pPr>
              <a:lnSpc>
                <a:spcPct val="90000"/>
              </a:lnSpc>
              <a:buClr>
                <a:srgbClr val="00005C"/>
              </a:buClr>
            </a:pPr>
            <a:r>
              <a:rPr lang="en-US" sz="2600" u="sng" dirty="0">
                <a:solidFill>
                  <a:srgbClr val="CC0000"/>
                </a:solidFill>
              </a:rPr>
              <a:t>Vascular</a:t>
            </a:r>
            <a:endParaRPr lang="en-US" sz="2600" dirty="0"/>
          </a:p>
          <a:p>
            <a:pPr lvl="1">
              <a:lnSpc>
                <a:spcPct val="90000"/>
              </a:lnSpc>
              <a:buClrTx/>
            </a:pPr>
            <a:r>
              <a:rPr lang="en-US" sz="2400" dirty="0"/>
              <a:t>transport system in </a:t>
            </a:r>
            <a:br>
              <a:rPr lang="en-US" sz="2400" dirty="0"/>
            </a:br>
            <a:r>
              <a:rPr lang="en-US" sz="2400" dirty="0"/>
              <a:t>shoots &amp; roots </a:t>
            </a:r>
          </a:p>
          <a:p>
            <a:pPr lvl="1">
              <a:lnSpc>
                <a:spcPct val="90000"/>
              </a:lnSpc>
            </a:pPr>
            <a:r>
              <a:rPr lang="en-US" sz="2400" u="sng" dirty="0">
                <a:solidFill>
                  <a:srgbClr val="CC0000"/>
                </a:solidFill>
              </a:rPr>
              <a:t>xylem</a:t>
            </a:r>
            <a:r>
              <a:rPr lang="en-US" sz="2400" dirty="0"/>
              <a:t> &amp; </a:t>
            </a:r>
            <a:r>
              <a:rPr lang="en-US" sz="2400" u="sng" dirty="0">
                <a:solidFill>
                  <a:srgbClr val="CC0000"/>
                </a:solidFill>
              </a:rPr>
              <a:t>phloem</a:t>
            </a:r>
          </a:p>
        </p:txBody>
      </p:sp>
    </p:spTree>
    <p:extLst>
      <p:ext uri="{BB962C8B-B14F-4D97-AF65-F5344CB8AC3E}">
        <p14:creationId xmlns="" xmlns:p14="http://schemas.microsoft.com/office/powerpoint/2010/main" val="1694650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4" descr="f8-07_activation_energy_c"/>
          <p:cNvPicPr>
            <a:picLocks noChangeAspect="1" noChangeArrowheads="1"/>
          </p:cNvPicPr>
          <p:nvPr/>
        </p:nvPicPr>
        <p:blipFill>
          <a:blip r:embed="rId6" cstate="print">
            <a:extLst>
              <a:ext uri="{28A0092B-C50C-407E-A947-70E740481C1C}">
                <a14:useLocalDpi xmlns="" xmlns:a14="http://schemas.microsoft.com/office/drawing/2010/main" val="0"/>
              </a:ext>
            </a:extLst>
          </a:blip>
          <a:srcRect t="6000" b="7500"/>
          <a:stretch>
            <a:fillRect/>
          </a:stretch>
        </p:blipFill>
        <p:spPr bwMode="auto">
          <a:xfrm>
            <a:off x="228600" y="2971800"/>
            <a:ext cx="5738813" cy="3722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p:txBody>
          <a:bodyPr/>
          <a:lstStyle/>
          <a:p>
            <a:pPr eaLnBrk="1" hangingPunct="1"/>
            <a:r>
              <a:rPr lang="en-US" dirty="0" smtClean="0"/>
              <a:t>Catalysts</a:t>
            </a:r>
          </a:p>
        </p:txBody>
      </p:sp>
      <p:sp>
        <p:nvSpPr>
          <p:cNvPr id="420867" name="Rectangle 3" descr="Rectangle: Click to edit Master text styles&#10;Second level&#10;Third level&#10;Fourth level&#10;Fifth level"/>
          <p:cNvSpPr>
            <a:spLocks noGrp="1" noChangeArrowheads="1"/>
          </p:cNvSpPr>
          <p:nvPr>
            <p:ph type="body" idx="1"/>
          </p:nvPr>
        </p:nvSpPr>
        <p:spPr>
          <a:xfrm>
            <a:off x="838200" y="1371600"/>
            <a:ext cx="7772400" cy="1828800"/>
          </a:xfrm>
        </p:spPr>
        <p:txBody>
          <a:bodyPr/>
          <a:lstStyle/>
          <a:p>
            <a:pPr eaLnBrk="1" hangingPunct="1"/>
            <a:r>
              <a:rPr lang="en-US" dirty="0" smtClean="0"/>
              <a:t>So what’s a cell got to do to reduce activation energy?</a:t>
            </a:r>
          </a:p>
          <a:p>
            <a:pPr lvl="1" eaLnBrk="1" hangingPunct="1"/>
            <a:r>
              <a:rPr lang="en-US" dirty="0" smtClean="0">
                <a:solidFill>
                  <a:srgbClr val="CC0000"/>
                </a:solidFill>
              </a:rPr>
              <a:t>get help!</a:t>
            </a:r>
            <a:r>
              <a:rPr lang="en-US" dirty="0" smtClean="0"/>
              <a:t> … chemical help…</a:t>
            </a:r>
          </a:p>
        </p:txBody>
      </p:sp>
      <p:sp>
        <p:nvSpPr>
          <p:cNvPr id="420872" name="Rectangle 8"/>
          <p:cNvSpPr>
            <a:spLocks noChangeArrowheads="1"/>
          </p:cNvSpPr>
          <p:nvPr/>
        </p:nvSpPr>
        <p:spPr bwMode="auto">
          <a:xfrm>
            <a:off x="6400800" y="2346325"/>
            <a:ext cx="2025650"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l"/>
            <a:r>
              <a:rPr lang="en-US" sz="3000" b="1" dirty="0">
                <a:solidFill>
                  <a:srgbClr val="CC0000"/>
                </a:solidFill>
              </a:rPr>
              <a:t>ENZYMES</a:t>
            </a:r>
          </a:p>
        </p:txBody>
      </p:sp>
      <p:sp>
        <p:nvSpPr>
          <p:cNvPr id="16390" name="Line 10"/>
          <p:cNvSpPr>
            <a:spLocks noChangeShapeType="1"/>
          </p:cNvSpPr>
          <p:nvPr/>
        </p:nvSpPr>
        <p:spPr bwMode="auto">
          <a:xfrm>
            <a:off x="1966913" y="4908550"/>
            <a:ext cx="2057400" cy="0"/>
          </a:xfrm>
          <a:prstGeom prst="line">
            <a:avLst/>
          </a:prstGeom>
          <a:noFill/>
          <a:ln w="19050">
            <a:solidFill>
              <a:srgbClr val="CC0000"/>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6391" name="Line 11"/>
          <p:cNvSpPr>
            <a:spLocks noChangeShapeType="1"/>
          </p:cNvSpPr>
          <p:nvPr/>
        </p:nvSpPr>
        <p:spPr bwMode="auto">
          <a:xfrm>
            <a:off x="1966913" y="5746750"/>
            <a:ext cx="2057400" cy="0"/>
          </a:xfrm>
          <a:prstGeom prst="line">
            <a:avLst/>
          </a:prstGeom>
          <a:noFill/>
          <a:ln w="19050">
            <a:solidFill>
              <a:srgbClr val="CC0000"/>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6392" name="Text Box 12"/>
          <p:cNvSpPr txBox="1">
            <a:spLocks noChangeArrowheads="1"/>
          </p:cNvSpPr>
          <p:nvPr/>
        </p:nvSpPr>
        <p:spPr bwMode="auto">
          <a:xfrm>
            <a:off x="2667000" y="5105400"/>
            <a:ext cx="608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r>
              <a:rPr lang="en-US" b="1" dirty="0">
                <a:solidFill>
                  <a:srgbClr val="CC0000"/>
                </a:solidFill>
                <a:sym typeface="Symbol" pitchFamily="84" charset="2"/>
              </a:rPr>
              <a:t>G</a:t>
            </a:r>
            <a:endParaRPr lang="en-US" dirty="0"/>
          </a:p>
        </p:txBody>
      </p:sp>
      <p:sp>
        <p:nvSpPr>
          <p:cNvPr id="16393" name="Line 15"/>
          <p:cNvSpPr>
            <a:spLocks noChangeShapeType="1"/>
          </p:cNvSpPr>
          <p:nvPr/>
        </p:nvSpPr>
        <p:spPr bwMode="auto">
          <a:xfrm>
            <a:off x="2667000" y="4953000"/>
            <a:ext cx="0" cy="762000"/>
          </a:xfrm>
          <a:prstGeom prst="line">
            <a:avLst/>
          </a:prstGeom>
          <a:noFill/>
          <a:ln w="19050">
            <a:solidFill>
              <a:srgbClr val="CC000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pic>
        <p:nvPicPr>
          <p:cNvPr id="420880" name="Picture 16" descr="penguinL"/>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862888" y="5557838"/>
            <a:ext cx="1274762"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0881" name="AutoShape 17"/>
          <p:cNvSpPr>
            <a:spLocks noChangeArrowheads="1"/>
          </p:cNvSpPr>
          <p:nvPr/>
        </p:nvSpPr>
        <p:spPr bwMode="auto">
          <a:xfrm>
            <a:off x="6243638" y="3419475"/>
            <a:ext cx="2536825" cy="1308100"/>
          </a:xfrm>
          <a:prstGeom prst="wedgeEllipseCallout">
            <a:avLst>
              <a:gd name="adj1" fmla="val 24218"/>
              <a:gd name="adj2" fmla="val 121843"/>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800" b="1" dirty="0">
                <a:solidFill>
                  <a:srgbClr val="0F116A"/>
                </a:solidFill>
                <a:latin typeface="Comic Sans MS" pitchFamily="84" charset="0"/>
              </a:rPr>
              <a:t>Call in the </a:t>
            </a:r>
            <a:br>
              <a:rPr lang="en-US" sz="1800" b="1" dirty="0">
                <a:solidFill>
                  <a:srgbClr val="0F116A"/>
                </a:solidFill>
                <a:latin typeface="Comic Sans MS" pitchFamily="84" charset="0"/>
              </a:rPr>
            </a:br>
            <a:r>
              <a:rPr lang="en-US" sz="1800" b="1" dirty="0">
                <a:solidFill>
                  <a:srgbClr val="0F116A"/>
                </a:solidFill>
                <a:latin typeface="Comic Sans MS" pitchFamily="84" charset="0"/>
              </a:rPr>
              <a:t>ENZYMES</a:t>
            </a:r>
            <a:r>
              <a:rPr lang="en-US" sz="1800" b="1" i="1" dirty="0">
                <a:solidFill>
                  <a:srgbClr val="0F116A"/>
                </a:solidFill>
                <a:latin typeface="Comic Sans MS" pitchFamily="84" charset="0"/>
              </a:rPr>
              <a:t>!</a:t>
            </a:r>
            <a:endParaRPr lang="en-US" sz="1800" b="1" dirty="0">
              <a:solidFill>
                <a:srgbClr val="0F116A"/>
              </a:solidFill>
              <a:latin typeface="Comic Sans MS" pitchFamily="84" charset="0"/>
            </a:endParaRPr>
          </a:p>
        </p:txBody>
      </p:sp>
    </p:spTree>
    <p:extLst>
      <p:ext uri="{BB962C8B-B14F-4D97-AF65-F5344CB8AC3E}">
        <p14:creationId xmlns="" xmlns:p14="http://schemas.microsoft.com/office/powerpoint/2010/main" val="2101880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0867">
                                            <p:txEl>
                                              <p:pRg st="1" end="1"/>
                                            </p:txEl>
                                          </p:spTgt>
                                        </p:tgtEl>
                                        <p:attrNameLst>
                                          <p:attrName>style.visibility</p:attrName>
                                        </p:attrNameLst>
                                      </p:cBhvr>
                                      <p:to>
                                        <p:strVal val="visible"/>
                                      </p:to>
                                    </p:set>
                                    <p:anim calcmode="lin" valueType="num">
                                      <p:cBhvr additive="base">
                                        <p:cTn id="7" dur="500" fill="hold"/>
                                        <p:tgtEl>
                                          <p:spTgt spid="42086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08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20872">
                                            <p:txEl>
                                              <p:pRg st="0" end="0"/>
                                            </p:txEl>
                                          </p:spTgt>
                                        </p:tgtEl>
                                        <p:attrNameLst>
                                          <p:attrName>style.visibility</p:attrName>
                                        </p:attrNameLst>
                                      </p:cBhvr>
                                      <p:to>
                                        <p:strVal val="visible"/>
                                      </p:to>
                                    </p:set>
                                    <p:anim calcmode="lin" valueType="num">
                                      <p:cBhvr additive="base">
                                        <p:cTn id="13" dur="500" fill="hold"/>
                                        <p:tgtEl>
                                          <p:spTgt spid="42087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2087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himes"/>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nodeType="clickEffect">
                                  <p:stCondLst>
                                    <p:cond delay="0"/>
                                  </p:stCondLst>
                                  <p:childTnLst>
                                    <p:set>
                                      <p:cBhvr>
                                        <p:cTn id="18" dur="1" fill="hold">
                                          <p:stCondLst>
                                            <p:cond delay="0"/>
                                          </p:stCondLst>
                                        </p:cTn>
                                        <p:tgtEl>
                                          <p:spTgt spid="420880"/>
                                        </p:tgtEl>
                                        <p:attrNameLst>
                                          <p:attrName>style.visibility</p:attrName>
                                        </p:attrNameLst>
                                      </p:cBhvr>
                                      <p:to>
                                        <p:strVal val="visible"/>
                                      </p:to>
                                    </p:set>
                                    <p:animEffect transition="in" filter="wipe(right)">
                                      <p:cBhvr>
                                        <p:cTn id="19" dur="500"/>
                                        <p:tgtEl>
                                          <p:spTgt spid="420880"/>
                                        </p:tgtEl>
                                      </p:cBhvr>
                                    </p:animEffect>
                                  </p:childTnLst>
                                </p:cTn>
                              </p:par>
                            </p:childTnLst>
                          </p:cTn>
                        </p:par>
                        <p:par>
                          <p:cTn id="20" fill="hold" nodeType="afterGroup">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420881"/>
                                        </p:tgtEl>
                                        <p:attrNameLst>
                                          <p:attrName>style.visibility</p:attrName>
                                        </p:attrNameLst>
                                      </p:cBhvr>
                                      <p:to>
                                        <p:strVal val="visible"/>
                                      </p:to>
                                    </p:set>
                                    <p:animEffect transition="in" filter="wipe(down)">
                                      <p:cBhvr>
                                        <p:cTn id="23" dur="500"/>
                                        <p:tgtEl>
                                          <p:spTgt spid="420881"/>
                                        </p:tgtEl>
                                      </p:cBhvr>
                                    </p:animEffect>
                                  </p:childTnLst>
                                  <p:subTnLst>
                                    <p:audio>
                                      <p:cMediaNode>
                                        <p:cTn display="0" masterRel="sameClick">
                                          <p:stCondLst>
                                            <p:cond evt="begin" delay="0">
                                              <p:tn val="21"/>
                                            </p:cond>
                                          </p:stCondLst>
                                          <p:endCondLst>
                                            <p:cond evt="onStopAudio" delay="0">
                                              <p:tgtEl>
                                                <p:sldTgt/>
                                              </p:tgtEl>
                                            </p:cond>
                                          </p:endCondLst>
                                        </p:cTn>
                                        <p:tgtEl>
                                          <p:sndTgt r:embed="rId5"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7" grpId="0" build="p" autoUpdateAnimBg="0"/>
      <p:bldP spid="420872" grpId="0" build="p" autoUpdateAnimBg="0"/>
      <p:bldP spid="420881"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026"/>
          <p:cNvGrpSpPr>
            <a:grpSpLocks/>
          </p:cNvGrpSpPr>
          <p:nvPr/>
        </p:nvGrpSpPr>
        <p:grpSpPr bwMode="auto">
          <a:xfrm>
            <a:off x="4546600" y="825500"/>
            <a:ext cx="4368800" cy="5956300"/>
            <a:chOff x="2112" y="288"/>
            <a:chExt cx="3002" cy="3934"/>
          </a:xfrm>
        </p:grpSpPr>
        <p:pic>
          <p:nvPicPr>
            <p:cNvPr id="480259" name="Picture 1027"/>
            <p:cNvPicPr>
              <a:picLocks noChangeAspect="1" noChangeArrowheads="1"/>
            </p:cNvPicPr>
            <p:nvPr/>
          </p:nvPicPr>
          <p:blipFill>
            <a:blip r:embed="rId3" cstate="screen">
              <a:extLst>
                <a:ext uri="{28A0092B-C50C-407E-A947-70E740481C1C}">
                  <a14:useLocalDpi xmlns="" xmlns:a14="http://schemas.microsoft.com/office/drawing/2010/main"/>
                </a:ext>
              </a:extLst>
            </a:blip>
            <a:srcRect b="5400"/>
            <a:stretch>
              <a:fillRect/>
            </a:stretch>
          </p:blipFill>
          <p:spPr bwMode="auto">
            <a:xfrm>
              <a:off x="2112" y="288"/>
              <a:ext cx="2839" cy="3866"/>
            </a:xfrm>
            <a:prstGeom prst="rect">
              <a:avLst/>
            </a:prstGeom>
            <a:noFill/>
            <a:ln w="9525">
              <a:noFill/>
              <a:miter lim="800000"/>
              <a:headEnd/>
              <a:tailEnd/>
            </a:ln>
          </p:spPr>
        </p:pic>
        <p:pic>
          <p:nvPicPr>
            <p:cNvPr id="480260" name="Picture 1028"/>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4548" y="288"/>
              <a:ext cx="566" cy="3934"/>
            </a:xfrm>
            <a:prstGeom prst="rect">
              <a:avLst/>
            </a:prstGeom>
            <a:noFill/>
            <a:ln w="9525">
              <a:noFill/>
              <a:miter lim="800000"/>
              <a:headEnd/>
              <a:tailEnd/>
            </a:ln>
          </p:spPr>
        </p:pic>
      </p:grpSp>
      <p:sp>
        <p:nvSpPr>
          <p:cNvPr id="480261" name="Rectangle 1029"/>
          <p:cNvSpPr>
            <a:spLocks noGrp="1" noChangeArrowheads="1"/>
          </p:cNvSpPr>
          <p:nvPr>
            <p:ph type="title"/>
          </p:nvPr>
        </p:nvSpPr>
        <p:spPr>
          <a:xfrm>
            <a:off x="0" y="0"/>
            <a:ext cx="8229600" cy="660400"/>
          </a:xfrm>
        </p:spPr>
        <p:txBody>
          <a:bodyPr>
            <a:normAutofit fontScale="90000"/>
          </a:bodyPr>
          <a:lstStyle/>
          <a:p>
            <a:r>
              <a:rPr lang="en-US" dirty="0"/>
              <a:t>Basic plant anatomy 3</a:t>
            </a:r>
          </a:p>
        </p:txBody>
      </p:sp>
      <p:sp>
        <p:nvSpPr>
          <p:cNvPr id="480262" name="Rectangle 1030" descr="Rectangle: Click to edit Master text styles&#10;Second level&#10;Third level&#10;Fourth level&#10;Fifth level"/>
          <p:cNvSpPr>
            <a:spLocks noGrp="1" noChangeArrowheads="1"/>
          </p:cNvSpPr>
          <p:nvPr>
            <p:ph type="body" idx="1"/>
          </p:nvPr>
        </p:nvSpPr>
        <p:spPr>
          <a:xfrm>
            <a:off x="330200" y="647700"/>
            <a:ext cx="4930775" cy="5732463"/>
          </a:xfrm>
        </p:spPr>
        <p:txBody>
          <a:bodyPr/>
          <a:lstStyle/>
          <a:p>
            <a:pPr>
              <a:lnSpc>
                <a:spcPct val="90000"/>
              </a:lnSpc>
            </a:pPr>
            <a:r>
              <a:rPr lang="en-US" sz="2800" dirty="0"/>
              <a:t>root</a:t>
            </a:r>
          </a:p>
          <a:p>
            <a:pPr lvl="1">
              <a:lnSpc>
                <a:spcPct val="90000"/>
              </a:lnSpc>
            </a:pPr>
            <a:r>
              <a:rPr lang="en-US" sz="2400" dirty="0"/>
              <a:t>root tip</a:t>
            </a:r>
          </a:p>
          <a:p>
            <a:pPr lvl="1">
              <a:lnSpc>
                <a:spcPct val="90000"/>
              </a:lnSpc>
            </a:pPr>
            <a:r>
              <a:rPr lang="en-US" sz="2400" dirty="0"/>
              <a:t>root hairs</a:t>
            </a:r>
          </a:p>
          <a:p>
            <a:pPr>
              <a:lnSpc>
                <a:spcPct val="90000"/>
              </a:lnSpc>
            </a:pPr>
            <a:r>
              <a:rPr lang="en-US" sz="2800" dirty="0"/>
              <a:t>shoot (stem)</a:t>
            </a:r>
          </a:p>
          <a:p>
            <a:pPr lvl="1">
              <a:lnSpc>
                <a:spcPct val="90000"/>
              </a:lnSpc>
            </a:pPr>
            <a:r>
              <a:rPr lang="en-US" sz="2400" dirty="0"/>
              <a:t>nodes</a:t>
            </a:r>
          </a:p>
          <a:p>
            <a:pPr marL="1085850" lvl="2">
              <a:lnSpc>
                <a:spcPct val="90000"/>
              </a:lnSpc>
            </a:pPr>
            <a:r>
              <a:rPr lang="en-US" dirty="0"/>
              <a:t>internodes</a:t>
            </a:r>
          </a:p>
          <a:p>
            <a:pPr lvl="1">
              <a:lnSpc>
                <a:spcPct val="90000"/>
              </a:lnSpc>
            </a:pPr>
            <a:r>
              <a:rPr lang="en-US" sz="2400" dirty="0"/>
              <a:t>buds</a:t>
            </a:r>
          </a:p>
          <a:p>
            <a:pPr marL="1085850" lvl="2">
              <a:lnSpc>
                <a:spcPct val="90000"/>
              </a:lnSpc>
            </a:pPr>
            <a:r>
              <a:rPr lang="en-US" dirty="0"/>
              <a:t>terminal or apical buds</a:t>
            </a:r>
          </a:p>
          <a:p>
            <a:pPr marL="1085850" lvl="2">
              <a:lnSpc>
                <a:spcPct val="90000"/>
              </a:lnSpc>
            </a:pPr>
            <a:r>
              <a:rPr lang="en-US" dirty="0"/>
              <a:t>axillary buds</a:t>
            </a:r>
          </a:p>
          <a:p>
            <a:pPr marL="1085850" lvl="2">
              <a:lnSpc>
                <a:spcPct val="90000"/>
              </a:lnSpc>
            </a:pPr>
            <a:r>
              <a:rPr lang="en-US" dirty="0"/>
              <a:t>flower buds &amp; flowers </a:t>
            </a:r>
          </a:p>
          <a:p>
            <a:pPr>
              <a:lnSpc>
                <a:spcPct val="90000"/>
              </a:lnSpc>
            </a:pPr>
            <a:r>
              <a:rPr lang="en-US" sz="2800" dirty="0"/>
              <a:t>leaves</a:t>
            </a:r>
          </a:p>
          <a:p>
            <a:pPr lvl="1">
              <a:lnSpc>
                <a:spcPct val="90000"/>
              </a:lnSpc>
            </a:pPr>
            <a:r>
              <a:rPr lang="en-US" sz="2400" dirty="0"/>
              <a:t>mesophyll tissue</a:t>
            </a:r>
          </a:p>
          <a:p>
            <a:pPr lvl="1">
              <a:lnSpc>
                <a:spcPct val="90000"/>
              </a:lnSpc>
            </a:pPr>
            <a:r>
              <a:rPr lang="en-US" sz="2400" dirty="0"/>
              <a:t>veins (vascular bundles)</a:t>
            </a:r>
          </a:p>
        </p:txBody>
      </p:sp>
    </p:spTree>
    <p:extLst>
      <p:ext uri="{BB962C8B-B14F-4D97-AF65-F5344CB8AC3E}">
        <p14:creationId xmlns="" xmlns:p14="http://schemas.microsoft.com/office/powerpoint/2010/main" val="27261944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Plants actively move water up their trunks.</a:t>
            </a:r>
          </a:p>
          <a:p>
            <a:endParaRPr lang="en-US" dirty="0"/>
          </a:p>
        </p:txBody>
      </p:sp>
    </p:spTree>
    <p:extLst>
      <p:ext uri="{BB962C8B-B14F-4D97-AF65-F5344CB8AC3E}">
        <p14:creationId xmlns="" xmlns:p14="http://schemas.microsoft.com/office/powerpoint/2010/main" val="28953952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5" name="Rectangle 5"/>
          <p:cNvSpPr>
            <a:spLocks noChangeArrowheads="1"/>
          </p:cNvSpPr>
          <p:nvPr/>
        </p:nvSpPr>
        <p:spPr bwMode="auto">
          <a:xfrm>
            <a:off x="4778375" y="6048375"/>
            <a:ext cx="4365625" cy="809625"/>
          </a:xfrm>
          <a:prstGeom prst="rect">
            <a:avLst/>
          </a:prstGeom>
          <a:solidFill>
            <a:srgbClr val="E2B596"/>
          </a:solidFill>
          <a:ln w="9525">
            <a:noFill/>
            <a:miter lim="800000"/>
            <a:headEnd/>
            <a:tailEnd/>
          </a:ln>
          <a:effectLst/>
        </p:spPr>
        <p:txBody>
          <a:bodyPr wrap="none" anchor="ctr">
            <a:prstTxWarp prst="textNoShape">
              <a:avLst/>
            </a:prstTxWarp>
          </a:bodyPr>
          <a:lstStyle/>
          <a:p>
            <a:endParaRPr lang="en-US"/>
          </a:p>
        </p:txBody>
      </p:sp>
      <p:pic>
        <p:nvPicPr>
          <p:cNvPr id="424962" name="Picture 2" descr="36_02VascPlantTransport_4_L"/>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4779963" y="946150"/>
            <a:ext cx="4364037" cy="5521325"/>
          </a:xfrm>
          <a:prstGeom prst="rect">
            <a:avLst/>
          </a:prstGeom>
          <a:noFill/>
          <a:ln w="9525">
            <a:noFill/>
            <a:miter lim="800000"/>
            <a:headEnd/>
            <a:tailEnd/>
          </a:ln>
        </p:spPr>
      </p:pic>
      <p:sp>
        <p:nvSpPr>
          <p:cNvPr id="424963" name="Rectangle 3"/>
          <p:cNvSpPr>
            <a:spLocks noGrp="1" noChangeArrowheads="1"/>
          </p:cNvSpPr>
          <p:nvPr>
            <p:ph type="title"/>
          </p:nvPr>
        </p:nvSpPr>
        <p:spPr>
          <a:xfrm>
            <a:off x="0" y="0"/>
            <a:ext cx="8229600" cy="736600"/>
          </a:xfrm>
        </p:spPr>
        <p:txBody>
          <a:bodyPr>
            <a:normAutofit fontScale="90000"/>
          </a:bodyPr>
          <a:lstStyle/>
          <a:p>
            <a:r>
              <a:rPr lang="en-US" dirty="0"/>
              <a:t>Transport in plants</a:t>
            </a:r>
          </a:p>
        </p:txBody>
      </p:sp>
      <p:sp>
        <p:nvSpPr>
          <p:cNvPr id="424964" name="Rectangle 4" descr="Rectangle: Click to edit Master text styles&#10;Second level&#10;Third level&#10;Fourth level&#10;Fifth level"/>
          <p:cNvSpPr>
            <a:spLocks noGrp="1" noChangeArrowheads="1"/>
          </p:cNvSpPr>
          <p:nvPr>
            <p:ph type="body" idx="1"/>
          </p:nvPr>
        </p:nvSpPr>
        <p:spPr>
          <a:xfrm>
            <a:off x="165100" y="622300"/>
            <a:ext cx="4406900" cy="5486400"/>
          </a:xfrm>
        </p:spPr>
        <p:txBody>
          <a:bodyPr>
            <a:normAutofit fontScale="92500" lnSpcReduction="10000"/>
          </a:bodyPr>
          <a:lstStyle/>
          <a:p>
            <a:pPr>
              <a:lnSpc>
                <a:spcPct val="90000"/>
              </a:lnSpc>
            </a:pPr>
            <a:r>
              <a:rPr lang="en-US" sz="2400" dirty="0"/>
              <a:t>H</a:t>
            </a:r>
            <a:r>
              <a:rPr lang="en-US" sz="2400" baseline="-25000" dirty="0"/>
              <a:t>2</a:t>
            </a:r>
            <a:r>
              <a:rPr lang="en-US" sz="2400" dirty="0"/>
              <a:t>O &amp; minerals</a:t>
            </a:r>
          </a:p>
          <a:p>
            <a:pPr lvl="1">
              <a:lnSpc>
                <a:spcPct val="90000"/>
              </a:lnSpc>
            </a:pPr>
            <a:r>
              <a:rPr lang="en-US" sz="2400" dirty="0"/>
              <a:t>transport in </a:t>
            </a:r>
            <a:r>
              <a:rPr lang="en-US" sz="2400" u="sng" dirty="0">
                <a:solidFill>
                  <a:srgbClr val="CC0000"/>
                </a:solidFill>
              </a:rPr>
              <a:t>xylem</a:t>
            </a:r>
            <a:r>
              <a:rPr lang="en-US" sz="2400" dirty="0"/>
              <a:t> </a:t>
            </a:r>
          </a:p>
          <a:p>
            <a:pPr lvl="1">
              <a:lnSpc>
                <a:spcPct val="90000"/>
              </a:lnSpc>
            </a:pPr>
            <a:r>
              <a:rPr lang="en-US" sz="2400" u="sng" dirty="0" smtClean="0">
                <a:solidFill>
                  <a:srgbClr val="CC0000"/>
                </a:solidFill>
              </a:rPr>
              <a:t>Transpiration</a:t>
            </a:r>
            <a:r>
              <a:rPr lang="en-US" sz="2400" dirty="0" smtClean="0">
                <a:solidFill>
                  <a:srgbClr val="CC0000"/>
                </a:solidFill>
              </a:rPr>
              <a:t> </a:t>
            </a:r>
            <a:endParaRPr lang="en-US" sz="2400" dirty="0" smtClean="0"/>
          </a:p>
          <a:p>
            <a:pPr lvl="2">
              <a:lnSpc>
                <a:spcPct val="90000"/>
              </a:lnSpc>
            </a:pPr>
            <a:r>
              <a:rPr lang="en-US" dirty="0" smtClean="0"/>
              <a:t>Adhesion, cohesion &amp; Evaporation</a:t>
            </a:r>
            <a:endParaRPr lang="en-US" dirty="0"/>
          </a:p>
          <a:p>
            <a:pPr>
              <a:lnSpc>
                <a:spcPct val="90000"/>
              </a:lnSpc>
            </a:pPr>
            <a:r>
              <a:rPr lang="en-US" sz="2400" dirty="0" smtClean="0"/>
              <a:t>Sugars</a:t>
            </a:r>
            <a:endParaRPr lang="en-US" sz="2400" dirty="0"/>
          </a:p>
          <a:p>
            <a:pPr lvl="1">
              <a:lnSpc>
                <a:spcPct val="90000"/>
              </a:lnSpc>
            </a:pPr>
            <a:r>
              <a:rPr lang="en-US" sz="2400" dirty="0"/>
              <a:t>transport in </a:t>
            </a:r>
            <a:r>
              <a:rPr lang="en-US" sz="2400" u="sng" dirty="0">
                <a:solidFill>
                  <a:srgbClr val="CC0000"/>
                </a:solidFill>
              </a:rPr>
              <a:t>phloem</a:t>
            </a:r>
            <a:endParaRPr lang="en-US" sz="2400" dirty="0"/>
          </a:p>
          <a:p>
            <a:pPr lvl="1">
              <a:lnSpc>
                <a:spcPct val="90000"/>
              </a:lnSpc>
            </a:pPr>
            <a:r>
              <a:rPr lang="en-US" sz="2400" u="sng" dirty="0">
                <a:solidFill>
                  <a:srgbClr val="CC0000"/>
                </a:solidFill>
              </a:rPr>
              <a:t>bulk flow</a:t>
            </a:r>
            <a:endParaRPr lang="en-US" sz="2400" dirty="0"/>
          </a:p>
          <a:p>
            <a:pPr>
              <a:lnSpc>
                <a:spcPct val="90000"/>
              </a:lnSpc>
            </a:pPr>
            <a:r>
              <a:rPr lang="en-US" sz="2400" dirty="0" smtClean="0"/>
              <a:t>Gas </a:t>
            </a:r>
            <a:r>
              <a:rPr lang="en-US" sz="2400" dirty="0"/>
              <a:t>exchange</a:t>
            </a:r>
          </a:p>
          <a:p>
            <a:pPr lvl="1">
              <a:lnSpc>
                <a:spcPct val="90000"/>
              </a:lnSpc>
            </a:pPr>
            <a:r>
              <a:rPr lang="en-US" sz="2400" dirty="0"/>
              <a:t>photosynthesis </a:t>
            </a:r>
          </a:p>
          <a:p>
            <a:pPr marL="1085850" lvl="2">
              <a:lnSpc>
                <a:spcPct val="90000"/>
              </a:lnSpc>
            </a:pPr>
            <a:r>
              <a:rPr lang="en-US" dirty="0"/>
              <a:t>CO</a:t>
            </a:r>
            <a:r>
              <a:rPr lang="en-US" baseline="-25000" dirty="0"/>
              <a:t>2</a:t>
            </a:r>
            <a:r>
              <a:rPr lang="en-US" dirty="0"/>
              <a:t> in; O</a:t>
            </a:r>
            <a:r>
              <a:rPr lang="en-US" baseline="-25000" dirty="0"/>
              <a:t>2</a:t>
            </a:r>
            <a:r>
              <a:rPr lang="en-US" dirty="0"/>
              <a:t> out</a:t>
            </a:r>
          </a:p>
          <a:p>
            <a:pPr marL="1085850" lvl="2">
              <a:lnSpc>
                <a:spcPct val="90000"/>
              </a:lnSpc>
            </a:pPr>
            <a:r>
              <a:rPr lang="en-US" u="sng" dirty="0" err="1">
                <a:solidFill>
                  <a:srgbClr val="CC0000"/>
                </a:solidFill>
              </a:rPr>
              <a:t>stomates</a:t>
            </a:r>
            <a:endParaRPr lang="en-US" dirty="0"/>
          </a:p>
          <a:p>
            <a:pPr lvl="1">
              <a:lnSpc>
                <a:spcPct val="90000"/>
              </a:lnSpc>
            </a:pPr>
            <a:r>
              <a:rPr lang="en-US" sz="2400" dirty="0"/>
              <a:t>respiration</a:t>
            </a:r>
          </a:p>
          <a:p>
            <a:pPr marL="1085850" lvl="2">
              <a:lnSpc>
                <a:spcPct val="90000"/>
              </a:lnSpc>
            </a:pPr>
            <a:r>
              <a:rPr lang="en-US" dirty="0"/>
              <a:t>O</a:t>
            </a:r>
            <a:r>
              <a:rPr lang="en-US" baseline="-25000" dirty="0"/>
              <a:t>2</a:t>
            </a:r>
            <a:r>
              <a:rPr lang="en-US" dirty="0"/>
              <a:t> in; CO</a:t>
            </a:r>
            <a:r>
              <a:rPr lang="en-US" baseline="-25000" dirty="0"/>
              <a:t>2 </a:t>
            </a:r>
            <a:r>
              <a:rPr lang="en-US" dirty="0"/>
              <a:t>out</a:t>
            </a:r>
            <a:endParaRPr lang="en-US" baseline="-25000" dirty="0"/>
          </a:p>
          <a:p>
            <a:pPr marL="1085850" lvl="2">
              <a:lnSpc>
                <a:spcPct val="90000"/>
              </a:lnSpc>
            </a:pPr>
            <a:r>
              <a:rPr lang="en-US" dirty="0"/>
              <a:t>roots exchange gases within air spaces in soil</a:t>
            </a:r>
          </a:p>
        </p:txBody>
      </p:sp>
      <p:pic>
        <p:nvPicPr>
          <p:cNvPr id="424966" name="Picture 6" descr="penguinL"/>
          <p:cNvPicPr>
            <a:picLocks noChangeAspect="1" noChangeArrowheads="1"/>
          </p:cNvPicPr>
          <p:nvPr/>
        </p:nvPicPr>
        <p:blipFill>
          <a:blip r:embed="rId5" cstate="print"/>
          <a:srcRect/>
          <a:stretch>
            <a:fillRect/>
          </a:stretch>
        </p:blipFill>
        <p:spPr bwMode="auto">
          <a:xfrm>
            <a:off x="7869238" y="5562600"/>
            <a:ext cx="1274762" cy="1295400"/>
          </a:xfrm>
          <a:prstGeom prst="rect">
            <a:avLst/>
          </a:prstGeom>
          <a:noFill/>
        </p:spPr>
      </p:pic>
      <p:sp>
        <p:nvSpPr>
          <p:cNvPr id="424967" name="AutoShape 7"/>
          <p:cNvSpPr>
            <a:spLocks noChangeArrowheads="1"/>
          </p:cNvSpPr>
          <p:nvPr/>
        </p:nvSpPr>
        <p:spPr bwMode="auto">
          <a:xfrm>
            <a:off x="7162800" y="3921125"/>
            <a:ext cx="1925638" cy="1208088"/>
          </a:xfrm>
          <a:prstGeom prst="wedgeEllipseCallout">
            <a:avLst>
              <a:gd name="adj1" fmla="val 1690"/>
              <a:gd name="adj2" fmla="val 99801"/>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Why does</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over-watering</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kill a plant? </a:t>
            </a:r>
          </a:p>
        </p:txBody>
      </p:sp>
    </p:spTree>
    <p:extLst>
      <p:ext uri="{BB962C8B-B14F-4D97-AF65-F5344CB8AC3E}">
        <p14:creationId xmlns="" xmlns:p14="http://schemas.microsoft.com/office/powerpoint/2010/main" val="93584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4966"/>
                                        </p:tgtEl>
                                        <p:attrNameLst>
                                          <p:attrName>style.visibility</p:attrName>
                                        </p:attrNameLst>
                                      </p:cBhvr>
                                      <p:to>
                                        <p:strVal val="visible"/>
                                      </p:to>
                                    </p:set>
                                    <p:animEffect transition="in" filter="wipe(down)">
                                      <p:cBhvr>
                                        <p:cTn id="7" dur="500"/>
                                        <p:tgtEl>
                                          <p:spTgt spid="42496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24967"/>
                                        </p:tgtEl>
                                        <p:attrNameLst>
                                          <p:attrName>style.visibility</p:attrName>
                                        </p:attrNameLst>
                                      </p:cBhvr>
                                      <p:to>
                                        <p:strVal val="visible"/>
                                      </p:to>
                                    </p:set>
                                    <p:animEffect transition="in" filter="wipe(down)">
                                      <p:cBhvr>
                                        <p:cTn id="11" dur="500"/>
                                        <p:tgtEl>
                                          <p:spTgt spid="424967"/>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7"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0" y="0"/>
            <a:ext cx="7772400" cy="762000"/>
          </a:xfrm>
        </p:spPr>
        <p:txBody>
          <a:bodyPr/>
          <a:lstStyle/>
          <a:p>
            <a:r>
              <a:rPr lang="en-US" dirty="0"/>
              <a:t>Ascent of xylem fluid</a:t>
            </a:r>
          </a:p>
        </p:txBody>
      </p:sp>
      <p:pic>
        <p:nvPicPr>
          <p:cNvPr id="398340" name="Picture 4" descr="36_12Transpiration_L"/>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171450" y="1860550"/>
            <a:ext cx="8915400" cy="4889500"/>
          </a:xfrm>
          <a:prstGeom prst="rect">
            <a:avLst/>
          </a:prstGeom>
          <a:noFill/>
        </p:spPr>
      </p:pic>
      <p:sp>
        <p:nvSpPr>
          <p:cNvPr id="398339" name="Rectangle 3"/>
          <p:cNvSpPr>
            <a:spLocks noChangeArrowheads="1"/>
          </p:cNvSpPr>
          <p:nvPr/>
        </p:nvSpPr>
        <p:spPr bwMode="auto">
          <a:xfrm>
            <a:off x="342900" y="774700"/>
            <a:ext cx="6310313" cy="519113"/>
          </a:xfrm>
          <a:prstGeom prst="rect">
            <a:avLst/>
          </a:prstGeom>
          <a:noFill/>
          <a:ln w="9525">
            <a:noFill/>
            <a:miter lim="800000"/>
            <a:headEnd/>
            <a:tailEnd/>
          </a:ln>
          <a:effectLst/>
        </p:spPr>
        <p:txBody>
          <a:bodyPr wrap="none">
            <a:prstTxWarp prst="textNoShape">
              <a:avLst/>
            </a:prstTxWarp>
            <a:spAutoFit/>
          </a:bodyPr>
          <a:lstStyle/>
          <a:p>
            <a:pPr algn="l"/>
            <a:r>
              <a:rPr lang="en-US" sz="2800" b="1" dirty="0">
                <a:solidFill>
                  <a:srgbClr val="0F116A"/>
                </a:solidFill>
              </a:rPr>
              <a:t>Transpiration pull generated by leaf </a:t>
            </a:r>
          </a:p>
        </p:txBody>
      </p:sp>
      <p:sp>
        <p:nvSpPr>
          <p:cNvPr id="398341" name="Rectangle 5"/>
          <p:cNvSpPr>
            <a:spLocks noChangeArrowheads="1"/>
          </p:cNvSpPr>
          <p:nvPr/>
        </p:nvSpPr>
        <p:spPr bwMode="auto">
          <a:xfrm>
            <a:off x="4714875" y="1960563"/>
            <a:ext cx="4429125" cy="103187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398342" name="Rectangle 6"/>
          <p:cNvSpPr>
            <a:spLocks noChangeArrowheads="1"/>
          </p:cNvSpPr>
          <p:nvPr/>
        </p:nvSpPr>
        <p:spPr bwMode="auto">
          <a:xfrm>
            <a:off x="5715000" y="2833688"/>
            <a:ext cx="2698750" cy="6350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Tree>
    <p:extLst>
      <p:ext uri="{BB962C8B-B14F-4D97-AF65-F5344CB8AC3E}">
        <p14:creationId xmlns="" xmlns:p14="http://schemas.microsoft.com/office/powerpoint/2010/main" val="12111903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Plants get food from the ground.</a:t>
            </a:r>
          </a:p>
          <a:p>
            <a:endParaRPr lang="en-US" dirty="0"/>
          </a:p>
        </p:txBody>
      </p:sp>
    </p:spTree>
    <p:extLst>
      <p:ext uri="{BB962C8B-B14F-4D97-AF65-F5344CB8AC3E}">
        <p14:creationId xmlns="" xmlns:p14="http://schemas.microsoft.com/office/powerpoint/2010/main" val="7960925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32" name="AutoShape 1032"/>
          <p:cNvSpPr>
            <a:spLocks noChangeArrowheads="1"/>
          </p:cNvSpPr>
          <p:nvPr/>
        </p:nvSpPr>
        <p:spPr bwMode="auto">
          <a:xfrm flipH="1">
            <a:off x="1704975" y="6022975"/>
            <a:ext cx="3608388" cy="835025"/>
          </a:xfrm>
          <a:prstGeom prst="wedgeEllipseCallout">
            <a:avLst>
              <a:gd name="adj1" fmla="val 71861"/>
              <a:gd name="adj2" fmla="val -61597"/>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600" b="1">
                <a:solidFill>
                  <a:srgbClr val="0F116A"/>
                </a:solidFill>
                <a:latin typeface="Comic Sans MS" charset="0"/>
                <a:ea typeface="ＭＳ Ｐゴシック" charset="-128"/>
                <a:cs typeface="ＭＳ Ｐゴシック" charset="-128"/>
              </a:rPr>
              <a:t>On a plant…</a:t>
            </a:r>
            <a:br>
              <a:rPr lang="en-US" sz="1600" b="1">
                <a:solidFill>
                  <a:srgbClr val="0F116A"/>
                </a:solidFill>
                <a:latin typeface="Comic Sans MS" charset="0"/>
                <a:ea typeface="ＭＳ Ｐゴシック" charset="-128"/>
                <a:cs typeface="ＭＳ Ｐゴシック" charset="-128"/>
              </a:rPr>
            </a:br>
            <a:r>
              <a:rPr lang="en-US" sz="1600" b="1">
                <a:solidFill>
                  <a:srgbClr val="0F116A"/>
                </a:solidFill>
                <a:latin typeface="Comic Sans MS" charset="0"/>
                <a:ea typeface="ＭＳ Ｐゴシック" charset="-128"/>
                <a:cs typeface="ＭＳ Ｐゴシック" charset="-128"/>
              </a:rPr>
              <a:t>What’s a source…What’s a sink?</a:t>
            </a:r>
          </a:p>
        </p:txBody>
      </p:sp>
      <p:pic>
        <p:nvPicPr>
          <p:cNvPr id="410628" name="Picture 1028" descr="36_18PressureFlow_L"/>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5848350" y="444500"/>
            <a:ext cx="2951163" cy="6311900"/>
          </a:xfrm>
          <a:prstGeom prst="rect">
            <a:avLst/>
          </a:prstGeom>
          <a:noFill/>
        </p:spPr>
      </p:pic>
      <p:sp>
        <p:nvSpPr>
          <p:cNvPr id="410630" name="Rectangle 1030"/>
          <p:cNvSpPr>
            <a:spLocks noChangeArrowheads="1"/>
          </p:cNvSpPr>
          <p:nvPr/>
        </p:nvSpPr>
        <p:spPr bwMode="auto">
          <a:xfrm>
            <a:off x="8040688" y="2903538"/>
            <a:ext cx="992187" cy="549275"/>
          </a:xfrm>
          <a:prstGeom prst="rect">
            <a:avLst/>
          </a:prstGeom>
          <a:solidFill>
            <a:srgbClr val="FFCC18"/>
          </a:solidFill>
          <a:ln w="9525">
            <a:noFill/>
            <a:miter lim="800000"/>
            <a:headEnd/>
            <a:tailEnd/>
          </a:ln>
          <a:effectLst/>
        </p:spPr>
        <p:txBody>
          <a:bodyPr lIns="0" tIns="0" rIns="0" bIns="0" anchor="ctr">
            <a:prstTxWarp prst="textNoShape">
              <a:avLst/>
            </a:prstTxWarp>
            <a:spAutoFit/>
          </a:bodyPr>
          <a:lstStyle/>
          <a:p>
            <a:r>
              <a:rPr lang="en-US" sz="1800" b="1">
                <a:solidFill>
                  <a:srgbClr val="000000"/>
                </a:solidFill>
              </a:rPr>
              <a:t>can flow 1m/hr</a:t>
            </a:r>
            <a:endParaRPr lang="en-US" sz="2600" b="1">
              <a:solidFill>
                <a:srgbClr val="000000"/>
              </a:solidFill>
            </a:endParaRPr>
          </a:p>
        </p:txBody>
      </p:sp>
      <p:sp>
        <p:nvSpPr>
          <p:cNvPr id="410626" name="Rectangle 1026"/>
          <p:cNvSpPr>
            <a:spLocks noGrp="1" noChangeArrowheads="1"/>
          </p:cNvSpPr>
          <p:nvPr>
            <p:ph type="title"/>
          </p:nvPr>
        </p:nvSpPr>
        <p:spPr>
          <a:xfrm>
            <a:off x="609600" y="685800"/>
            <a:ext cx="6096000" cy="641350"/>
          </a:xfrm>
        </p:spPr>
        <p:txBody>
          <a:bodyPr>
            <a:normAutofit fontScale="90000"/>
          </a:bodyPr>
          <a:lstStyle/>
          <a:p>
            <a:r>
              <a:rPr lang="en-US"/>
              <a:t>Pressure flow in phloem</a:t>
            </a:r>
          </a:p>
        </p:txBody>
      </p:sp>
      <p:sp>
        <p:nvSpPr>
          <p:cNvPr id="410627" name="Rectangle 1027" descr="Rectangle: Click to edit Master text styles&#10;Second level&#10;Third level&#10;Fourth level&#10;Fifth level"/>
          <p:cNvSpPr>
            <a:spLocks noGrp="1" noChangeArrowheads="1"/>
          </p:cNvSpPr>
          <p:nvPr>
            <p:ph type="body" idx="1"/>
          </p:nvPr>
        </p:nvSpPr>
        <p:spPr>
          <a:xfrm>
            <a:off x="568325" y="1323975"/>
            <a:ext cx="5416550" cy="4921250"/>
          </a:xfrm>
        </p:spPr>
        <p:txBody>
          <a:bodyPr/>
          <a:lstStyle/>
          <a:p>
            <a:r>
              <a:rPr lang="en-US" sz="2600"/>
              <a:t>Mass flow hypothesis</a:t>
            </a:r>
          </a:p>
          <a:p>
            <a:pPr lvl="1"/>
            <a:r>
              <a:rPr lang="en-US" sz="2400"/>
              <a:t>“</a:t>
            </a:r>
            <a:r>
              <a:rPr lang="en-US" sz="2400" u="sng">
                <a:solidFill>
                  <a:srgbClr val="CC0000"/>
                </a:solidFill>
              </a:rPr>
              <a:t>source to sink</a:t>
            </a:r>
            <a:r>
              <a:rPr lang="en-US" sz="2400"/>
              <a:t>” flow</a:t>
            </a:r>
          </a:p>
          <a:p>
            <a:pPr marL="1085850" lvl="2"/>
            <a:r>
              <a:rPr lang="en-US" sz="2000"/>
              <a:t>direction of transport in phloem is dependent on plant’s needs</a:t>
            </a:r>
          </a:p>
          <a:p>
            <a:pPr lvl="1"/>
            <a:r>
              <a:rPr lang="en-US" sz="2400"/>
              <a:t>phloem loading</a:t>
            </a:r>
          </a:p>
          <a:p>
            <a:pPr marL="1085850" lvl="2"/>
            <a:r>
              <a:rPr lang="en-US" sz="2000" u="sng">
                <a:solidFill>
                  <a:srgbClr val="CC0000"/>
                </a:solidFill>
              </a:rPr>
              <a:t>active transport</a:t>
            </a:r>
            <a:r>
              <a:rPr lang="en-US" sz="2000"/>
              <a:t> of sucrose </a:t>
            </a:r>
            <a:br>
              <a:rPr lang="en-US" sz="2000"/>
            </a:br>
            <a:r>
              <a:rPr lang="en-US" sz="2000"/>
              <a:t>into phloem</a:t>
            </a:r>
          </a:p>
          <a:p>
            <a:pPr marL="1085850" lvl="2"/>
            <a:r>
              <a:rPr lang="en-US" sz="2000"/>
              <a:t>increased sucrose concentration decreases H</a:t>
            </a:r>
            <a:r>
              <a:rPr lang="en-US" sz="2000" baseline="-25000"/>
              <a:t>2</a:t>
            </a:r>
            <a:r>
              <a:rPr lang="en-US" sz="2000"/>
              <a:t>O potential</a:t>
            </a:r>
          </a:p>
          <a:p>
            <a:pPr lvl="1"/>
            <a:r>
              <a:rPr lang="en-US" sz="2400"/>
              <a:t>water flows in from xylem cells</a:t>
            </a:r>
          </a:p>
          <a:p>
            <a:pPr marL="1085850" lvl="2"/>
            <a:r>
              <a:rPr lang="en-US" sz="2000"/>
              <a:t>increase in pressure due to increase in H</a:t>
            </a:r>
            <a:r>
              <a:rPr lang="en-US" sz="2000" baseline="-25000"/>
              <a:t>2</a:t>
            </a:r>
            <a:r>
              <a:rPr lang="en-US" sz="2000"/>
              <a:t>O causes flow</a:t>
            </a:r>
          </a:p>
        </p:txBody>
      </p:sp>
      <p:pic>
        <p:nvPicPr>
          <p:cNvPr id="410631" name="Picture 1031" descr="penguinL"/>
          <p:cNvPicPr>
            <a:picLocks noChangeAspect="1" noChangeArrowheads="1"/>
          </p:cNvPicPr>
          <p:nvPr/>
        </p:nvPicPr>
        <p:blipFill>
          <a:blip r:embed="rId5" cstate="print"/>
          <a:srcRect/>
          <a:stretch>
            <a:fillRect/>
          </a:stretch>
        </p:blipFill>
        <p:spPr bwMode="auto">
          <a:xfrm flipH="1">
            <a:off x="0" y="5562600"/>
            <a:ext cx="1274763" cy="1295400"/>
          </a:xfrm>
          <a:prstGeom prst="rect">
            <a:avLst/>
          </a:prstGeom>
          <a:noFill/>
        </p:spPr>
      </p:pic>
    </p:spTree>
    <p:extLst>
      <p:ext uri="{BB962C8B-B14F-4D97-AF65-F5344CB8AC3E}">
        <p14:creationId xmlns="" xmlns:p14="http://schemas.microsoft.com/office/powerpoint/2010/main" val="299062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10631"/>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410632"/>
                                        </p:tgtEl>
                                        <p:attrNameLst>
                                          <p:attrName>style.visibility</p:attrName>
                                        </p:attrNameLst>
                                      </p:cBhvr>
                                      <p:to>
                                        <p:strVal val="visible"/>
                                      </p:to>
                                    </p:set>
                                    <p:animEffect transition="in" filter="wipe(down)">
                                      <p:cBhvr>
                                        <p:cTn id="10" dur="500"/>
                                        <p:tgtEl>
                                          <p:spTgt spid="410632"/>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2"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0" y="0"/>
            <a:ext cx="8229600" cy="800100"/>
          </a:xfrm>
        </p:spPr>
        <p:txBody>
          <a:bodyPr/>
          <a:lstStyle/>
          <a:p>
            <a:r>
              <a:rPr lang="en-US" dirty="0"/>
              <a:t>Transport of sugars in phloem</a:t>
            </a:r>
          </a:p>
        </p:txBody>
      </p:sp>
      <p:pic>
        <p:nvPicPr>
          <p:cNvPr id="408579" name="Picture 3" descr="36_17SucroseLoading_L"/>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246063" y="2924175"/>
            <a:ext cx="8769350" cy="3906838"/>
          </a:xfrm>
          <a:prstGeom prst="rect">
            <a:avLst/>
          </a:prstGeom>
          <a:noFill/>
        </p:spPr>
      </p:pic>
      <p:pic>
        <p:nvPicPr>
          <p:cNvPr id="408580" name="Picture 4"/>
          <p:cNvPicPr>
            <a:picLocks noChangeAspect="1" noChangeArrowheads="1"/>
          </p:cNvPicPr>
          <p:nvPr/>
        </p:nvPicPr>
        <p:blipFill>
          <a:blip r:embed="rId4" cstate="screen">
            <a:extLst>
              <a:ext uri="{28A0092B-C50C-407E-A947-70E740481C1C}">
                <a14:useLocalDpi xmlns="" xmlns:a14="http://schemas.microsoft.com/office/drawing/2010/main"/>
              </a:ext>
            </a:extLst>
          </a:blip>
          <a:srcRect l="72090" r="1802" b="55385"/>
          <a:stretch>
            <a:fillRect/>
          </a:stretch>
        </p:blipFill>
        <p:spPr bwMode="auto">
          <a:xfrm>
            <a:off x="7334250" y="2147888"/>
            <a:ext cx="1714500" cy="1666875"/>
          </a:xfrm>
          <a:prstGeom prst="rect">
            <a:avLst/>
          </a:prstGeom>
          <a:noFill/>
          <a:ln w="9525">
            <a:noFill/>
            <a:miter lim="800000"/>
            <a:headEnd/>
            <a:tailEnd/>
          </a:ln>
        </p:spPr>
      </p:pic>
      <p:sp>
        <p:nvSpPr>
          <p:cNvPr id="408581" name="Rectangle 5" descr="Rectangle: Click to edit Master text styles&#10;Second level&#10;Third level&#10;Fourth level&#10;Fifth level"/>
          <p:cNvSpPr>
            <a:spLocks noGrp="1" noChangeArrowheads="1"/>
          </p:cNvSpPr>
          <p:nvPr>
            <p:ph type="body" idx="1"/>
          </p:nvPr>
        </p:nvSpPr>
        <p:spPr>
          <a:xfrm>
            <a:off x="363538" y="706438"/>
            <a:ext cx="6899275" cy="2085975"/>
          </a:xfrm>
        </p:spPr>
        <p:txBody>
          <a:bodyPr>
            <a:normAutofit lnSpcReduction="10000"/>
          </a:bodyPr>
          <a:lstStyle/>
          <a:p>
            <a:r>
              <a:rPr lang="en-US" sz="2600" dirty="0"/>
              <a:t>Loading of sucrose into phloem</a:t>
            </a:r>
          </a:p>
          <a:p>
            <a:pPr marL="968375" lvl="1" indent="-222250"/>
            <a:r>
              <a:rPr lang="en-US" sz="2400" dirty="0"/>
              <a:t>flow through cells via </a:t>
            </a:r>
            <a:r>
              <a:rPr lang="en-US" sz="2400" u="sng" dirty="0" err="1">
                <a:solidFill>
                  <a:srgbClr val="CC0000"/>
                </a:solidFill>
              </a:rPr>
              <a:t>plasmodesmata</a:t>
            </a:r>
            <a:endParaRPr lang="en-US" sz="2400" dirty="0"/>
          </a:p>
          <a:p>
            <a:pPr marL="968375" lvl="1" indent="-222250"/>
            <a:r>
              <a:rPr lang="en-US" sz="2400" dirty="0"/>
              <a:t>proton pumps</a:t>
            </a:r>
          </a:p>
          <a:p>
            <a:pPr marL="1311275" lvl="2"/>
            <a:r>
              <a:rPr lang="en-US" dirty="0" err="1"/>
              <a:t>cotransport</a:t>
            </a:r>
            <a:r>
              <a:rPr lang="en-US" dirty="0"/>
              <a:t> of sucrose into cells down proton gradient</a:t>
            </a:r>
          </a:p>
        </p:txBody>
      </p:sp>
    </p:spTree>
    <p:extLst>
      <p:ext uri="{BB962C8B-B14F-4D97-AF65-F5344CB8AC3E}">
        <p14:creationId xmlns="" xmlns:p14="http://schemas.microsoft.com/office/powerpoint/2010/main" val="30433455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Plants do not do sexual reproduction.</a:t>
            </a:r>
          </a:p>
          <a:p>
            <a:endParaRPr lang="en-US" dirty="0"/>
          </a:p>
        </p:txBody>
      </p:sp>
    </p:spTree>
    <p:extLst>
      <p:ext uri="{BB962C8B-B14F-4D97-AF65-F5344CB8AC3E}">
        <p14:creationId xmlns="" xmlns:p14="http://schemas.microsoft.com/office/powerpoint/2010/main" val="37947736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849438" y="758825"/>
            <a:ext cx="5181600" cy="5527675"/>
            <a:chOff x="1165" y="478"/>
            <a:chExt cx="3264" cy="3482"/>
          </a:xfrm>
        </p:grpSpPr>
        <p:pic>
          <p:nvPicPr>
            <p:cNvPr id="89164" name="Picture 3" descr="30_10AngiospermLifeCycl_3_U.jpg                                0037A5AA101                            BDCA600A:"/>
            <p:cNvPicPr>
              <a:picLocks noChangeAspect="1" noChangeArrowheads="1"/>
            </p:cNvPicPr>
            <p:nvPr/>
          </p:nvPicPr>
          <p:blipFill>
            <a:blip r:embed="rId2" cstate="print"/>
            <a:srcRect/>
            <a:stretch>
              <a:fillRect/>
            </a:stretch>
          </p:blipFill>
          <p:spPr bwMode="auto">
            <a:xfrm>
              <a:off x="1165" y="478"/>
              <a:ext cx="3264" cy="3482"/>
            </a:xfrm>
            <a:prstGeom prst="rect">
              <a:avLst/>
            </a:prstGeom>
            <a:noFill/>
            <a:ln w="9525">
              <a:noFill/>
              <a:miter lim="800000"/>
              <a:headEnd/>
              <a:tailEnd/>
            </a:ln>
          </p:spPr>
        </p:pic>
        <p:sp>
          <p:nvSpPr>
            <p:cNvPr id="89165" name="Line 4"/>
            <p:cNvSpPr>
              <a:spLocks noChangeShapeType="1"/>
            </p:cNvSpPr>
            <p:nvPr/>
          </p:nvSpPr>
          <p:spPr bwMode="auto">
            <a:xfrm>
              <a:off x="1584" y="2640"/>
              <a:ext cx="96"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66" name="Line 5"/>
            <p:cNvSpPr>
              <a:spLocks noChangeShapeType="1"/>
            </p:cNvSpPr>
            <p:nvPr/>
          </p:nvSpPr>
          <p:spPr bwMode="auto">
            <a:xfrm>
              <a:off x="3840" y="2746"/>
              <a:ext cx="11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
        <p:nvSpPr>
          <p:cNvPr id="89091" name="Rectangle 6"/>
          <p:cNvSpPr>
            <a:spLocks noGrp="1" noChangeArrowheads="1"/>
          </p:cNvSpPr>
          <p:nvPr>
            <p:ph type="title"/>
          </p:nvPr>
        </p:nvSpPr>
        <p:spPr>
          <a:xfrm>
            <a:off x="304800" y="76200"/>
            <a:ext cx="8534400" cy="488950"/>
          </a:xfrm>
        </p:spPr>
        <p:txBody>
          <a:bodyPr>
            <a:normAutofit fontScale="90000"/>
          </a:bodyPr>
          <a:lstStyle/>
          <a:p>
            <a:pPr eaLnBrk="1" hangingPunct="1"/>
            <a:r>
              <a:rPr lang="en-US" sz="2900" smtClean="0">
                <a:ea typeface="ＭＳ Ｐゴシック" charset="-128"/>
                <a:cs typeface="ＭＳ Ｐゴシック" charset="-128"/>
              </a:rPr>
              <a:t>The life cycle of an angiosperm</a:t>
            </a:r>
            <a:endParaRPr lang="en-US" smtClean="0">
              <a:ea typeface="ＭＳ Ｐゴシック" charset="-128"/>
              <a:cs typeface="ＭＳ Ｐゴシック" charset="-128"/>
            </a:endParaRPr>
          </a:p>
        </p:txBody>
      </p:sp>
      <p:grpSp>
        <p:nvGrpSpPr>
          <p:cNvPr id="3" name="Group 7"/>
          <p:cNvGrpSpPr>
            <a:grpSpLocks/>
          </p:cNvGrpSpPr>
          <p:nvPr/>
        </p:nvGrpSpPr>
        <p:grpSpPr bwMode="auto">
          <a:xfrm>
            <a:off x="1666875" y="774700"/>
            <a:ext cx="5813425" cy="5732463"/>
            <a:chOff x="1050" y="488"/>
            <a:chExt cx="3662" cy="3611"/>
          </a:xfrm>
        </p:grpSpPr>
        <p:sp>
          <p:nvSpPr>
            <p:cNvPr id="89093" name="Text Box 8"/>
            <p:cNvSpPr txBox="1">
              <a:spLocks noChangeArrowheads="1"/>
            </p:cNvSpPr>
            <p:nvPr/>
          </p:nvSpPr>
          <p:spPr bwMode="auto">
            <a:xfrm>
              <a:off x="1050" y="3218"/>
              <a:ext cx="396" cy="326"/>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Nucleus of</a:t>
              </a:r>
            </a:p>
            <a:p>
              <a:r>
                <a:rPr lang="en-US" sz="700"/>
                <a:t>developing</a:t>
              </a:r>
            </a:p>
            <a:p>
              <a:r>
                <a:rPr lang="en-US" sz="700"/>
                <a:t>endosperm</a:t>
              </a:r>
            </a:p>
            <a:p>
              <a:r>
                <a:rPr lang="en-US" sz="700"/>
                <a:t>  (3</a:t>
              </a:r>
              <a:r>
                <a:rPr lang="en-US" sz="700" i="1"/>
                <a:t>n</a:t>
              </a:r>
              <a:r>
                <a:rPr lang="en-US" sz="700"/>
                <a:t>)</a:t>
              </a:r>
            </a:p>
          </p:txBody>
        </p:sp>
        <p:sp>
          <p:nvSpPr>
            <p:cNvPr id="89094" name="Text Box 9"/>
            <p:cNvSpPr txBox="1">
              <a:spLocks noChangeArrowheads="1"/>
            </p:cNvSpPr>
            <p:nvPr/>
          </p:nvSpPr>
          <p:spPr bwMode="auto">
            <a:xfrm>
              <a:off x="1910" y="3130"/>
              <a:ext cx="403"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Zygote (2</a:t>
              </a:r>
              <a:r>
                <a:rPr lang="en-US" sz="700" i="1"/>
                <a:t>n</a:t>
              </a:r>
              <a:r>
                <a:rPr lang="en-US" sz="700"/>
                <a:t>)</a:t>
              </a:r>
            </a:p>
          </p:txBody>
        </p:sp>
        <p:sp>
          <p:nvSpPr>
            <p:cNvPr id="89095" name="Text Box 10"/>
            <p:cNvSpPr txBox="1">
              <a:spLocks noChangeArrowheads="1"/>
            </p:cNvSpPr>
            <p:nvPr/>
          </p:nvSpPr>
          <p:spPr bwMode="auto">
            <a:xfrm>
              <a:off x="1857" y="3512"/>
              <a:ext cx="535"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b="1"/>
                <a:t>FERTILIZATION</a:t>
              </a:r>
            </a:p>
          </p:txBody>
        </p:sp>
        <p:sp>
          <p:nvSpPr>
            <p:cNvPr id="89096" name="Line 11"/>
            <p:cNvSpPr>
              <a:spLocks noChangeShapeType="1"/>
            </p:cNvSpPr>
            <p:nvPr/>
          </p:nvSpPr>
          <p:spPr bwMode="auto">
            <a:xfrm>
              <a:off x="1417" y="3284"/>
              <a:ext cx="28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097" name="Line 12"/>
            <p:cNvSpPr>
              <a:spLocks noChangeShapeType="1"/>
            </p:cNvSpPr>
            <p:nvPr/>
          </p:nvSpPr>
          <p:spPr bwMode="auto">
            <a:xfrm flipV="1">
              <a:off x="1698" y="3221"/>
              <a:ext cx="240"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098" name="Text Box 13"/>
            <p:cNvSpPr txBox="1">
              <a:spLocks noChangeArrowheads="1"/>
            </p:cNvSpPr>
            <p:nvPr/>
          </p:nvSpPr>
          <p:spPr bwMode="auto">
            <a:xfrm>
              <a:off x="1752" y="2318"/>
              <a:ext cx="425"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Embryo (2</a:t>
              </a:r>
              <a:r>
                <a:rPr lang="en-US" sz="700" i="1"/>
                <a:t>n</a:t>
              </a:r>
              <a:r>
                <a:rPr lang="en-US" sz="700"/>
                <a:t>)</a:t>
              </a:r>
            </a:p>
          </p:txBody>
        </p:sp>
        <p:sp>
          <p:nvSpPr>
            <p:cNvPr id="89099" name="Text Box 14"/>
            <p:cNvSpPr txBox="1">
              <a:spLocks noChangeArrowheads="1"/>
            </p:cNvSpPr>
            <p:nvPr/>
          </p:nvSpPr>
          <p:spPr bwMode="auto">
            <a:xfrm>
              <a:off x="1691" y="2437"/>
              <a:ext cx="412" cy="259"/>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Endosperm</a:t>
              </a:r>
            </a:p>
            <a:p>
              <a:r>
                <a:rPr lang="en-US" sz="700"/>
                <a:t>(food</a:t>
              </a:r>
            </a:p>
            <a:p>
              <a:r>
                <a:rPr lang="en-US" sz="700"/>
                <a:t>supply) (3</a:t>
              </a:r>
              <a:r>
                <a:rPr lang="en-US" sz="700" i="1"/>
                <a:t>n</a:t>
              </a:r>
              <a:r>
                <a:rPr lang="en-US" sz="700"/>
                <a:t>)</a:t>
              </a:r>
            </a:p>
          </p:txBody>
        </p:sp>
        <p:sp>
          <p:nvSpPr>
            <p:cNvPr id="89100" name="Text Box 15"/>
            <p:cNvSpPr txBox="1">
              <a:spLocks noChangeArrowheads="1"/>
            </p:cNvSpPr>
            <p:nvPr/>
          </p:nvSpPr>
          <p:spPr bwMode="auto">
            <a:xfrm>
              <a:off x="1651" y="2679"/>
              <a:ext cx="484"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Seed coat (2</a:t>
              </a:r>
              <a:r>
                <a:rPr lang="en-US" sz="700" i="1"/>
                <a:t>n</a:t>
              </a:r>
              <a:r>
                <a:rPr lang="en-US" sz="700"/>
                <a:t>)</a:t>
              </a:r>
            </a:p>
          </p:txBody>
        </p:sp>
        <p:sp>
          <p:nvSpPr>
            <p:cNvPr id="89101" name="Text Box 16"/>
            <p:cNvSpPr txBox="1">
              <a:spLocks noChangeArrowheads="1"/>
            </p:cNvSpPr>
            <p:nvPr/>
          </p:nvSpPr>
          <p:spPr bwMode="auto">
            <a:xfrm>
              <a:off x="2191" y="2530"/>
              <a:ext cx="246"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Seed</a:t>
              </a:r>
            </a:p>
          </p:txBody>
        </p:sp>
        <p:sp>
          <p:nvSpPr>
            <p:cNvPr id="89102" name="Line 17"/>
            <p:cNvSpPr>
              <a:spLocks noChangeShapeType="1"/>
            </p:cNvSpPr>
            <p:nvPr/>
          </p:nvSpPr>
          <p:spPr bwMode="auto">
            <a:xfrm flipV="1">
              <a:off x="1507" y="2384"/>
              <a:ext cx="277"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03" name="Line 18"/>
            <p:cNvSpPr>
              <a:spLocks noChangeShapeType="1"/>
            </p:cNvSpPr>
            <p:nvPr/>
          </p:nvSpPr>
          <p:spPr bwMode="auto">
            <a:xfrm flipV="1">
              <a:off x="1540" y="2506"/>
              <a:ext cx="182" cy="27"/>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04" name="AutoShape 19"/>
            <p:cNvSpPr>
              <a:spLocks/>
            </p:cNvSpPr>
            <p:nvPr/>
          </p:nvSpPr>
          <p:spPr bwMode="auto">
            <a:xfrm rot="858853">
              <a:off x="2115" y="2342"/>
              <a:ext cx="96" cy="480"/>
            </a:xfrm>
            <a:prstGeom prst="rightBrace">
              <a:avLst>
                <a:gd name="adj1" fmla="val 41667"/>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05" name="Text Box 20"/>
            <p:cNvSpPr txBox="1">
              <a:spLocks noChangeArrowheads="1"/>
            </p:cNvSpPr>
            <p:nvPr/>
          </p:nvSpPr>
          <p:spPr bwMode="auto">
            <a:xfrm>
              <a:off x="1128" y="1949"/>
              <a:ext cx="421"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Germinating</a:t>
              </a:r>
            </a:p>
            <a:p>
              <a:r>
                <a:rPr lang="en-US" sz="700"/>
                <a:t>seed</a:t>
              </a:r>
            </a:p>
          </p:txBody>
        </p:sp>
        <p:grpSp>
          <p:nvGrpSpPr>
            <p:cNvPr id="4" name="Group 21"/>
            <p:cNvGrpSpPr>
              <a:grpSpLocks/>
            </p:cNvGrpSpPr>
            <p:nvPr/>
          </p:nvGrpSpPr>
          <p:grpSpPr bwMode="auto">
            <a:xfrm>
              <a:off x="1240" y="488"/>
              <a:ext cx="3472" cy="3611"/>
              <a:chOff x="1240" y="488"/>
              <a:chExt cx="3472" cy="3611"/>
            </a:xfrm>
          </p:grpSpPr>
          <p:sp>
            <p:nvSpPr>
              <p:cNvPr id="89107" name="Text Box 22"/>
              <p:cNvSpPr txBox="1">
                <a:spLocks noChangeArrowheads="1"/>
              </p:cNvSpPr>
              <p:nvPr/>
            </p:nvSpPr>
            <p:spPr bwMode="auto">
              <a:xfrm>
                <a:off x="3872" y="2170"/>
                <a:ext cx="270"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Pollen</a:t>
                </a:r>
              </a:p>
              <a:p>
                <a:r>
                  <a:rPr lang="en-US" sz="700"/>
                  <a:t>tube</a:t>
                </a:r>
              </a:p>
            </p:txBody>
          </p:sp>
          <p:sp>
            <p:nvSpPr>
              <p:cNvPr id="89108" name="Text Box 23"/>
              <p:cNvSpPr txBox="1">
                <a:spLocks noChangeArrowheads="1"/>
              </p:cNvSpPr>
              <p:nvPr/>
            </p:nvSpPr>
            <p:spPr bwMode="auto">
              <a:xfrm>
                <a:off x="3889" y="2358"/>
                <a:ext cx="281"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Sperm</a:t>
                </a:r>
              </a:p>
            </p:txBody>
          </p:sp>
          <p:sp>
            <p:nvSpPr>
              <p:cNvPr id="89109" name="Text Box 24"/>
              <p:cNvSpPr txBox="1">
                <a:spLocks noChangeArrowheads="1"/>
              </p:cNvSpPr>
              <p:nvPr/>
            </p:nvSpPr>
            <p:spPr bwMode="auto">
              <a:xfrm>
                <a:off x="3875" y="2032"/>
                <a:ext cx="290"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Stigma</a:t>
                </a:r>
              </a:p>
            </p:txBody>
          </p:sp>
          <p:sp>
            <p:nvSpPr>
              <p:cNvPr id="89110" name="Text Box 25"/>
              <p:cNvSpPr txBox="1">
                <a:spLocks noChangeArrowheads="1"/>
              </p:cNvSpPr>
              <p:nvPr/>
            </p:nvSpPr>
            <p:spPr bwMode="auto">
              <a:xfrm>
                <a:off x="4335" y="1877"/>
                <a:ext cx="270"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Pollen</a:t>
                </a:r>
              </a:p>
              <a:p>
                <a:r>
                  <a:rPr lang="en-US" sz="700"/>
                  <a:t>grains</a:t>
                </a:r>
              </a:p>
            </p:txBody>
          </p:sp>
          <p:sp>
            <p:nvSpPr>
              <p:cNvPr id="89111" name="Line 26"/>
              <p:cNvSpPr>
                <a:spLocks noChangeShapeType="1"/>
              </p:cNvSpPr>
              <p:nvPr/>
            </p:nvSpPr>
            <p:spPr bwMode="auto">
              <a:xfrm>
                <a:off x="4128" y="2100"/>
                <a:ext cx="10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12" name="Line 27"/>
              <p:cNvSpPr>
                <a:spLocks noChangeShapeType="1"/>
              </p:cNvSpPr>
              <p:nvPr/>
            </p:nvSpPr>
            <p:spPr bwMode="auto">
              <a:xfrm flipH="1">
                <a:off x="4109" y="2185"/>
                <a:ext cx="192"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13" name="Line 28"/>
              <p:cNvSpPr>
                <a:spLocks noChangeShapeType="1"/>
              </p:cNvSpPr>
              <p:nvPr/>
            </p:nvSpPr>
            <p:spPr bwMode="auto">
              <a:xfrm flipH="1">
                <a:off x="4137" y="2278"/>
                <a:ext cx="150" cy="13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14" name="Line 29"/>
              <p:cNvSpPr>
                <a:spLocks noChangeShapeType="1"/>
              </p:cNvSpPr>
              <p:nvPr/>
            </p:nvSpPr>
            <p:spPr bwMode="auto">
              <a:xfrm flipV="1">
                <a:off x="4137" y="2320"/>
                <a:ext cx="189"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15" name="Text Box 30"/>
              <p:cNvSpPr txBox="1">
                <a:spLocks noChangeArrowheads="1"/>
              </p:cNvSpPr>
              <p:nvPr/>
            </p:nvSpPr>
            <p:spPr bwMode="auto">
              <a:xfrm>
                <a:off x="3924" y="2482"/>
                <a:ext cx="270"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Pollen</a:t>
                </a:r>
              </a:p>
              <a:p>
                <a:r>
                  <a:rPr lang="en-US" sz="700"/>
                  <a:t>tube</a:t>
                </a:r>
              </a:p>
            </p:txBody>
          </p:sp>
          <p:sp>
            <p:nvSpPr>
              <p:cNvPr id="89116" name="Text Box 31"/>
              <p:cNvSpPr txBox="1">
                <a:spLocks noChangeArrowheads="1"/>
              </p:cNvSpPr>
              <p:nvPr/>
            </p:nvSpPr>
            <p:spPr bwMode="auto">
              <a:xfrm>
                <a:off x="3934" y="2692"/>
                <a:ext cx="240"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Style</a:t>
                </a:r>
              </a:p>
            </p:txBody>
          </p:sp>
          <p:sp>
            <p:nvSpPr>
              <p:cNvPr id="89117" name="Line 32"/>
              <p:cNvSpPr>
                <a:spLocks noChangeShapeType="1"/>
              </p:cNvSpPr>
              <p:nvPr/>
            </p:nvSpPr>
            <p:spPr bwMode="auto">
              <a:xfrm flipV="1">
                <a:off x="3828" y="2568"/>
                <a:ext cx="11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18" name="Text Box 33"/>
              <p:cNvSpPr txBox="1">
                <a:spLocks noChangeArrowheads="1"/>
              </p:cNvSpPr>
              <p:nvPr/>
            </p:nvSpPr>
            <p:spPr bwMode="auto">
              <a:xfrm>
                <a:off x="2552" y="3907"/>
                <a:ext cx="518"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Discharged</a:t>
                </a:r>
              </a:p>
              <a:p>
                <a:r>
                  <a:rPr lang="en-US" sz="700"/>
                  <a:t>sperm nuclei (</a:t>
                </a:r>
                <a:r>
                  <a:rPr lang="en-US" sz="700" i="1"/>
                  <a:t>n</a:t>
                </a:r>
                <a:r>
                  <a:rPr lang="en-US" sz="700"/>
                  <a:t>)</a:t>
                </a:r>
              </a:p>
            </p:txBody>
          </p:sp>
          <p:sp>
            <p:nvSpPr>
              <p:cNvPr id="89119" name="Text Box 34"/>
              <p:cNvSpPr txBox="1">
                <a:spLocks noChangeArrowheads="1"/>
              </p:cNvSpPr>
              <p:nvPr/>
            </p:nvSpPr>
            <p:spPr bwMode="auto">
              <a:xfrm>
                <a:off x="2177" y="3209"/>
                <a:ext cx="393"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Egg</a:t>
                </a:r>
              </a:p>
              <a:p>
                <a:r>
                  <a:rPr lang="en-US" sz="700"/>
                  <a:t>nucleus (</a:t>
                </a:r>
                <a:r>
                  <a:rPr lang="en-US" sz="700" i="1"/>
                  <a:t>n</a:t>
                </a:r>
                <a:r>
                  <a:rPr lang="en-US" sz="700"/>
                  <a:t>)</a:t>
                </a:r>
              </a:p>
            </p:txBody>
          </p:sp>
          <p:sp>
            <p:nvSpPr>
              <p:cNvPr id="89120" name="Line 35"/>
              <p:cNvSpPr>
                <a:spLocks noChangeShapeType="1"/>
              </p:cNvSpPr>
              <p:nvPr/>
            </p:nvSpPr>
            <p:spPr bwMode="auto">
              <a:xfrm>
                <a:off x="2610" y="3665"/>
                <a:ext cx="96" cy="2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21" name="Line 36"/>
              <p:cNvSpPr>
                <a:spLocks noChangeShapeType="1"/>
              </p:cNvSpPr>
              <p:nvPr/>
            </p:nvSpPr>
            <p:spPr bwMode="auto">
              <a:xfrm>
                <a:off x="2586" y="3757"/>
                <a:ext cx="120" cy="1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22" name="Line 37"/>
              <p:cNvSpPr>
                <a:spLocks noChangeShapeType="1"/>
              </p:cNvSpPr>
              <p:nvPr/>
            </p:nvSpPr>
            <p:spPr bwMode="auto">
              <a:xfrm flipH="1" flipV="1">
                <a:off x="2437" y="3391"/>
                <a:ext cx="144" cy="3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nvGrpSpPr>
              <p:cNvPr id="5" name="Group 38"/>
              <p:cNvGrpSpPr>
                <a:grpSpLocks/>
              </p:cNvGrpSpPr>
              <p:nvPr/>
            </p:nvGrpSpPr>
            <p:grpSpPr bwMode="auto">
              <a:xfrm>
                <a:off x="1240" y="488"/>
                <a:ext cx="3472" cy="2966"/>
                <a:chOff x="1240" y="488"/>
                <a:chExt cx="3472" cy="2966"/>
              </a:xfrm>
            </p:grpSpPr>
            <p:sp>
              <p:nvSpPr>
                <p:cNvPr id="89124" name="Text Box 39"/>
                <p:cNvSpPr txBox="1">
                  <a:spLocks noChangeArrowheads="1"/>
                </p:cNvSpPr>
                <p:nvPr/>
              </p:nvSpPr>
              <p:spPr bwMode="auto">
                <a:xfrm>
                  <a:off x="1243" y="1067"/>
                  <a:ext cx="534" cy="259"/>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Mature flower on</a:t>
                  </a:r>
                </a:p>
                <a:p>
                  <a:r>
                    <a:rPr lang="en-US" sz="700"/>
                    <a:t>sporophyte plant</a:t>
                  </a:r>
                </a:p>
                <a:p>
                  <a:r>
                    <a:rPr lang="en-US" sz="700"/>
                    <a:t>(2</a:t>
                  </a:r>
                  <a:r>
                    <a:rPr lang="en-US" sz="700" i="1"/>
                    <a:t>n</a:t>
                  </a:r>
                  <a:r>
                    <a:rPr lang="en-US" sz="700"/>
                    <a:t>)</a:t>
                  </a:r>
                </a:p>
              </p:txBody>
            </p:sp>
            <p:sp>
              <p:nvSpPr>
                <p:cNvPr id="89125" name="Text Box 40"/>
                <p:cNvSpPr txBox="1">
                  <a:spLocks noChangeArrowheads="1"/>
                </p:cNvSpPr>
                <p:nvPr/>
              </p:nvSpPr>
              <p:spPr bwMode="auto">
                <a:xfrm>
                  <a:off x="1284" y="488"/>
                  <a:ext cx="218"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b="1"/>
                    <a:t>Key</a:t>
                  </a:r>
                </a:p>
              </p:txBody>
            </p:sp>
            <p:sp>
              <p:nvSpPr>
                <p:cNvPr id="89126" name="Text Box 41"/>
                <p:cNvSpPr txBox="1">
                  <a:spLocks noChangeArrowheads="1"/>
                </p:cNvSpPr>
                <p:nvPr/>
              </p:nvSpPr>
              <p:spPr bwMode="auto">
                <a:xfrm>
                  <a:off x="1243" y="623"/>
                  <a:ext cx="389"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Haploid (</a:t>
                  </a:r>
                  <a:r>
                    <a:rPr lang="en-US" sz="700" i="1"/>
                    <a:t>n</a:t>
                  </a:r>
                  <a:r>
                    <a:rPr lang="en-US" sz="700"/>
                    <a:t>)</a:t>
                  </a:r>
                </a:p>
              </p:txBody>
            </p:sp>
            <p:sp>
              <p:nvSpPr>
                <p:cNvPr id="89127" name="Text Box 42"/>
                <p:cNvSpPr txBox="1">
                  <a:spLocks noChangeArrowheads="1"/>
                </p:cNvSpPr>
                <p:nvPr/>
              </p:nvSpPr>
              <p:spPr bwMode="auto">
                <a:xfrm>
                  <a:off x="1240" y="717"/>
                  <a:ext cx="401"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Diploid (2</a:t>
                  </a:r>
                  <a:r>
                    <a:rPr lang="en-US" sz="700" i="1"/>
                    <a:t>n</a:t>
                  </a:r>
                  <a:r>
                    <a:rPr lang="en-US" sz="700"/>
                    <a:t>)</a:t>
                  </a:r>
                </a:p>
              </p:txBody>
            </p:sp>
            <p:sp>
              <p:nvSpPr>
                <p:cNvPr id="89128" name="Text Box 43"/>
                <p:cNvSpPr txBox="1">
                  <a:spLocks noChangeArrowheads="1"/>
                </p:cNvSpPr>
                <p:nvPr/>
              </p:nvSpPr>
              <p:spPr bwMode="auto">
                <a:xfrm>
                  <a:off x="1999" y="878"/>
                  <a:ext cx="281" cy="1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700"/>
                    <a:t>Anther</a:t>
                  </a:r>
                </a:p>
              </p:txBody>
            </p:sp>
            <p:sp>
              <p:nvSpPr>
                <p:cNvPr id="89129" name="Line 44"/>
                <p:cNvSpPr>
                  <a:spLocks noChangeShapeType="1"/>
                </p:cNvSpPr>
                <p:nvPr/>
              </p:nvSpPr>
              <p:spPr bwMode="auto">
                <a:xfrm flipH="1">
                  <a:off x="2139" y="984"/>
                  <a:ext cx="0" cy="255"/>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30" name="Text Box 45"/>
                <p:cNvSpPr txBox="1">
                  <a:spLocks noChangeArrowheads="1"/>
                </p:cNvSpPr>
                <p:nvPr/>
              </p:nvSpPr>
              <p:spPr bwMode="auto">
                <a:xfrm>
                  <a:off x="2883" y="1485"/>
                  <a:ext cx="664"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Ovule with</a:t>
                  </a:r>
                </a:p>
                <a:p>
                  <a:r>
                    <a:rPr lang="en-US" sz="700"/>
                    <a:t>megasporangium (2</a:t>
                  </a:r>
                  <a:r>
                    <a:rPr lang="en-US" sz="700" i="1"/>
                    <a:t>n</a:t>
                  </a:r>
                  <a:r>
                    <a:rPr lang="en-US" sz="700"/>
                    <a:t>)</a:t>
                  </a:r>
                </a:p>
              </p:txBody>
            </p:sp>
            <p:sp>
              <p:nvSpPr>
                <p:cNvPr id="89131" name="Text Box 46"/>
                <p:cNvSpPr txBox="1">
                  <a:spLocks noChangeArrowheads="1"/>
                </p:cNvSpPr>
                <p:nvPr/>
              </p:nvSpPr>
              <p:spPr bwMode="auto">
                <a:xfrm>
                  <a:off x="3405" y="1659"/>
                  <a:ext cx="577"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Male gametophyte</a:t>
                  </a:r>
                </a:p>
                <a:p>
                  <a:r>
                    <a:rPr lang="en-US" sz="700"/>
                    <a:t>(in pollen grain)</a:t>
                  </a:r>
                </a:p>
              </p:txBody>
            </p:sp>
            <p:sp>
              <p:nvSpPr>
                <p:cNvPr id="89132" name="Text Box 47"/>
                <p:cNvSpPr txBox="1">
                  <a:spLocks noChangeArrowheads="1"/>
                </p:cNvSpPr>
                <p:nvPr/>
              </p:nvSpPr>
              <p:spPr bwMode="auto">
                <a:xfrm>
                  <a:off x="3211" y="1411"/>
                  <a:ext cx="478"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Microspore (</a:t>
                  </a:r>
                  <a:r>
                    <a:rPr lang="en-US" sz="700" i="1"/>
                    <a:t>n</a:t>
                  </a:r>
                  <a:r>
                    <a:rPr lang="en-US" sz="700"/>
                    <a:t>)</a:t>
                  </a:r>
                </a:p>
              </p:txBody>
            </p:sp>
            <p:sp>
              <p:nvSpPr>
                <p:cNvPr id="89133" name="Text Box 48"/>
                <p:cNvSpPr txBox="1">
                  <a:spLocks noChangeArrowheads="1"/>
                </p:cNvSpPr>
                <p:nvPr/>
              </p:nvSpPr>
              <p:spPr bwMode="auto">
                <a:xfrm>
                  <a:off x="3237" y="1187"/>
                  <a:ext cx="350"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b="1"/>
                    <a:t>MEIOSIS</a:t>
                  </a:r>
                </a:p>
              </p:txBody>
            </p:sp>
            <p:sp>
              <p:nvSpPr>
                <p:cNvPr id="89134" name="Line 49"/>
                <p:cNvSpPr>
                  <a:spLocks noChangeShapeType="1"/>
                </p:cNvSpPr>
                <p:nvPr/>
              </p:nvSpPr>
              <p:spPr bwMode="auto">
                <a:xfrm flipV="1">
                  <a:off x="4041" y="1516"/>
                  <a:ext cx="203"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35" name="Line 50"/>
                <p:cNvSpPr>
                  <a:spLocks noChangeShapeType="1"/>
                </p:cNvSpPr>
                <p:nvPr/>
              </p:nvSpPr>
              <p:spPr bwMode="auto">
                <a:xfrm>
                  <a:off x="4060" y="1646"/>
                  <a:ext cx="288" cy="47"/>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36" name="Text Box 51"/>
                <p:cNvSpPr txBox="1">
                  <a:spLocks noChangeArrowheads="1"/>
                </p:cNvSpPr>
                <p:nvPr/>
              </p:nvSpPr>
              <p:spPr bwMode="auto">
                <a:xfrm>
                  <a:off x="3023" y="893"/>
                  <a:ext cx="545"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Microsporangium</a:t>
                  </a:r>
                </a:p>
              </p:txBody>
            </p:sp>
            <p:sp>
              <p:nvSpPr>
                <p:cNvPr id="89137" name="Text Box 52"/>
                <p:cNvSpPr txBox="1">
                  <a:spLocks noChangeArrowheads="1"/>
                </p:cNvSpPr>
                <p:nvPr/>
              </p:nvSpPr>
              <p:spPr bwMode="auto">
                <a:xfrm>
                  <a:off x="3088" y="974"/>
                  <a:ext cx="640"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Microsporocytes (2</a:t>
                  </a:r>
                  <a:r>
                    <a:rPr lang="en-US" sz="700" i="1"/>
                    <a:t>n</a:t>
                  </a:r>
                  <a:r>
                    <a:rPr lang="en-US" sz="700"/>
                    <a:t>)</a:t>
                  </a:r>
                </a:p>
              </p:txBody>
            </p:sp>
            <p:sp>
              <p:nvSpPr>
                <p:cNvPr id="89138" name="Line 53"/>
                <p:cNvSpPr>
                  <a:spLocks noChangeShapeType="1"/>
                </p:cNvSpPr>
                <p:nvPr/>
              </p:nvSpPr>
              <p:spPr bwMode="auto">
                <a:xfrm flipV="1">
                  <a:off x="2889" y="1053"/>
                  <a:ext cx="224" cy="5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39" name="Line 54"/>
                <p:cNvSpPr>
                  <a:spLocks noChangeShapeType="1"/>
                </p:cNvSpPr>
                <p:nvPr/>
              </p:nvSpPr>
              <p:spPr bwMode="auto">
                <a:xfrm flipH="1">
                  <a:off x="2941" y="1053"/>
                  <a:ext cx="172" cy="15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40" name="Line 55"/>
                <p:cNvSpPr>
                  <a:spLocks noChangeShapeType="1"/>
                </p:cNvSpPr>
                <p:nvPr/>
              </p:nvSpPr>
              <p:spPr bwMode="auto">
                <a:xfrm flipV="1">
                  <a:off x="2919" y="964"/>
                  <a:ext cx="144"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41" name="Text Box 56"/>
                <p:cNvSpPr txBox="1">
                  <a:spLocks noChangeArrowheads="1"/>
                </p:cNvSpPr>
                <p:nvPr/>
              </p:nvSpPr>
              <p:spPr bwMode="auto">
                <a:xfrm>
                  <a:off x="2915" y="1916"/>
                  <a:ext cx="350"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b="1"/>
                    <a:t>MEIOSIS</a:t>
                  </a:r>
                </a:p>
              </p:txBody>
            </p:sp>
            <p:sp>
              <p:nvSpPr>
                <p:cNvPr id="89142" name="Text Box 57"/>
                <p:cNvSpPr txBox="1">
                  <a:spLocks noChangeArrowheads="1"/>
                </p:cNvSpPr>
                <p:nvPr/>
              </p:nvSpPr>
              <p:spPr bwMode="auto">
                <a:xfrm>
                  <a:off x="4223" y="1454"/>
                  <a:ext cx="489"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Generative cell</a:t>
                  </a:r>
                </a:p>
              </p:txBody>
            </p:sp>
            <p:sp>
              <p:nvSpPr>
                <p:cNvPr id="89143" name="Text Box 58"/>
                <p:cNvSpPr txBox="1">
                  <a:spLocks noChangeArrowheads="1"/>
                </p:cNvSpPr>
                <p:nvPr/>
              </p:nvSpPr>
              <p:spPr bwMode="auto">
                <a:xfrm>
                  <a:off x="4314" y="1646"/>
                  <a:ext cx="342"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Tube cell</a:t>
                  </a:r>
                </a:p>
              </p:txBody>
            </p:sp>
            <p:sp>
              <p:nvSpPr>
                <p:cNvPr id="89144" name="Line 59"/>
                <p:cNvSpPr>
                  <a:spLocks noChangeShapeType="1"/>
                </p:cNvSpPr>
                <p:nvPr/>
              </p:nvSpPr>
              <p:spPr bwMode="auto">
                <a:xfrm flipV="1">
                  <a:off x="2770" y="1554"/>
                  <a:ext cx="160" cy="11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45" name="Text Box 60"/>
                <p:cNvSpPr txBox="1">
                  <a:spLocks noChangeArrowheads="1"/>
                </p:cNvSpPr>
                <p:nvPr/>
              </p:nvSpPr>
              <p:spPr bwMode="auto">
                <a:xfrm>
                  <a:off x="3334" y="2527"/>
                  <a:ext cx="396" cy="259"/>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Surviving</a:t>
                  </a:r>
                </a:p>
                <a:p>
                  <a:r>
                    <a:rPr lang="en-US" sz="700"/>
                    <a:t>megaspore</a:t>
                  </a:r>
                </a:p>
                <a:p>
                  <a:r>
                    <a:rPr lang="en-US" sz="700"/>
                    <a:t>(</a:t>
                  </a:r>
                  <a:r>
                    <a:rPr lang="en-US" sz="700" i="1"/>
                    <a:t>n</a:t>
                  </a:r>
                  <a:r>
                    <a:rPr lang="en-US" sz="700"/>
                    <a:t>)</a:t>
                  </a:r>
                </a:p>
              </p:txBody>
            </p:sp>
            <p:sp>
              <p:nvSpPr>
                <p:cNvPr id="89146" name="Text Box 61"/>
                <p:cNvSpPr txBox="1">
                  <a:spLocks noChangeArrowheads="1"/>
                </p:cNvSpPr>
                <p:nvPr/>
              </p:nvSpPr>
              <p:spPr bwMode="auto">
                <a:xfrm>
                  <a:off x="2569" y="1823"/>
                  <a:ext cx="266" cy="125"/>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Ovary</a:t>
                  </a:r>
                </a:p>
              </p:txBody>
            </p:sp>
            <p:sp>
              <p:nvSpPr>
                <p:cNvPr id="89147" name="Text Box 62"/>
                <p:cNvSpPr txBox="1">
                  <a:spLocks noChangeArrowheads="1"/>
                </p:cNvSpPr>
                <p:nvPr/>
              </p:nvSpPr>
              <p:spPr bwMode="auto">
                <a:xfrm>
                  <a:off x="3350" y="2224"/>
                  <a:ext cx="548"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Megasporangium</a:t>
                  </a:r>
                </a:p>
                <a:p>
                  <a:r>
                    <a:rPr lang="en-US" sz="700"/>
                    <a:t>(</a:t>
                  </a:r>
                  <a:r>
                    <a:rPr lang="en-US" sz="700" i="1"/>
                    <a:t>n</a:t>
                  </a:r>
                  <a:r>
                    <a:rPr lang="en-US" sz="700"/>
                    <a:t>)</a:t>
                  </a:r>
                </a:p>
              </p:txBody>
            </p:sp>
            <p:sp>
              <p:nvSpPr>
                <p:cNvPr id="89148" name="Line 63"/>
                <p:cNvSpPr>
                  <a:spLocks noChangeShapeType="1"/>
                </p:cNvSpPr>
                <p:nvPr/>
              </p:nvSpPr>
              <p:spPr bwMode="auto">
                <a:xfrm flipV="1">
                  <a:off x="3262" y="2294"/>
                  <a:ext cx="123" cy="3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49" name="Line 64"/>
                <p:cNvSpPr>
                  <a:spLocks noChangeShapeType="1"/>
                </p:cNvSpPr>
                <p:nvPr/>
              </p:nvSpPr>
              <p:spPr bwMode="auto">
                <a:xfrm>
                  <a:off x="3226" y="2369"/>
                  <a:ext cx="144" cy="19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50" name="Text Box 65"/>
                <p:cNvSpPr txBox="1">
                  <a:spLocks noChangeArrowheads="1"/>
                </p:cNvSpPr>
                <p:nvPr/>
              </p:nvSpPr>
              <p:spPr bwMode="auto">
                <a:xfrm>
                  <a:off x="1625" y="2793"/>
                  <a:ext cx="642"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Female gametophyte</a:t>
                  </a:r>
                </a:p>
                <a:p>
                  <a:r>
                    <a:rPr lang="en-US" sz="700"/>
                    <a:t>(embryo sac)</a:t>
                  </a:r>
                </a:p>
              </p:txBody>
            </p:sp>
            <p:sp>
              <p:nvSpPr>
                <p:cNvPr id="89151" name="Text Box 66"/>
                <p:cNvSpPr txBox="1">
                  <a:spLocks noChangeArrowheads="1"/>
                </p:cNvSpPr>
                <p:nvPr/>
              </p:nvSpPr>
              <p:spPr bwMode="auto">
                <a:xfrm>
                  <a:off x="2357" y="2766"/>
                  <a:ext cx="475" cy="326"/>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Antipodal cells</a:t>
                  </a:r>
                </a:p>
                <a:p>
                  <a:r>
                    <a:rPr lang="en-US" sz="700"/>
                    <a:t>Polar nuclei</a:t>
                  </a:r>
                </a:p>
                <a:p>
                  <a:r>
                    <a:rPr lang="en-US" sz="700"/>
                    <a:t>Synergids</a:t>
                  </a:r>
                </a:p>
                <a:p>
                  <a:r>
                    <a:rPr lang="en-US" sz="700"/>
                    <a:t>Egg (</a:t>
                  </a:r>
                  <a:r>
                    <a:rPr lang="en-US" sz="700" i="1"/>
                    <a:t>n</a:t>
                  </a:r>
                  <a:r>
                    <a:rPr lang="en-US" sz="700"/>
                    <a:t>)</a:t>
                  </a:r>
                </a:p>
              </p:txBody>
            </p:sp>
            <p:sp>
              <p:nvSpPr>
                <p:cNvPr id="89152" name="Line 67"/>
                <p:cNvSpPr>
                  <a:spLocks noChangeShapeType="1"/>
                </p:cNvSpPr>
                <p:nvPr/>
              </p:nvSpPr>
              <p:spPr bwMode="auto">
                <a:xfrm>
                  <a:off x="2807" y="2838"/>
                  <a:ext cx="277" cy="137"/>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53" name="Line 68"/>
                <p:cNvSpPr>
                  <a:spLocks noChangeShapeType="1"/>
                </p:cNvSpPr>
                <p:nvPr/>
              </p:nvSpPr>
              <p:spPr bwMode="auto">
                <a:xfrm>
                  <a:off x="2764" y="2918"/>
                  <a:ext cx="322" cy="103"/>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54" name="Line 69"/>
                <p:cNvSpPr>
                  <a:spLocks noChangeShapeType="1"/>
                </p:cNvSpPr>
                <p:nvPr/>
              </p:nvSpPr>
              <p:spPr bwMode="auto">
                <a:xfrm>
                  <a:off x="2726" y="2976"/>
                  <a:ext cx="406" cy="13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55" name="Line 70"/>
                <p:cNvSpPr>
                  <a:spLocks noChangeShapeType="1"/>
                </p:cNvSpPr>
                <p:nvPr/>
              </p:nvSpPr>
              <p:spPr bwMode="auto">
                <a:xfrm>
                  <a:off x="2612" y="3044"/>
                  <a:ext cx="488" cy="8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56" name="AutoShape 71"/>
                <p:cNvSpPr>
                  <a:spLocks/>
                </p:cNvSpPr>
                <p:nvPr/>
              </p:nvSpPr>
              <p:spPr bwMode="auto">
                <a:xfrm>
                  <a:off x="2339" y="2779"/>
                  <a:ext cx="48" cy="288"/>
                </a:xfrm>
                <a:prstGeom prst="leftBrace">
                  <a:avLst>
                    <a:gd name="adj1" fmla="val 50000"/>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57" name="Line 72"/>
                <p:cNvSpPr>
                  <a:spLocks noChangeShapeType="1"/>
                </p:cNvSpPr>
                <p:nvPr/>
              </p:nvSpPr>
              <p:spPr bwMode="auto">
                <a:xfrm flipH="1">
                  <a:off x="2036" y="2926"/>
                  <a:ext cx="28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58" name="Text Box 73"/>
                <p:cNvSpPr txBox="1">
                  <a:spLocks noChangeArrowheads="1"/>
                </p:cNvSpPr>
                <p:nvPr/>
              </p:nvSpPr>
              <p:spPr bwMode="auto">
                <a:xfrm>
                  <a:off x="3362" y="2914"/>
                  <a:ext cx="270"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Pollen</a:t>
                  </a:r>
                </a:p>
                <a:p>
                  <a:r>
                    <a:rPr lang="en-US" sz="700"/>
                    <a:t>tube</a:t>
                  </a:r>
                </a:p>
              </p:txBody>
            </p:sp>
            <p:sp>
              <p:nvSpPr>
                <p:cNvPr id="89159" name="Line 74"/>
                <p:cNvSpPr>
                  <a:spLocks noChangeShapeType="1"/>
                </p:cNvSpPr>
                <p:nvPr/>
              </p:nvSpPr>
              <p:spPr bwMode="auto">
                <a:xfrm>
                  <a:off x="3307" y="2976"/>
                  <a:ext cx="9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60" name="Text Box 75"/>
                <p:cNvSpPr txBox="1">
                  <a:spLocks noChangeArrowheads="1"/>
                </p:cNvSpPr>
                <p:nvPr/>
              </p:nvSpPr>
              <p:spPr bwMode="auto">
                <a:xfrm>
                  <a:off x="3315" y="3262"/>
                  <a:ext cx="281"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700"/>
                    <a:t>Sperm</a:t>
                  </a:r>
                </a:p>
                <a:p>
                  <a:r>
                    <a:rPr lang="en-US" sz="700"/>
                    <a:t>(</a:t>
                  </a:r>
                  <a:r>
                    <a:rPr lang="en-US" sz="700" i="1"/>
                    <a:t>n</a:t>
                  </a:r>
                  <a:r>
                    <a:rPr lang="en-US" sz="700"/>
                    <a:t>)</a:t>
                  </a:r>
                </a:p>
              </p:txBody>
            </p:sp>
            <p:sp>
              <p:nvSpPr>
                <p:cNvPr id="89161" name="Line 76"/>
                <p:cNvSpPr>
                  <a:spLocks noChangeShapeType="1"/>
                </p:cNvSpPr>
                <p:nvPr/>
              </p:nvSpPr>
              <p:spPr bwMode="auto">
                <a:xfrm>
                  <a:off x="3209" y="3247"/>
                  <a:ext cx="136" cy="6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62" name="Line 77"/>
                <p:cNvSpPr>
                  <a:spLocks noChangeShapeType="1"/>
                </p:cNvSpPr>
                <p:nvPr/>
              </p:nvSpPr>
              <p:spPr bwMode="auto">
                <a:xfrm>
                  <a:off x="3239" y="3226"/>
                  <a:ext cx="116" cy="8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89163" name="Line 78"/>
                <p:cNvSpPr>
                  <a:spLocks noChangeShapeType="1"/>
                </p:cNvSpPr>
                <p:nvPr/>
              </p:nvSpPr>
              <p:spPr bwMode="auto">
                <a:xfrm>
                  <a:off x="2741" y="2984"/>
                  <a:ext cx="346" cy="13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grpSp>
      </p:grpSp>
    </p:spTree>
    <p:extLst>
      <p:ext uri="{BB962C8B-B14F-4D97-AF65-F5344CB8AC3E}">
        <p14:creationId xmlns="" xmlns:p14="http://schemas.microsoft.com/office/powerpoint/2010/main" val="826128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04800" y="76200"/>
            <a:ext cx="8534400" cy="914400"/>
          </a:xfrm>
        </p:spPr>
        <p:txBody>
          <a:bodyPr>
            <a:normAutofit fontScale="90000"/>
          </a:bodyPr>
          <a:lstStyle/>
          <a:p>
            <a:pPr eaLnBrk="1" hangingPunct="1"/>
            <a:r>
              <a:rPr lang="en-US" sz="3600">
                <a:ea typeface="ＭＳ Ｐゴシック" charset="-128"/>
                <a:cs typeface="ＭＳ Ｐゴシック" charset="-128"/>
              </a:rPr>
              <a:t>Growth of the pollen tube and double fertilization</a:t>
            </a:r>
          </a:p>
        </p:txBody>
      </p:sp>
      <p:grpSp>
        <p:nvGrpSpPr>
          <p:cNvPr id="2" name="Group 69"/>
          <p:cNvGrpSpPr>
            <a:grpSpLocks/>
          </p:cNvGrpSpPr>
          <p:nvPr/>
        </p:nvGrpSpPr>
        <p:grpSpPr bwMode="auto">
          <a:xfrm>
            <a:off x="1338263" y="1090613"/>
            <a:ext cx="5756275" cy="5310187"/>
            <a:chOff x="843" y="687"/>
            <a:chExt cx="3626" cy="3345"/>
          </a:xfrm>
        </p:grpSpPr>
        <p:grpSp>
          <p:nvGrpSpPr>
            <p:cNvPr id="3" name="Group 67"/>
            <p:cNvGrpSpPr>
              <a:grpSpLocks/>
            </p:cNvGrpSpPr>
            <p:nvPr/>
          </p:nvGrpSpPr>
          <p:grpSpPr bwMode="auto">
            <a:xfrm>
              <a:off x="843" y="687"/>
              <a:ext cx="3626" cy="3345"/>
              <a:chOff x="843" y="687"/>
              <a:chExt cx="3626" cy="3345"/>
            </a:xfrm>
          </p:grpSpPr>
          <p:sp>
            <p:nvSpPr>
              <p:cNvPr id="93190" name="Text Box 5"/>
              <p:cNvSpPr txBox="1">
                <a:spLocks noChangeArrowheads="1"/>
              </p:cNvSpPr>
              <p:nvPr/>
            </p:nvSpPr>
            <p:spPr bwMode="auto">
              <a:xfrm>
                <a:off x="1194" y="970"/>
                <a:ext cx="1190" cy="518"/>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1200"/>
                  <a:t>If a pollen grain</a:t>
                </a:r>
              </a:p>
              <a:p>
                <a:pPr algn="r" eaLnBrk="0" hangingPunct="0"/>
                <a:r>
                  <a:rPr kumimoji="1" lang="en-US" sz="1200"/>
                  <a:t>germinates, a pollen tube</a:t>
                </a:r>
              </a:p>
              <a:p>
                <a:pPr algn="r" eaLnBrk="0" hangingPunct="0"/>
                <a:r>
                  <a:rPr kumimoji="1" lang="en-US" sz="1200"/>
                  <a:t>grows down the style</a:t>
                </a:r>
              </a:p>
              <a:p>
                <a:pPr algn="r" eaLnBrk="0" hangingPunct="0"/>
                <a:r>
                  <a:rPr kumimoji="1" lang="en-US" sz="1200"/>
                  <a:t>toward the ovary.</a:t>
                </a:r>
              </a:p>
            </p:txBody>
          </p:sp>
          <p:sp>
            <p:nvSpPr>
              <p:cNvPr id="93191" name="Text Box 30"/>
              <p:cNvSpPr txBox="1">
                <a:spLocks noChangeArrowheads="1"/>
              </p:cNvSpPr>
              <p:nvPr/>
            </p:nvSpPr>
            <p:spPr bwMode="auto">
              <a:xfrm>
                <a:off x="3268" y="687"/>
                <a:ext cx="414"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Stigma</a:t>
                </a:r>
              </a:p>
            </p:txBody>
          </p:sp>
          <p:grpSp>
            <p:nvGrpSpPr>
              <p:cNvPr id="4" name="Group 66"/>
              <p:cNvGrpSpPr>
                <a:grpSpLocks/>
              </p:cNvGrpSpPr>
              <p:nvPr/>
            </p:nvGrpSpPr>
            <p:grpSpPr bwMode="auto">
              <a:xfrm>
                <a:off x="843" y="697"/>
                <a:ext cx="3626" cy="3335"/>
                <a:chOff x="843" y="697"/>
                <a:chExt cx="3626" cy="3335"/>
              </a:xfrm>
            </p:grpSpPr>
            <p:pic>
              <p:nvPicPr>
                <p:cNvPr id="93193" name="Picture 4"/>
                <p:cNvPicPr>
                  <a:picLocks noChangeAspect="1" noChangeArrowheads="1"/>
                </p:cNvPicPr>
                <p:nvPr/>
              </p:nvPicPr>
              <p:blipFill>
                <a:blip r:embed="rId2" cstate="print"/>
                <a:srcRect/>
                <a:stretch>
                  <a:fillRect/>
                </a:stretch>
              </p:blipFill>
              <p:spPr bwMode="auto">
                <a:xfrm>
                  <a:off x="2535" y="720"/>
                  <a:ext cx="529" cy="3312"/>
                </a:xfrm>
                <a:prstGeom prst="rect">
                  <a:avLst/>
                </a:prstGeom>
                <a:noFill/>
                <a:ln w="9525">
                  <a:noFill/>
                  <a:miter lim="800000"/>
                  <a:headEnd/>
                  <a:tailEnd/>
                </a:ln>
              </p:spPr>
            </p:pic>
            <p:sp>
              <p:nvSpPr>
                <p:cNvPr id="93194" name="Text Box 6"/>
                <p:cNvSpPr txBox="1">
                  <a:spLocks noChangeArrowheads="1"/>
                </p:cNvSpPr>
                <p:nvPr/>
              </p:nvSpPr>
              <p:spPr bwMode="auto">
                <a:xfrm>
                  <a:off x="1031" y="2410"/>
                  <a:ext cx="1361" cy="518"/>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1200"/>
                    <a:t>The pollen tube</a:t>
                  </a:r>
                </a:p>
                <a:p>
                  <a:pPr algn="r" eaLnBrk="0" hangingPunct="0"/>
                  <a:r>
                    <a:rPr kumimoji="1" lang="en-US" sz="1200"/>
                    <a:t>discharges two sperm into</a:t>
                  </a:r>
                </a:p>
                <a:p>
                  <a:pPr algn="r" eaLnBrk="0" hangingPunct="0"/>
                  <a:r>
                    <a:rPr kumimoji="1" lang="en-US" sz="1200"/>
                    <a:t>the female gametophyte</a:t>
                  </a:r>
                </a:p>
                <a:p>
                  <a:pPr algn="r" eaLnBrk="0" hangingPunct="0"/>
                  <a:r>
                    <a:rPr kumimoji="1" lang="en-US" sz="1200"/>
                    <a:t>(embryo sac) within an ovule.</a:t>
                  </a:r>
                </a:p>
              </p:txBody>
            </p:sp>
            <p:sp>
              <p:nvSpPr>
                <p:cNvPr id="93195" name="Text Box 7"/>
                <p:cNvSpPr txBox="1">
                  <a:spLocks noChangeArrowheads="1"/>
                </p:cNvSpPr>
                <p:nvPr/>
              </p:nvSpPr>
              <p:spPr bwMode="auto">
                <a:xfrm>
                  <a:off x="843" y="3054"/>
                  <a:ext cx="1553" cy="978"/>
                </a:xfrm>
                <a:prstGeom prst="rect">
                  <a:avLst/>
                </a:prstGeom>
                <a:noFill/>
                <a:ln w="25400">
                  <a:noFill/>
                  <a:miter lim="800000"/>
                  <a:headEnd/>
                  <a:tailEnd/>
                </a:ln>
              </p:spPr>
              <p:txBody>
                <a:bodyPr wrap="none" lIns="92075" tIns="46038" rIns="92075" bIns="46038" anchor="ctr">
                  <a:prstTxWarp prst="textNoShape">
                    <a:avLst/>
                  </a:prstTxWarp>
                  <a:spAutoFit/>
                </a:bodyPr>
                <a:lstStyle/>
                <a:p>
                  <a:pPr algn="r" eaLnBrk="0" hangingPunct="0"/>
                  <a:r>
                    <a:rPr kumimoji="1" lang="en-US" sz="1200"/>
                    <a:t>One sperm fertilizes</a:t>
                  </a:r>
                </a:p>
                <a:p>
                  <a:pPr algn="r" eaLnBrk="0" hangingPunct="0"/>
                  <a:r>
                    <a:rPr kumimoji="1" lang="en-US" sz="1200"/>
                    <a:t>the egg, forming the zygote.</a:t>
                  </a:r>
                </a:p>
                <a:p>
                  <a:pPr algn="r" eaLnBrk="0" hangingPunct="0"/>
                  <a:r>
                    <a:rPr kumimoji="1" lang="en-US" sz="1200"/>
                    <a:t>The other sperm combines with</a:t>
                  </a:r>
                </a:p>
                <a:p>
                  <a:pPr algn="r" eaLnBrk="0" hangingPunct="0"/>
                  <a:r>
                    <a:rPr kumimoji="1" lang="en-US" sz="1200"/>
                    <a:t>the two polar nuclei of the embryo</a:t>
                  </a:r>
                </a:p>
                <a:p>
                  <a:pPr algn="r" eaLnBrk="0" hangingPunct="0"/>
                  <a:r>
                    <a:rPr kumimoji="1" lang="en-US" sz="1200"/>
                    <a:t>sac’s large central cell, forming</a:t>
                  </a:r>
                </a:p>
                <a:p>
                  <a:pPr algn="r" eaLnBrk="0" hangingPunct="0"/>
                  <a:r>
                    <a:rPr kumimoji="1" lang="en-US" sz="1200"/>
                    <a:t>a triploid cell that develops into</a:t>
                  </a:r>
                </a:p>
                <a:p>
                  <a:pPr algn="r" eaLnBrk="0" hangingPunct="0"/>
                  <a:r>
                    <a:rPr kumimoji="1" lang="en-US" sz="1200"/>
                    <a:t>the nutritive tissue called</a:t>
                  </a:r>
                </a:p>
                <a:p>
                  <a:pPr algn="r" eaLnBrk="0" hangingPunct="0"/>
                  <a:r>
                    <a:rPr kumimoji="1" lang="en-US" sz="1200"/>
                    <a:t>endosperm.</a:t>
                  </a:r>
                </a:p>
              </p:txBody>
            </p:sp>
            <p:sp>
              <p:nvSpPr>
                <p:cNvPr id="93196" name="AutoShape 10"/>
                <p:cNvSpPr>
                  <a:spLocks noChangeArrowheads="1"/>
                </p:cNvSpPr>
                <p:nvPr/>
              </p:nvSpPr>
              <p:spPr bwMode="auto">
                <a:xfrm>
                  <a:off x="1536" y="1003"/>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eaLnBrk="0" hangingPunct="0"/>
                  <a:r>
                    <a:rPr kumimoji="1" lang="en-US" sz="1200" b="1">
                      <a:solidFill>
                        <a:schemeClr val="bg1"/>
                      </a:solidFill>
                    </a:rPr>
                    <a:t>1</a:t>
                  </a:r>
                  <a:endParaRPr kumimoji="1" lang="en-US" sz="2500"/>
                </a:p>
              </p:txBody>
            </p:sp>
            <p:sp>
              <p:nvSpPr>
                <p:cNvPr id="93197" name="AutoShape 11"/>
                <p:cNvSpPr>
                  <a:spLocks noChangeArrowheads="1"/>
                </p:cNvSpPr>
                <p:nvPr/>
              </p:nvSpPr>
              <p:spPr bwMode="auto">
                <a:xfrm>
                  <a:off x="1541" y="2443"/>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eaLnBrk="0" hangingPunct="0"/>
                  <a:r>
                    <a:rPr kumimoji="1" lang="en-US" sz="1200" b="1">
                      <a:solidFill>
                        <a:schemeClr val="bg1"/>
                      </a:solidFill>
                    </a:rPr>
                    <a:t>2</a:t>
                  </a:r>
                  <a:endParaRPr kumimoji="1" lang="en-US" sz="2500"/>
                </a:p>
              </p:txBody>
            </p:sp>
            <p:sp>
              <p:nvSpPr>
                <p:cNvPr id="93198" name="AutoShape 12"/>
                <p:cNvSpPr>
                  <a:spLocks noChangeArrowheads="1"/>
                </p:cNvSpPr>
                <p:nvPr/>
              </p:nvSpPr>
              <p:spPr bwMode="auto">
                <a:xfrm>
                  <a:off x="1344" y="3089"/>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pPr algn="ctr" eaLnBrk="0" hangingPunct="0"/>
                  <a:r>
                    <a:rPr kumimoji="1" lang="en-US" sz="1200" b="1">
                      <a:solidFill>
                        <a:schemeClr val="bg1"/>
                      </a:solidFill>
                    </a:rPr>
                    <a:t>3</a:t>
                  </a:r>
                  <a:endParaRPr kumimoji="1" lang="en-US" sz="2500"/>
                </a:p>
              </p:txBody>
            </p:sp>
            <p:sp>
              <p:nvSpPr>
                <p:cNvPr id="93199" name="Text Box 13"/>
                <p:cNvSpPr txBox="1">
                  <a:spLocks noChangeArrowheads="1"/>
                </p:cNvSpPr>
                <p:nvPr/>
              </p:nvSpPr>
              <p:spPr bwMode="auto">
                <a:xfrm>
                  <a:off x="1955" y="1584"/>
                  <a:ext cx="365"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Polar</a:t>
                  </a:r>
                </a:p>
                <a:p>
                  <a:pPr eaLnBrk="0" hangingPunct="0"/>
                  <a:r>
                    <a:rPr kumimoji="1" lang="en-US" sz="1200"/>
                    <a:t>nuclei</a:t>
                  </a:r>
                </a:p>
              </p:txBody>
            </p:sp>
            <p:sp>
              <p:nvSpPr>
                <p:cNvPr id="93200" name="Text Box 14"/>
                <p:cNvSpPr txBox="1">
                  <a:spLocks noChangeArrowheads="1"/>
                </p:cNvSpPr>
                <p:nvPr/>
              </p:nvSpPr>
              <p:spPr bwMode="auto">
                <a:xfrm>
                  <a:off x="2003" y="1872"/>
                  <a:ext cx="286"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Egg</a:t>
                  </a:r>
                </a:p>
              </p:txBody>
            </p:sp>
            <p:sp>
              <p:nvSpPr>
                <p:cNvPr id="93201" name="Line 23"/>
                <p:cNvSpPr>
                  <a:spLocks noChangeShapeType="1"/>
                </p:cNvSpPr>
                <p:nvPr/>
              </p:nvSpPr>
              <p:spPr bwMode="auto">
                <a:xfrm>
                  <a:off x="2304" y="1728"/>
                  <a:ext cx="510" cy="6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02" name="Line 26"/>
                <p:cNvSpPr>
                  <a:spLocks noChangeShapeType="1"/>
                </p:cNvSpPr>
                <p:nvPr/>
              </p:nvSpPr>
              <p:spPr bwMode="auto">
                <a:xfrm>
                  <a:off x="2304" y="1728"/>
                  <a:ext cx="480"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03" name="Line 27"/>
                <p:cNvSpPr>
                  <a:spLocks noChangeShapeType="1"/>
                </p:cNvSpPr>
                <p:nvPr/>
              </p:nvSpPr>
              <p:spPr bwMode="auto">
                <a:xfrm flipV="1">
                  <a:off x="2256" y="1905"/>
                  <a:ext cx="528" cy="63"/>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04" name="Text Box 28"/>
                <p:cNvSpPr txBox="1">
                  <a:spLocks noChangeArrowheads="1"/>
                </p:cNvSpPr>
                <p:nvPr/>
              </p:nvSpPr>
              <p:spPr bwMode="auto">
                <a:xfrm>
                  <a:off x="1771" y="697"/>
                  <a:ext cx="620"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Pollen grain</a:t>
                  </a:r>
                </a:p>
              </p:txBody>
            </p:sp>
            <p:sp>
              <p:nvSpPr>
                <p:cNvPr id="93205" name="Line 29"/>
                <p:cNvSpPr>
                  <a:spLocks noChangeShapeType="1"/>
                </p:cNvSpPr>
                <p:nvPr/>
              </p:nvSpPr>
              <p:spPr bwMode="auto">
                <a:xfrm flipV="1">
                  <a:off x="2438" y="740"/>
                  <a:ext cx="384"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06" name="Text Box 31"/>
                <p:cNvSpPr txBox="1">
                  <a:spLocks noChangeArrowheads="1"/>
                </p:cNvSpPr>
                <p:nvPr/>
              </p:nvSpPr>
              <p:spPr bwMode="auto">
                <a:xfrm>
                  <a:off x="3274" y="892"/>
                  <a:ext cx="594"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Pollen tube</a:t>
                  </a:r>
                </a:p>
              </p:txBody>
            </p:sp>
            <p:sp>
              <p:nvSpPr>
                <p:cNvPr id="93207" name="Text Box 32"/>
                <p:cNvSpPr txBox="1">
                  <a:spLocks noChangeArrowheads="1"/>
                </p:cNvSpPr>
                <p:nvPr/>
              </p:nvSpPr>
              <p:spPr bwMode="auto">
                <a:xfrm>
                  <a:off x="3275" y="1171"/>
                  <a:ext cx="462"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2 sperm</a:t>
                  </a:r>
                </a:p>
              </p:txBody>
            </p:sp>
            <p:sp>
              <p:nvSpPr>
                <p:cNvPr id="93208" name="Line 33"/>
                <p:cNvSpPr>
                  <a:spLocks noChangeShapeType="1"/>
                </p:cNvSpPr>
                <p:nvPr/>
              </p:nvSpPr>
              <p:spPr bwMode="auto">
                <a:xfrm>
                  <a:off x="2832" y="976"/>
                  <a:ext cx="48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09" name="Line 34"/>
                <p:cNvSpPr>
                  <a:spLocks noChangeShapeType="1"/>
                </p:cNvSpPr>
                <p:nvPr/>
              </p:nvSpPr>
              <p:spPr bwMode="auto">
                <a:xfrm>
                  <a:off x="2832" y="1104"/>
                  <a:ext cx="480"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10" name="Line 35"/>
                <p:cNvSpPr>
                  <a:spLocks noChangeShapeType="1"/>
                </p:cNvSpPr>
                <p:nvPr/>
              </p:nvSpPr>
              <p:spPr bwMode="auto">
                <a:xfrm flipH="1">
                  <a:off x="2822" y="1248"/>
                  <a:ext cx="48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11" name="Text Box 36"/>
                <p:cNvSpPr txBox="1">
                  <a:spLocks noChangeArrowheads="1"/>
                </p:cNvSpPr>
                <p:nvPr/>
              </p:nvSpPr>
              <p:spPr bwMode="auto">
                <a:xfrm>
                  <a:off x="3269" y="1402"/>
                  <a:ext cx="32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Style</a:t>
                  </a:r>
                </a:p>
              </p:txBody>
            </p:sp>
            <p:sp>
              <p:nvSpPr>
                <p:cNvPr id="93212" name="Text Box 37"/>
                <p:cNvSpPr txBox="1">
                  <a:spLocks noChangeArrowheads="1"/>
                </p:cNvSpPr>
                <p:nvPr/>
              </p:nvSpPr>
              <p:spPr bwMode="auto">
                <a:xfrm>
                  <a:off x="3264" y="1565"/>
                  <a:ext cx="372"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Ovary</a:t>
                  </a:r>
                </a:p>
              </p:txBody>
            </p:sp>
            <p:sp>
              <p:nvSpPr>
                <p:cNvPr id="93213" name="Line 38"/>
                <p:cNvSpPr>
                  <a:spLocks noChangeShapeType="1"/>
                </p:cNvSpPr>
                <p:nvPr/>
              </p:nvSpPr>
              <p:spPr bwMode="auto">
                <a:xfrm>
                  <a:off x="2832" y="1392"/>
                  <a:ext cx="480"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14" name="Line 40"/>
                <p:cNvSpPr>
                  <a:spLocks noChangeShapeType="1"/>
                </p:cNvSpPr>
                <p:nvPr/>
              </p:nvSpPr>
              <p:spPr bwMode="auto">
                <a:xfrm>
                  <a:off x="2918" y="1584"/>
                  <a:ext cx="346"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15" name="Text Box 41"/>
                <p:cNvSpPr txBox="1">
                  <a:spLocks noChangeArrowheads="1"/>
                </p:cNvSpPr>
                <p:nvPr/>
              </p:nvSpPr>
              <p:spPr bwMode="auto">
                <a:xfrm>
                  <a:off x="3264" y="1738"/>
                  <a:ext cx="860" cy="51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Ovule (containing</a:t>
                  </a:r>
                </a:p>
                <a:p>
                  <a:pPr eaLnBrk="0" hangingPunct="0"/>
                  <a:r>
                    <a:rPr kumimoji="1" lang="en-US" sz="1200"/>
                    <a:t>female </a:t>
                  </a:r>
                </a:p>
                <a:p>
                  <a:pPr eaLnBrk="0" hangingPunct="0"/>
                  <a:r>
                    <a:rPr kumimoji="1" lang="en-US" sz="1200"/>
                    <a:t>Gametophyte, or</a:t>
                  </a:r>
                </a:p>
                <a:p>
                  <a:pPr eaLnBrk="0" hangingPunct="0"/>
                  <a:r>
                    <a:rPr kumimoji="1" lang="en-US" sz="1200"/>
                    <a:t>Embryo sac)</a:t>
                  </a:r>
                </a:p>
              </p:txBody>
            </p:sp>
            <p:sp>
              <p:nvSpPr>
                <p:cNvPr id="93216" name="Line 42"/>
                <p:cNvSpPr>
                  <a:spLocks noChangeShapeType="1"/>
                </p:cNvSpPr>
                <p:nvPr/>
              </p:nvSpPr>
              <p:spPr bwMode="auto">
                <a:xfrm>
                  <a:off x="2928" y="1728"/>
                  <a:ext cx="336"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17" name="Text Box 43"/>
                <p:cNvSpPr txBox="1">
                  <a:spLocks noChangeArrowheads="1"/>
                </p:cNvSpPr>
                <p:nvPr/>
              </p:nvSpPr>
              <p:spPr bwMode="auto">
                <a:xfrm>
                  <a:off x="3264" y="2256"/>
                  <a:ext cx="525"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Micropyle</a:t>
                  </a:r>
                </a:p>
              </p:txBody>
            </p:sp>
            <p:sp>
              <p:nvSpPr>
                <p:cNvPr id="93218" name="Line 44"/>
                <p:cNvSpPr>
                  <a:spLocks noChangeShapeType="1"/>
                </p:cNvSpPr>
                <p:nvPr/>
              </p:nvSpPr>
              <p:spPr bwMode="auto">
                <a:xfrm>
                  <a:off x="2832" y="1968"/>
                  <a:ext cx="480" cy="33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19" name="Text Box 46"/>
                <p:cNvSpPr txBox="1">
                  <a:spLocks noChangeArrowheads="1"/>
                </p:cNvSpPr>
                <p:nvPr/>
              </p:nvSpPr>
              <p:spPr bwMode="auto">
                <a:xfrm>
                  <a:off x="3254" y="2470"/>
                  <a:ext cx="366"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Ovule</a:t>
                  </a:r>
                </a:p>
              </p:txBody>
            </p:sp>
            <p:sp>
              <p:nvSpPr>
                <p:cNvPr id="93220" name="Line 47"/>
                <p:cNvSpPr>
                  <a:spLocks noChangeShapeType="1"/>
                </p:cNvSpPr>
                <p:nvPr/>
              </p:nvSpPr>
              <p:spPr bwMode="auto">
                <a:xfrm>
                  <a:off x="2943" y="2544"/>
                  <a:ext cx="33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21" name="Text Box 48"/>
                <p:cNvSpPr txBox="1">
                  <a:spLocks noChangeArrowheads="1"/>
                </p:cNvSpPr>
                <p:nvPr/>
              </p:nvSpPr>
              <p:spPr bwMode="auto">
                <a:xfrm>
                  <a:off x="3249" y="2592"/>
                  <a:ext cx="615"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Polar nuclei</a:t>
                  </a:r>
                </a:p>
              </p:txBody>
            </p:sp>
            <p:sp>
              <p:nvSpPr>
                <p:cNvPr id="93222" name="Text Box 49"/>
                <p:cNvSpPr txBox="1">
                  <a:spLocks noChangeArrowheads="1"/>
                </p:cNvSpPr>
                <p:nvPr/>
              </p:nvSpPr>
              <p:spPr bwMode="auto">
                <a:xfrm>
                  <a:off x="3241" y="2725"/>
                  <a:ext cx="286"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Egg</a:t>
                  </a:r>
                </a:p>
              </p:txBody>
            </p:sp>
            <p:sp>
              <p:nvSpPr>
                <p:cNvPr id="93223" name="Text Box 50"/>
                <p:cNvSpPr txBox="1">
                  <a:spLocks noChangeArrowheads="1"/>
                </p:cNvSpPr>
                <p:nvPr/>
              </p:nvSpPr>
              <p:spPr bwMode="auto">
                <a:xfrm>
                  <a:off x="3231" y="2876"/>
                  <a:ext cx="595" cy="403"/>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Two sperm</a:t>
                  </a:r>
                </a:p>
                <a:p>
                  <a:pPr eaLnBrk="0" hangingPunct="0"/>
                  <a:r>
                    <a:rPr kumimoji="1" lang="en-US" sz="1200"/>
                    <a:t>about to be</a:t>
                  </a:r>
                </a:p>
                <a:p>
                  <a:pPr eaLnBrk="0" hangingPunct="0"/>
                  <a:r>
                    <a:rPr kumimoji="1" lang="en-US" sz="1200"/>
                    <a:t>discharged</a:t>
                  </a:r>
                </a:p>
              </p:txBody>
            </p:sp>
            <p:sp>
              <p:nvSpPr>
                <p:cNvPr id="93224" name="Line 51"/>
                <p:cNvSpPr>
                  <a:spLocks noChangeShapeType="1"/>
                </p:cNvSpPr>
                <p:nvPr/>
              </p:nvSpPr>
              <p:spPr bwMode="auto">
                <a:xfrm flipV="1">
                  <a:off x="2784" y="2832"/>
                  <a:ext cx="480"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25" name="Line 52"/>
                <p:cNvSpPr>
                  <a:spLocks noChangeShapeType="1"/>
                </p:cNvSpPr>
                <p:nvPr/>
              </p:nvSpPr>
              <p:spPr bwMode="auto">
                <a:xfrm>
                  <a:off x="2832" y="2976"/>
                  <a:ext cx="43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26" name="Line 53"/>
                <p:cNvSpPr>
                  <a:spLocks noChangeShapeType="1"/>
                </p:cNvSpPr>
                <p:nvPr/>
              </p:nvSpPr>
              <p:spPr bwMode="auto">
                <a:xfrm flipH="1">
                  <a:off x="2832" y="2976"/>
                  <a:ext cx="432"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27" name="Text Box 54"/>
                <p:cNvSpPr txBox="1">
                  <a:spLocks noChangeArrowheads="1"/>
                </p:cNvSpPr>
                <p:nvPr/>
              </p:nvSpPr>
              <p:spPr bwMode="auto">
                <a:xfrm>
                  <a:off x="3226" y="3365"/>
                  <a:ext cx="1243"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Endosperm nucleus (3</a:t>
                  </a:r>
                  <a:r>
                    <a:rPr kumimoji="1" lang="en-US" sz="1200" i="1"/>
                    <a:t>n</a:t>
                  </a:r>
                  <a:r>
                    <a:rPr kumimoji="1" lang="en-US" sz="1200"/>
                    <a:t>) </a:t>
                  </a:r>
                </a:p>
                <a:p>
                  <a:pPr eaLnBrk="0" hangingPunct="0"/>
                  <a:r>
                    <a:rPr kumimoji="1" lang="en-US" sz="1200"/>
                    <a:t>(2 polar nuclei plus sperm)</a:t>
                  </a:r>
                </a:p>
              </p:txBody>
            </p:sp>
            <p:sp>
              <p:nvSpPr>
                <p:cNvPr id="93228" name="Text Box 55"/>
                <p:cNvSpPr txBox="1">
                  <a:spLocks noChangeArrowheads="1"/>
                </p:cNvSpPr>
                <p:nvPr/>
              </p:nvSpPr>
              <p:spPr bwMode="auto">
                <a:xfrm>
                  <a:off x="3226" y="3696"/>
                  <a:ext cx="834"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200"/>
                    <a:t>Zygote (2</a:t>
                  </a:r>
                  <a:r>
                    <a:rPr kumimoji="1" lang="en-US" sz="1200" i="1"/>
                    <a:t>n</a:t>
                  </a:r>
                  <a:r>
                    <a:rPr kumimoji="1" lang="en-US" sz="1200"/>
                    <a:t>)</a:t>
                  </a:r>
                </a:p>
                <a:p>
                  <a:pPr eaLnBrk="0" hangingPunct="0"/>
                  <a:r>
                    <a:rPr kumimoji="1" lang="en-US" sz="1200"/>
                    <a:t>(egg plus sperm)</a:t>
                  </a:r>
                </a:p>
              </p:txBody>
            </p:sp>
            <p:sp>
              <p:nvSpPr>
                <p:cNvPr id="93229" name="Line 56"/>
                <p:cNvSpPr>
                  <a:spLocks noChangeShapeType="1"/>
                </p:cNvSpPr>
                <p:nvPr/>
              </p:nvSpPr>
              <p:spPr bwMode="auto">
                <a:xfrm flipV="1">
                  <a:off x="2832" y="3484"/>
                  <a:ext cx="432" cy="24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30" name="Line 57"/>
                <p:cNvSpPr>
                  <a:spLocks noChangeShapeType="1"/>
                </p:cNvSpPr>
                <p:nvPr/>
              </p:nvSpPr>
              <p:spPr bwMode="auto">
                <a:xfrm flipV="1">
                  <a:off x="2784" y="3792"/>
                  <a:ext cx="480"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31" name="Line 58"/>
                <p:cNvSpPr>
                  <a:spLocks noChangeShapeType="1"/>
                </p:cNvSpPr>
                <p:nvPr/>
              </p:nvSpPr>
              <p:spPr bwMode="auto">
                <a:xfrm>
                  <a:off x="2367" y="2468"/>
                  <a:ext cx="0" cy="43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32" name="Line 59"/>
                <p:cNvSpPr>
                  <a:spLocks noChangeShapeType="1"/>
                </p:cNvSpPr>
                <p:nvPr/>
              </p:nvSpPr>
              <p:spPr bwMode="auto">
                <a:xfrm>
                  <a:off x="2400" y="2784"/>
                  <a:ext cx="240"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33" name="Line 60"/>
                <p:cNvSpPr>
                  <a:spLocks noChangeShapeType="1"/>
                </p:cNvSpPr>
                <p:nvPr/>
              </p:nvSpPr>
              <p:spPr bwMode="auto">
                <a:xfrm>
                  <a:off x="2400" y="2784"/>
                  <a:ext cx="432" cy="24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34" name="Line 61"/>
                <p:cNvSpPr>
                  <a:spLocks noChangeShapeType="1"/>
                </p:cNvSpPr>
                <p:nvPr/>
              </p:nvSpPr>
              <p:spPr bwMode="auto">
                <a:xfrm>
                  <a:off x="2372" y="3120"/>
                  <a:ext cx="0" cy="86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35" name="Line 62"/>
                <p:cNvSpPr>
                  <a:spLocks noChangeShapeType="1"/>
                </p:cNvSpPr>
                <p:nvPr/>
              </p:nvSpPr>
              <p:spPr bwMode="auto">
                <a:xfrm>
                  <a:off x="2372" y="3648"/>
                  <a:ext cx="384"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36" name="Line 63"/>
                <p:cNvSpPr>
                  <a:spLocks noChangeShapeType="1"/>
                </p:cNvSpPr>
                <p:nvPr/>
              </p:nvSpPr>
              <p:spPr bwMode="auto">
                <a:xfrm>
                  <a:off x="2367" y="3648"/>
                  <a:ext cx="288"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37" name="Line 64"/>
                <p:cNvSpPr>
                  <a:spLocks noChangeShapeType="1"/>
                </p:cNvSpPr>
                <p:nvPr/>
              </p:nvSpPr>
              <p:spPr bwMode="auto">
                <a:xfrm>
                  <a:off x="2362" y="1033"/>
                  <a:ext cx="0" cy="43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3238" name="Line 65"/>
                <p:cNvSpPr>
                  <a:spLocks noChangeShapeType="1"/>
                </p:cNvSpPr>
                <p:nvPr/>
              </p:nvSpPr>
              <p:spPr bwMode="auto">
                <a:xfrm>
                  <a:off x="2370" y="1248"/>
                  <a:ext cx="384"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grpSp>
        <p:sp>
          <p:nvSpPr>
            <p:cNvPr id="93189" name="Line 68"/>
            <p:cNvSpPr>
              <a:spLocks noChangeShapeType="1"/>
            </p:cNvSpPr>
            <p:nvPr/>
          </p:nvSpPr>
          <p:spPr bwMode="auto">
            <a:xfrm>
              <a:off x="2880" y="768"/>
              <a:ext cx="43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Tree>
    <p:extLst>
      <p:ext uri="{BB962C8B-B14F-4D97-AF65-F5344CB8AC3E}">
        <p14:creationId xmlns="" xmlns:p14="http://schemas.microsoft.com/office/powerpoint/2010/main" val="1978579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dirty="0"/>
              <a:t>As a result of its involvement in a reaction, an enzyme permanently alters its shape.</a:t>
            </a:r>
          </a:p>
          <a:p>
            <a:endParaRPr lang="en-US" dirty="0"/>
          </a:p>
        </p:txBody>
      </p:sp>
    </p:spTree>
    <p:extLst>
      <p:ext uri="{BB962C8B-B14F-4D97-AF65-F5344CB8AC3E}">
        <p14:creationId xmlns="" xmlns:p14="http://schemas.microsoft.com/office/powerpoint/2010/main" val="35811238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74638"/>
            <a:ext cx="8229600" cy="411162"/>
          </a:xfrm>
        </p:spPr>
        <p:txBody>
          <a:bodyPr>
            <a:normAutofit fontScale="90000"/>
          </a:bodyPr>
          <a:lstStyle/>
          <a:p>
            <a:pPr eaLnBrk="1" hangingPunct="1"/>
            <a:r>
              <a:rPr lang="en-US" sz="4000">
                <a:ea typeface="ＭＳ Ｐゴシック" charset="-128"/>
                <a:cs typeface="ＭＳ Ｐゴシック" charset="-128"/>
              </a:rPr>
              <a:t>Seed structure</a:t>
            </a:r>
          </a:p>
        </p:txBody>
      </p:sp>
      <p:grpSp>
        <p:nvGrpSpPr>
          <p:cNvPr id="2" name="Group 56"/>
          <p:cNvGrpSpPr>
            <a:grpSpLocks/>
          </p:cNvGrpSpPr>
          <p:nvPr/>
        </p:nvGrpSpPr>
        <p:grpSpPr bwMode="auto">
          <a:xfrm>
            <a:off x="2514600" y="711200"/>
            <a:ext cx="4124325" cy="5829300"/>
            <a:chOff x="1584" y="448"/>
            <a:chExt cx="2598" cy="3672"/>
          </a:xfrm>
        </p:grpSpPr>
        <p:grpSp>
          <p:nvGrpSpPr>
            <p:cNvPr id="3" name="Group 52"/>
            <p:cNvGrpSpPr>
              <a:grpSpLocks/>
            </p:cNvGrpSpPr>
            <p:nvPr/>
          </p:nvGrpSpPr>
          <p:grpSpPr bwMode="auto">
            <a:xfrm>
              <a:off x="1584" y="448"/>
              <a:ext cx="2598" cy="3672"/>
              <a:chOff x="1674" y="448"/>
              <a:chExt cx="2598" cy="3672"/>
            </a:xfrm>
          </p:grpSpPr>
          <p:pic>
            <p:nvPicPr>
              <p:cNvPr id="95240" name="Picture 4"/>
              <p:cNvPicPr>
                <a:picLocks noChangeAspect="1" noChangeArrowheads="1"/>
              </p:cNvPicPr>
              <p:nvPr/>
            </p:nvPicPr>
            <p:blipFill>
              <a:blip r:embed="rId2" cstate="print"/>
              <a:srcRect/>
              <a:stretch>
                <a:fillRect/>
              </a:stretch>
            </p:blipFill>
            <p:spPr bwMode="auto">
              <a:xfrm>
                <a:off x="1715" y="448"/>
                <a:ext cx="2362" cy="3408"/>
              </a:xfrm>
              <a:prstGeom prst="rect">
                <a:avLst/>
              </a:prstGeom>
              <a:noFill/>
              <a:ln w="9525">
                <a:noFill/>
                <a:miter lim="800000"/>
                <a:headEnd/>
                <a:tailEnd/>
              </a:ln>
            </p:spPr>
          </p:pic>
          <p:sp>
            <p:nvSpPr>
              <p:cNvPr id="95241" name="Text Box 5"/>
              <p:cNvSpPr txBox="1">
                <a:spLocks noChangeArrowheads="1"/>
              </p:cNvSpPr>
              <p:nvPr/>
            </p:nvSpPr>
            <p:spPr bwMode="auto">
              <a:xfrm>
                <a:off x="1680" y="1255"/>
                <a:ext cx="2589" cy="34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t>(a) Common garden bean, a eudicot with thick cotyledons.</a:t>
                </a:r>
                <a:r>
                  <a:rPr kumimoji="1" lang="en-US" sz="1000"/>
                  <a:t> The</a:t>
                </a:r>
              </a:p>
              <a:p>
                <a:pPr eaLnBrk="0" hangingPunct="0"/>
                <a:r>
                  <a:rPr kumimoji="1" lang="en-US" sz="1000"/>
                  <a:t>      fleshy cotyledons store food absorbed from the endosperm before </a:t>
                </a:r>
              </a:p>
              <a:p>
                <a:pPr eaLnBrk="0" hangingPunct="0"/>
                <a:r>
                  <a:rPr kumimoji="1" lang="en-US" sz="1000"/>
                  <a:t>      the seed germinates.</a:t>
                </a:r>
              </a:p>
            </p:txBody>
          </p:sp>
          <p:sp>
            <p:nvSpPr>
              <p:cNvPr id="95242" name="Text Box 6"/>
              <p:cNvSpPr txBox="1">
                <a:spLocks noChangeArrowheads="1"/>
              </p:cNvSpPr>
              <p:nvPr/>
            </p:nvSpPr>
            <p:spPr bwMode="auto">
              <a:xfrm>
                <a:off x="1680" y="2510"/>
                <a:ext cx="2450" cy="34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t>(b) Castor bean, a eudicot with thin cotyledons.</a:t>
                </a:r>
                <a:r>
                  <a:rPr kumimoji="1" lang="en-US" sz="1000"/>
                  <a:t> The narrow,</a:t>
                </a:r>
              </a:p>
              <a:p>
                <a:pPr eaLnBrk="0" hangingPunct="0"/>
                <a:r>
                  <a:rPr kumimoji="1" lang="en-US" sz="1000"/>
                  <a:t>     membranous cotyledons (shown in edge and flat views) absorb</a:t>
                </a:r>
              </a:p>
              <a:p>
                <a:pPr eaLnBrk="0" hangingPunct="0"/>
                <a:r>
                  <a:rPr kumimoji="1" lang="en-US" sz="1000"/>
                  <a:t>     food from the endosperm when the seed germinates.</a:t>
                </a:r>
              </a:p>
            </p:txBody>
          </p:sp>
          <p:sp>
            <p:nvSpPr>
              <p:cNvPr id="95243" name="Text Box 7"/>
              <p:cNvSpPr txBox="1">
                <a:spLocks noChangeArrowheads="1"/>
              </p:cNvSpPr>
              <p:nvPr/>
            </p:nvSpPr>
            <p:spPr bwMode="auto">
              <a:xfrm>
                <a:off x="1674" y="3678"/>
                <a:ext cx="2598" cy="442"/>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b="1"/>
                  <a:t>(c)</a:t>
                </a:r>
                <a:r>
                  <a:rPr kumimoji="1" lang="en-US" sz="1000"/>
                  <a:t> </a:t>
                </a:r>
                <a:r>
                  <a:rPr kumimoji="1" lang="en-US" sz="1000" b="1"/>
                  <a:t>Maize, a monocot.</a:t>
                </a:r>
                <a:r>
                  <a:rPr kumimoji="1" lang="en-US" sz="1000"/>
                  <a:t> Like all monocots, maize has only one</a:t>
                </a:r>
              </a:p>
              <a:p>
                <a:pPr eaLnBrk="0" hangingPunct="0"/>
                <a:r>
                  <a:rPr kumimoji="1" lang="en-US" sz="1000"/>
                  <a:t>     cotyledon. Maize and other grasses have a large cotyledon called a</a:t>
                </a:r>
              </a:p>
              <a:p>
                <a:pPr eaLnBrk="0" hangingPunct="0"/>
                <a:r>
                  <a:rPr kumimoji="1" lang="en-US" sz="1000"/>
                  <a:t>     scutellum. The rudimentary shoot is sheathed in a structure called</a:t>
                </a:r>
              </a:p>
              <a:p>
                <a:pPr eaLnBrk="0" hangingPunct="0"/>
                <a:r>
                  <a:rPr kumimoji="1" lang="en-US" sz="1000"/>
                  <a:t>     the coleoptile, and the coleorhiza covers the young root.</a:t>
                </a:r>
              </a:p>
            </p:txBody>
          </p:sp>
          <p:sp>
            <p:nvSpPr>
              <p:cNvPr id="95244" name="Text Box 8"/>
              <p:cNvSpPr txBox="1">
                <a:spLocks noChangeArrowheads="1"/>
              </p:cNvSpPr>
              <p:nvPr/>
            </p:nvSpPr>
            <p:spPr bwMode="auto">
              <a:xfrm>
                <a:off x="2335" y="480"/>
                <a:ext cx="47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Seed coat</a:t>
                </a:r>
              </a:p>
            </p:txBody>
          </p:sp>
          <p:sp>
            <p:nvSpPr>
              <p:cNvPr id="95245" name="Text Box 9"/>
              <p:cNvSpPr txBox="1">
                <a:spLocks noChangeArrowheads="1"/>
              </p:cNvSpPr>
              <p:nvPr/>
            </p:nvSpPr>
            <p:spPr bwMode="auto">
              <a:xfrm>
                <a:off x="2356" y="854"/>
                <a:ext cx="38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Radicle</a:t>
                </a:r>
              </a:p>
            </p:txBody>
          </p:sp>
          <p:sp>
            <p:nvSpPr>
              <p:cNvPr id="95246" name="Text Box 10"/>
              <p:cNvSpPr txBox="1">
                <a:spLocks noChangeArrowheads="1"/>
              </p:cNvSpPr>
              <p:nvPr/>
            </p:nvSpPr>
            <p:spPr bwMode="auto">
              <a:xfrm>
                <a:off x="3722" y="488"/>
                <a:ext cx="395"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Epicotyl</a:t>
                </a:r>
              </a:p>
            </p:txBody>
          </p:sp>
          <p:sp>
            <p:nvSpPr>
              <p:cNvPr id="95247" name="Text Box 11"/>
              <p:cNvSpPr txBox="1">
                <a:spLocks noChangeArrowheads="1"/>
              </p:cNvSpPr>
              <p:nvPr/>
            </p:nvSpPr>
            <p:spPr bwMode="auto">
              <a:xfrm>
                <a:off x="3724" y="704"/>
                <a:ext cx="466"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Hypocotyl</a:t>
                </a:r>
              </a:p>
            </p:txBody>
          </p:sp>
          <p:sp>
            <p:nvSpPr>
              <p:cNvPr id="95248" name="Text Box 12"/>
              <p:cNvSpPr txBox="1">
                <a:spLocks noChangeArrowheads="1"/>
              </p:cNvSpPr>
              <p:nvPr/>
            </p:nvSpPr>
            <p:spPr bwMode="auto">
              <a:xfrm>
                <a:off x="3724" y="926"/>
                <a:ext cx="51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Cotyledons</a:t>
                </a:r>
              </a:p>
            </p:txBody>
          </p:sp>
          <p:sp>
            <p:nvSpPr>
              <p:cNvPr id="95249" name="Line 13"/>
              <p:cNvSpPr>
                <a:spLocks noChangeShapeType="1"/>
              </p:cNvSpPr>
              <p:nvPr/>
            </p:nvSpPr>
            <p:spPr bwMode="auto">
              <a:xfrm>
                <a:off x="3216" y="576"/>
                <a:ext cx="528"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50" name="Line 14"/>
              <p:cNvSpPr>
                <a:spLocks noChangeShapeType="1"/>
              </p:cNvSpPr>
              <p:nvPr/>
            </p:nvSpPr>
            <p:spPr bwMode="auto">
              <a:xfrm>
                <a:off x="3216" y="720"/>
                <a:ext cx="528"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51" name="Line 15"/>
              <p:cNvSpPr>
                <a:spLocks noChangeShapeType="1"/>
              </p:cNvSpPr>
              <p:nvPr/>
            </p:nvSpPr>
            <p:spPr bwMode="auto">
              <a:xfrm>
                <a:off x="3552" y="950"/>
                <a:ext cx="192"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52" name="Line 16"/>
              <p:cNvSpPr>
                <a:spLocks noChangeShapeType="1"/>
              </p:cNvSpPr>
              <p:nvPr/>
            </p:nvSpPr>
            <p:spPr bwMode="auto">
              <a:xfrm flipH="1">
                <a:off x="3072" y="1008"/>
                <a:ext cx="672"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53" name="Text Box 17"/>
              <p:cNvSpPr txBox="1">
                <a:spLocks noChangeArrowheads="1"/>
              </p:cNvSpPr>
              <p:nvPr/>
            </p:nvSpPr>
            <p:spPr bwMode="auto">
              <a:xfrm>
                <a:off x="2935" y="1597"/>
                <a:ext cx="47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Seed coat</a:t>
                </a:r>
              </a:p>
            </p:txBody>
          </p:sp>
          <p:sp>
            <p:nvSpPr>
              <p:cNvPr id="95254" name="Text Box 18"/>
              <p:cNvSpPr txBox="1">
                <a:spLocks noChangeArrowheads="1"/>
              </p:cNvSpPr>
              <p:nvPr/>
            </p:nvSpPr>
            <p:spPr bwMode="auto">
              <a:xfrm>
                <a:off x="2906" y="1731"/>
                <a:ext cx="52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Endosperm</a:t>
                </a:r>
              </a:p>
            </p:txBody>
          </p:sp>
          <p:sp>
            <p:nvSpPr>
              <p:cNvPr id="95255" name="Text Box 19"/>
              <p:cNvSpPr txBox="1">
                <a:spLocks noChangeArrowheads="1"/>
              </p:cNvSpPr>
              <p:nvPr/>
            </p:nvSpPr>
            <p:spPr bwMode="auto">
              <a:xfrm>
                <a:off x="2894" y="1892"/>
                <a:ext cx="51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Cotyledons</a:t>
                </a:r>
              </a:p>
            </p:txBody>
          </p:sp>
          <p:sp>
            <p:nvSpPr>
              <p:cNvPr id="95256" name="Text Box 20"/>
              <p:cNvSpPr txBox="1">
                <a:spLocks noChangeArrowheads="1"/>
              </p:cNvSpPr>
              <p:nvPr/>
            </p:nvSpPr>
            <p:spPr bwMode="auto">
              <a:xfrm>
                <a:off x="2939" y="2021"/>
                <a:ext cx="395"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Epicotyl</a:t>
                </a:r>
              </a:p>
            </p:txBody>
          </p:sp>
          <p:sp>
            <p:nvSpPr>
              <p:cNvPr id="95257" name="Text Box 21"/>
              <p:cNvSpPr txBox="1">
                <a:spLocks noChangeArrowheads="1"/>
              </p:cNvSpPr>
              <p:nvPr/>
            </p:nvSpPr>
            <p:spPr bwMode="auto">
              <a:xfrm>
                <a:off x="2894" y="2155"/>
                <a:ext cx="466"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Hypocotyl</a:t>
                </a:r>
              </a:p>
            </p:txBody>
          </p:sp>
          <p:sp>
            <p:nvSpPr>
              <p:cNvPr id="95258" name="Text Box 22"/>
              <p:cNvSpPr txBox="1">
                <a:spLocks noChangeArrowheads="1"/>
              </p:cNvSpPr>
              <p:nvPr/>
            </p:nvSpPr>
            <p:spPr bwMode="auto">
              <a:xfrm>
                <a:off x="2942" y="2324"/>
                <a:ext cx="38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Radicle</a:t>
                </a:r>
              </a:p>
            </p:txBody>
          </p:sp>
          <p:sp>
            <p:nvSpPr>
              <p:cNvPr id="95259" name="Line 23"/>
              <p:cNvSpPr>
                <a:spLocks noChangeShapeType="1"/>
              </p:cNvSpPr>
              <p:nvPr/>
            </p:nvSpPr>
            <p:spPr bwMode="auto">
              <a:xfrm flipV="1">
                <a:off x="2736" y="1680"/>
                <a:ext cx="240"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60" name="Line 24"/>
              <p:cNvSpPr>
                <a:spLocks noChangeShapeType="1"/>
              </p:cNvSpPr>
              <p:nvPr/>
            </p:nvSpPr>
            <p:spPr bwMode="auto">
              <a:xfrm flipH="1" flipV="1">
                <a:off x="3360" y="1680"/>
                <a:ext cx="192"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61" name="Line 25"/>
              <p:cNvSpPr>
                <a:spLocks noChangeShapeType="1"/>
              </p:cNvSpPr>
              <p:nvPr/>
            </p:nvSpPr>
            <p:spPr bwMode="auto">
              <a:xfrm>
                <a:off x="2721" y="1819"/>
                <a:ext cx="2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62" name="Line 26"/>
              <p:cNvSpPr>
                <a:spLocks noChangeShapeType="1"/>
              </p:cNvSpPr>
              <p:nvPr/>
            </p:nvSpPr>
            <p:spPr bwMode="auto">
              <a:xfrm>
                <a:off x="3408" y="1824"/>
                <a:ext cx="144"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63" name="Line 27"/>
              <p:cNvSpPr>
                <a:spLocks noChangeShapeType="1"/>
              </p:cNvSpPr>
              <p:nvPr/>
            </p:nvSpPr>
            <p:spPr bwMode="auto">
              <a:xfrm>
                <a:off x="2688" y="1968"/>
                <a:ext cx="24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64" name="Line 28"/>
              <p:cNvSpPr>
                <a:spLocks noChangeShapeType="1"/>
              </p:cNvSpPr>
              <p:nvPr/>
            </p:nvSpPr>
            <p:spPr bwMode="auto">
              <a:xfrm flipH="1">
                <a:off x="2592" y="1968"/>
                <a:ext cx="336"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65" name="Line 29"/>
              <p:cNvSpPr>
                <a:spLocks noChangeShapeType="1"/>
              </p:cNvSpPr>
              <p:nvPr/>
            </p:nvSpPr>
            <p:spPr bwMode="auto">
              <a:xfrm>
                <a:off x="3380" y="1968"/>
                <a:ext cx="288"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66" name="Line 30"/>
              <p:cNvSpPr>
                <a:spLocks noChangeShapeType="1"/>
              </p:cNvSpPr>
              <p:nvPr/>
            </p:nvSpPr>
            <p:spPr bwMode="auto">
              <a:xfrm flipH="1">
                <a:off x="2688" y="2112"/>
                <a:ext cx="288" cy="19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67" name="Line 31"/>
              <p:cNvSpPr>
                <a:spLocks noChangeShapeType="1"/>
              </p:cNvSpPr>
              <p:nvPr/>
            </p:nvSpPr>
            <p:spPr bwMode="auto">
              <a:xfrm flipH="1">
                <a:off x="2693" y="2236"/>
                <a:ext cx="240"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68" name="Line 32"/>
              <p:cNvSpPr>
                <a:spLocks noChangeShapeType="1"/>
              </p:cNvSpPr>
              <p:nvPr/>
            </p:nvSpPr>
            <p:spPr bwMode="auto">
              <a:xfrm flipH="1" flipV="1">
                <a:off x="2688" y="2352"/>
                <a:ext cx="288"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69" name="Line 33"/>
              <p:cNvSpPr>
                <a:spLocks noChangeShapeType="1"/>
              </p:cNvSpPr>
              <p:nvPr/>
            </p:nvSpPr>
            <p:spPr bwMode="auto">
              <a:xfrm>
                <a:off x="3284" y="2102"/>
                <a:ext cx="508" cy="202"/>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70" name="Line 34"/>
              <p:cNvSpPr>
                <a:spLocks noChangeShapeType="1"/>
              </p:cNvSpPr>
              <p:nvPr/>
            </p:nvSpPr>
            <p:spPr bwMode="auto">
              <a:xfrm>
                <a:off x="3327" y="2223"/>
                <a:ext cx="447" cy="111"/>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71" name="Line 35"/>
              <p:cNvSpPr>
                <a:spLocks noChangeShapeType="1"/>
              </p:cNvSpPr>
              <p:nvPr/>
            </p:nvSpPr>
            <p:spPr bwMode="auto">
              <a:xfrm flipV="1">
                <a:off x="3312" y="2372"/>
                <a:ext cx="480" cy="2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72" name="Text Box 36"/>
              <p:cNvSpPr txBox="1">
                <a:spLocks noChangeArrowheads="1"/>
              </p:cNvSpPr>
              <p:nvPr/>
            </p:nvSpPr>
            <p:spPr bwMode="auto">
              <a:xfrm>
                <a:off x="2444" y="2966"/>
                <a:ext cx="510"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Scutellum</a:t>
                </a:r>
              </a:p>
              <a:p>
                <a:pPr algn="ctr" eaLnBrk="0" hangingPunct="0"/>
                <a:r>
                  <a:rPr kumimoji="1" lang="en-US" sz="1000"/>
                  <a:t>(cotyledon)</a:t>
                </a:r>
              </a:p>
            </p:txBody>
          </p:sp>
          <p:sp>
            <p:nvSpPr>
              <p:cNvPr id="95273" name="Text Box 37"/>
              <p:cNvSpPr txBox="1">
                <a:spLocks noChangeArrowheads="1"/>
              </p:cNvSpPr>
              <p:nvPr/>
            </p:nvSpPr>
            <p:spPr bwMode="auto">
              <a:xfrm>
                <a:off x="2468" y="3211"/>
                <a:ext cx="47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Coleoptile</a:t>
                </a:r>
              </a:p>
            </p:txBody>
          </p:sp>
          <p:sp>
            <p:nvSpPr>
              <p:cNvPr id="95274" name="Text Box 38"/>
              <p:cNvSpPr txBox="1">
                <a:spLocks noChangeArrowheads="1"/>
              </p:cNvSpPr>
              <p:nvPr/>
            </p:nvSpPr>
            <p:spPr bwMode="auto">
              <a:xfrm>
                <a:off x="2465" y="3446"/>
                <a:ext cx="497"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Coleorhiza</a:t>
                </a:r>
              </a:p>
            </p:txBody>
          </p:sp>
          <p:sp>
            <p:nvSpPr>
              <p:cNvPr id="95275" name="Line 39"/>
              <p:cNvSpPr>
                <a:spLocks noChangeShapeType="1"/>
              </p:cNvSpPr>
              <p:nvPr/>
            </p:nvSpPr>
            <p:spPr bwMode="auto">
              <a:xfrm>
                <a:off x="2880" y="3095"/>
                <a:ext cx="384"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76" name="Line 40"/>
              <p:cNvSpPr>
                <a:spLocks noChangeShapeType="1"/>
              </p:cNvSpPr>
              <p:nvPr/>
            </p:nvSpPr>
            <p:spPr bwMode="auto">
              <a:xfrm flipV="1">
                <a:off x="2895" y="3254"/>
                <a:ext cx="288"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77" name="Line 41"/>
              <p:cNvSpPr>
                <a:spLocks noChangeShapeType="1"/>
              </p:cNvSpPr>
              <p:nvPr/>
            </p:nvSpPr>
            <p:spPr bwMode="auto">
              <a:xfrm>
                <a:off x="2928" y="3537"/>
                <a:ext cx="336"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78" name="Text Box 42"/>
              <p:cNvSpPr txBox="1">
                <a:spLocks noChangeArrowheads="1"/>
              </p:cNvSpPr>
              <p:nvPr/>
            </p:nvSpPr>
            <p:spPr bwMode="auto">
              <a:xfrm>
                <a:off x="3627" y="2827"/>
                <a:ext cx="629"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Pericarp fused</a:t>
                </a:r>
              </a:p>
              <a:p>
                <a:pPr algn="ctr" eaLnBrk="0" hangingPunct="0"/>
                <a:r>
                  <a:rPr kumimoji="1" lang="en-US" sz="1000"/>
                  <a:t>with seed coat</a:t>
                </a:r>
              </a:p>
            </p:txBody>
          </p:sp>
          <p:sp>
            <p:nvSpPr>
              <p:cNvPr id="95279" name="Line 43"/>
              <p:cNvSpPr>
                <a:spLocks noChangeShapeType="1"/>
              </p:cNvSpPr>
              <p:nvPr/>
            </p:nvSpPr>
            <p:spPr bwMode="auto">
              <a:xfrm>
                <a:off x="3461" y="2900"/>
                <a:ext cx="19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80" name="Text Box 44"/>
              <p:cNvSpPr txBox="1">
                <a:spLocks noChangeArrowheads="1"/>
              </p:cNvSpPr>
              <p:nvPr/>
            </p:nvSpPr>
            <p:spPr bwMode="auto">
              <a:xfrm>
                <a:off x="3623" y="3072"/>
                <a:ext cx="52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Endosperm</a:t>
                </a:r>
              </a:p>
            </p:txBody>
          </p:sp>
          <p:sp>
            <p:nvSpPr>
              <p:cNvPr id="95281" name="Text Box 45"/>
              <p:cNvSpPr txBox="1">
                <a:spLocks noChangeArrowheads="1"/>
              </p:cNvSpPr>
              <p:nvPr/>
            </p:nvSpPr>
            <p:spPr bwMode="auto">
              <a:xfrm>
                <a:off x="3622" y="3224"/>
                <a:ext cx="395"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Epicotyl</a:t>
                </a:r>
              </a:p>
            </p:txBody>
          </p:sp>
          <p:sp>
            <p:nvSpPr>
              <p:cNvPr id="95282" name="Text Box 46"/>
              <p:cNvSpPr txBox="1">
                <a:spLocks noChangeArrowheads="1"/>
              </p:cNvSpPr>
              <p:nvPr/>
            </p:nvSpPr>
            <p:spPr bwMode="auto">
              <a:xfrm>
                <a:off x="3620" y="3380"/>
                <a:ext cx="466"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Hypocotyl</a:t>
                </a:r>
              </a:p>
            </p:txBody>
          </p:sp>
          <p:sp>
            <p:nvSpPr>
              <p:cNvPr id="95283" name="Text Box 47"/>
              <p:cNvSpPr txBox="1">
                <a:spLocks noChangeArrowheads="1"/>
              </p:cNvSpPr>
              <p:nvPr/>
            </p:nvSpPr>
            <p:spPr bwMode="auto">
              <a:xfrm>
                <a:off x="3615" y="3524"/>
                <a:ext cx="382"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000"/>
                  <a:t>Radicle</a:t>
                </a:r>
              </a:p>
            </p:txBody>
          </p:sp>
          <p:sp>
            <p:nvSpPr>
              <p:cNvPr id="95284" name="Line 48"/>
              <p:cNvSpPr>
                <a:spLocks noChangeShapeType="1"/>
              </p:cNvSpPr>
              <p:nvPr/>
            </p:nvSpPr>
            <p:spPr bwMode="auto">
              <a:xfrm>
                <a:off x="3456" y="3150"/>
                <a:ext cx="192"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85" name="Line 49"/>
              <p:cNvSpPr>
                <a:spLocks noChangeShapeType="1"/>
              </p:cNvSpPr>
              <p:nvPr/>
            </p:nvSpPr>
            <p:spPr bwMode="auto">
              <a:xfrm flipV="1">
                <a:off x="3216" y="3312"/>
                <a:ext cx="432" cy="6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86" name="Line 50"/>
              <p:cNvSpPr>
                <a:spLocks noChangeShapeType="1"/>
              </p:cNvSpPr>
              <p:nvPr/>
            </p:nvSpPr>
            <p:spPr bwMode="auto">
              <a:xfrm>
                <a:off x="3226" y="3413"/>
                <a:ext cx="432"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87" name="Line 51"/>
              <p:cNvSpPr>
                <a:spLocks noChangeShapeType="1"/>
              </p:cNvSpPr>
              <p:nvPr/>
            </p:nvSpPr>
            <p:spPr bwMode="auto">
              <a:xfrm>
                <a:off x="3231" y="3494"/>
                <a:ext cx="432"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
          <p:nvSpPr>
            <p:cNvPr id="95237" name="Line 53"/>
            <p:cNvSpPr>
              <a:spLocks noChangeShapeType="1"/>
            </p:cNvSpPr>
            <p:nvPr/>
          </p:nvSpPr>
          <p:spPr bwMode="auto">
            <a:xfrm>
              <a:off x="2112" y="768"/>
              <a:ext cx="192" cy="144"/>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38" name="Line 54"/>
            <p:cNvSpPr>
              <a:spLocks noChangeShapeType="1"/>
            </p:cNvSpPr>
            <p:nvPr/>
          </p:nvSpPr>
          <p:spPr bwMode="auto">
            <a:xfrm flipH="1">
              <a:off x="2632" y="832"/>
              <a:ext cx="480" cy="96"/>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5239" name="Line 55"/>
            <p:cNvSpPr>
              <a:spLocks noChangeShapeType="1"/>
            </p:cNvSpPr>
            <p:nvPr/>
          </p:nvSpPr>
          <p:spPr bwMode="auto">
            <a:xfrm>
              <a:off x="2688" y="576"/>
              <a:ext cx="96" cy="4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grpSp>
    </p:spTree>
    <p:extLst>
      <p:ext uri="{BB962C8B-B14F-4D97-AF65-F5344CB8AC3E}">
        <p14:creationId xmlns="" xmlns:p14="http://schemas.microsoft.com/office/powerpoint/2010/main" val="3550458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err="1"/>
              <a:t>Ectotherms</a:t>
            </a:r>
            <a:r>
              <a:rPr lang="en-US" dirty="0"/>
              <a:t> do not regulate their body temperature in any way</a:t>
            </a:r>
          </a:p>
          <a:p>
            <a:endParaRPr lang="en-US" dirty="0"/>
          </a:p>
        </p:txBody>
      </p:sp>
    </p:spTree>
    <p:extLst>
      <p:ext uri="{BB962C8B-B14F-4D97-AF65-F5344CB8AC3E}">
        <p14:creationId xmlns="" xmlns:p14="http://schemas.microsoft.com/office/powerpoint/2010/main" val="27401614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914400" y="380999"/>
            <a:ext cx="6934200" cy="5992519"/>
          </a:xfrm>
        </p:spPr>
      </p:pic>
    </p:spTree>
    <p:extLst>
      <p:ext uri="{BB962C8B-B14F-4D97-AF65-F5344CB8AC3E}">
        <p14:creationId xmlns="" xmlns:p14="http://schemas.microsoft.com/office/powerpoint/2010/main" val="34949593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Most materials are transported through the blood stream of mammals and into and out of tissues by active transport.</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600" y="685800"/>
            <a:ext cx="8534400" cy="762000"/>
          </a:xfrm>
        </p:spPr>
        <p:txBody>
          <a:bodyPr/>
          <a:lstStyle/>
          <a:p>
            <a:pPr eaLnBrk="1" hangingPunct="1"/>
            <a:r>
              <a:rPr lang="en-US" smtClean="0"/>
              <a:t>Arranged as a Phospholipid bilayer</a:t>
            </a:r>
          </a:p>
        </p:txBody>
      </p:sp>
      <p:pic>
        <p:nvPicPr>
          <p:cNvPr id="7171" name="Picture 4" descr="06_03"/>
          <p:cNvPicPr>
            <a:picLocks noChangeAspect="1" noChangeArrowheads="1"/>
          </p:cNvPicPr>
          <p:nvPr/>
        </p:nvPicPr>
        <p:blipFill>
          <a:blip r:embed="rId8" cstate="print"/>
          <a:srcRect t="14999" b="14999"/>
          <a:stretch>
            <a:fillRect/>
          </a:stretch>
        </p:blipFill>
        <p:spPr bwMode="auto">
          <a:xfrm>
            <a:off x="533400" y="1828800"/>
            <a:ext cx="8410575" cy="4414838"/>
          </a:xfrm>
          <a:prstGeom prst="rect">
            <a:avLst/>
          </a:prstGeom>
          <a:noFill/>
          <a:ln w="9525">
            <a:noFill/>
            <a:miter lim="800000"/>
            <a:headEnd/>
            <a:tailEnd/>
          </a:ln>
        </p:spPr>
      </p:pic>
      <p:sp>
        <p:nvSpPr>
          <p:cNvPr id="462853" name="AutoShape 5"/>
          <p:cNvSpPr>
            <a:spLocks noChangeArrowheads="1"/>
          </p:cNvSpPr>
          <p:nvPr/>
        </p:nvSpPr>
        <p:spPr bwMode="auto">
          <a:xfrm>
            <a:off x="727075" y="2292350"/>
            <a:ext cx="1454150" cy="862013"/>
          </a:xfrm>
          <a:prstGeom prst="roundRect">
            <a:avLst>
              <a:gd name="adj" fmla="val 16667"/>
            </a:avLst>
          </a:prstGeom>
          <a:solidFill>
            <a:srgbClr val="FFCC18"/>
          </a:solidFill>
          <a:ln w="9525">
            <a:noFill/>
            <a:round/>
            <a:headEnd/>
            <a:tailEnd/>
          </a:ln>
        </p:spPr>
        <p:txBody>
          <a:bodyPr wrap="none" lIns="0" tIns="0" rIns="0" bIns="0">
            <a:spAutoFit/>
          </a:bodyPr>
          <a:lstStyle/>
          <a:p>
            <a:pPr eaLnBrk="1" hangingPunct="1">
              <a:lnSpc>
                <a:spcPct val="85000"/>
              </a:lnSpc>
            </a:pPr>
            <a:r>
              <a:rPr lang="en-US" sz="2000" b="1">
                <a:solidFill>
                  <a:srgbClr val="CC0000"/>
                </a:solidFill>
              </a:rPr>
              <a:t>polar</a:t>
            </a:r>
            <a:endParaRPr lang="en-US" sz="2000" b="1">
              <a:solidFill>
                <a:srgbClr val="000000"/>
              </a:solidFill>
            </a:endParaRPr>
          </a:p>
          <a:p>
            <a:pPr eaLnBrk="1" hangingPunct="1">
              <a:lnSpc>
                <a:spcPct val="85000"/>
              </a:lnSpc>
            </a:pPr>
            <a:r>
              <a:rPr lang="en-US" sz="2000" b="1">
                <a:solidFill>
                  <a:srgbClr val="000000"/>
                </a:solidFill>
              </a:rPr>
              <a:t>hydrophilic</a:t>
            </a:r>
          </a:p>
          <a:p>
            <a:pPr eaLnBrk="1" hangingPunct="1">
              <a:lnSpc>
                <a:spcPct val="85000"/>
              </a:lnSpc>
            </a:pPr>
            <a:r>
              <a:rPr lang="en-US" sz="2000" b="1">
                <a:solidFill>
                  <a:srgbClr val="000000"/>
                </a:solidFill>
              </a:rPr>
              <a:t>heads</a:t>
            </a:r>
            <a:endParaRPr lang="en-US" sz="2000" b="1"/>
          </a:p>
        </p:txBody>
      </p:sp>
      <p:sp>
        <p:nvSpPr>
          <p:cNvPr id="462854" name="AutoShape 6"/>
          <p:cNvSpPr>
            <a:spLocks noChangeArrowheads="1"/>
          </p:cNvSpPr>
          <p:nvPr/>
        </p:nvSpPr>
        <p:spPr bwMode="auto">
          <a:xfrm>
            <a:off x="557213" y="3724275"/>
            <a:ext cx="1624012" cy="862013"/>
          </a:xfrm>
          <a:prstGeom prst="roundRect">
            <a:avLst>
              <a:gd name="adj" fmla="val 16667"/>
            </a:avLst>
          </a:prstGeom>
          <a:solidFill>
            <a:srgbClr val="FFCC18"/>
          </a:solidFill>
          <a:ln w="9525">
            <a:noFill/>
            <a:round/>
            <a:headEnd/>
            <a:tailEnd/>
          </a:ln>
        </p:spPr>
        <p:txBody>
          <a:bodyPr wrap="none" lIns="0" tIns="0" rIns="0" bIns="0">
            <a:spAutoFit/>
          </a:bodyPr>
          <a:lstStyle/>
          <a:p>
            <a:pPr eaLnBrk="1" hangingPunct="1">
              <a:lnSpc>
                <a:spcPct val="85000"/>
              </a:lnSpc>
            </a:pPr>
            <a:r>
              <a:rPr lang="en-US" sz="2000" b="1">
                <a:solidFill>
                  <a:srgbClr val="CC0000"/>
                </a:solidFill>
              </a:rPr>
              <a:t>nonpolar</a:t>
            </a:r>
            <a:endParaRPr lang="en-US" sz="2000" b="1">
              <a:solidFill>
                <a:srgbClr val="000000"/>
              </a:solidFill>
            </a:endParaRPr>
          </a:p>
          <a:p>
            <a:pPr eaLnBrk="1" hangingPunct="1">
              <a:lnSpc>
                <a:spcPct val="85000"/>
              </a:lnSpc>
            </a:pPr>
            <a:r>
              <a:rPr lang="en-US" sz="2000" b="1">
                <a:solidFill>
                  <a:srgbClr val="000000"/>
                </a:solidFill>
              </a:rPr>
              <a:t>hydrophobic</a:t>
            </a:r>
          </a:p>
          <a:p>
            <a:pPr eaLnBrk="1" hangingPunct="1">
              <a:lnSpc>
                <a:spcPct val="85000"/>
              </a:lnSpc>
            </a:pPr>
            <a:r>
              <a:rPr lang="en-US" sz="2000" b="1">
                <a:solidFill>
                  <a:srgbClr val="000000"/>
                </a:solidFill>
              </a:rPr>
              <a:t>tails</a:t>
            </a:r>
            <a:endParaRPr lang="en-US" sz="2000" b="1"/>
          </a:p>
        </p:txBody>
      </p:sp>
      <p:sp>
        <p:nvSpPr>
          <p:cNvPr id="462855" name="AutoShape 7"/>
          <p:cNvSpPr>
            <a:spLocks noChangeArrowheads="1"/>
          </p:cNvSpPr>
          <p:nvPr/>
        </p:nvSpPr>
        <p:spPr bwMode="auto">
          <a:xfrm>
            <a:off x="727075" y="5156200"/>
            <a:ext cx="1454150" cy="862013"/>
          </a:xfrm>
          <a:prstGeom prst="roundRect">
            <a:avLst>
              <a:gd name="adj" fmla="val 16667"/>
            </a:avLst>
          </a:prstGeom>
          <a:solidFill>
            <a:srgbClr val="FFCC18"/>
          </a:solidFill>
          <a:ln w="9525">
            <a:noFill/>
            <a:round/>
            <a:headEnd/>
            <a:tailEnd/>
          </a:ln>
        </p:spPr>
        <p:txBody>
          <a:bodyPr wrap="none" lIns="0" tIns="0" rIns="0" bIns="0">
            <a:spAutoFit/>
          </a:bodyPr>
          <a:lstStyle/>
          <a:p>
            <a:pPr eaLnBrk="1" hangingPunct="1">
              <a:lnSpc>
                <a:spcPct val="85000"/>
              </a:lnSpc>
            </a:pPr>
            <a:r>
              <a:rPr lang="en-US" sz="2000" b="1">
                <a:solidFill>
                  <a:srgbClr val="CC0000"/>
                </a:solidFill>
              </a:rPr>
              <a:t>polar</a:t>
            </a:r>
            <a:endParaRPr lang="en-US" sz="2000" b="1">
              <a:solidFill>
                <a:srgbClr val="000000"/>
              </a:solidFill>
            </a:endParaRPr>
          </a:p>
          <a:p>
            <a:pPr eaLnBrk="1" hangingPunct="1">
              <a:lnSpc>
                <a:spcPct val="85000"/>
              </a:lnSpc>
            </a:pPr>
            <a:r>
              <a:rPr lang="en-US" sz="2000" b="1">
                <a:solidFill>
                  <a:srgbClr val="000000"/>
                </a:solidFill>
              </a:rPr>
              <a:t>hydrophilic</a:t>
            </a:r>
          </a:p>
          <a:p>
            <a:pPr eaLnBrk="1" hangingPunct="1">
              <a:lnSpc>
                <a:spcPct val="85000"/>
              </a:lnSpc>
            </a:pPr>
            <a:r>
              <a:rPr lang="en-US" sz="2000" b="1">
                <a:solidFill>
                  <a:srgbClr val="000000"/>
                </a:solidFill>
              </a:rPr>
              <a:t>heads</a:t>
            </a:r>
            <a:endParaRPr lang="en-US" sz="2000" b="1"/>
          </a:p>
        </p:txBody>
      </p:sp>
      <p:sp>
        <p:nvSpPr>
          <p:cNvPr id="462856" name="Rectangle 8" descr="Rectangle: Click to edit Master text styles&#10;Second level&#10;Third level&#10;Fourth level&#10;Fifth level"/>
          <p:cNvSpPr>
            <a:spLocks noGrp="1" noChangeArrowheads="1"/>
          </p:cNvSpPr>
          <p:nvPr>
            <p:ph type="body" idx="1"/>
          </p:nvPr>
        </p:nvSpPr>
        <p:spPr>
          <a:xfrm>
            <a:off x="776288" y="1325563"/>
            <a:ext cx="7848600" cy="608012"/>
          </a:xfrm>
          <a:noFill/>
        </p:spPr>
        <p:txBody>
          <a:bodyPr/>
          <a:lstStyle/>
          <a:p>
            <a:pPr marL="284163" indent="-284163" eaLnBrk="1" hangingPunct="1">
              <a:buClrTx/>
            </a:pPr>
            <a:r>
              <a:rPr lang="en-US" sz="2600" smtClean="0"/>
              <a:t>Serves as a cellular barrier / border</a:t>
            </a:r>
          </a:p>
        </p:txBody>
      </p:sp>
      <p:sp>
        <p:nvSpPr>
          <p:cNvPr id="462858" name="Oval 10"/>
          <p:cNvSpPr>
            <a:spLocks noChangeArrowheads="1"/>
          </p:cNvSpPr>
          <p:nvPr/>
        </p:nvSpPr>
        <p:spPr bwMode="auto">
          <a:xfrm>
            <a:off x="5480050" y="1841500"/>
            <a:ext cx="533400" cy="533400"/>
          </a:xfrm>
          <a:prstGeom prst="ellipse">
            <a:avLst/>
          </a:prstGeom>
          <a:solidFill>
            <a:srgbClr val="0F116A"/>
          </a:solidFill>
          <a:ln w="9525">
            <a:solidFill>
              <a:srgbClr val="1A158F"/>
            </a:solidFill>
            <a:round/>
            <a:headEnd/>
            <a:tailEnd/>
          </a:ln>
        </p:spPr>
        <p:txBody>
          <a:bodyPr wrap="none" anchor="ctr"/>
          <a:lstStyle/>
          <a:p>
            <a:r>
              <a:rPr lang="en-US" sz="2000" b="1">
                <a:solidFill>
                  <a:schemeClr val="bg1"/>
                </a:solidFill>
              </a:rPr>
              <a:t>H</a:t>
            </a:r>
            <a:r>
              <a:rPr lang="en-US" b="1" baseline="-25000">
                <a:solidFill>
                  <a:schemeClr val="bg1"/>
                </a:solidFill>
              </a:rPr>
              <a:t>2</a:t>
            </a:r>
            <a:r>
              <a:rPr lang="en-US" sz="2000" b="1">
                <a:solidFill>
                  <a:schemeClr val="bg1"/>
                </a:solidFill>
              </a:rPr>
              <a:t>O</a:t>
            </a:r>
            <a:endParaRPr lang="en-US" sz="2800"/>
          </a:p>
        </p:txBody>
      </p:sp>
      <p:sp>
        <p:nvSpPr>
          <p:cNvPr id="462859" name="AutoShape 11"/>
          <p:cNvSpPr>
            <a:spLocks noChangeArrowheads="1"/>
          </p:cNvSpPr>
          <p:nvPr/>
        </p:nvSpPr>
        <p:spPr bwMode="auto">
          <a:xfrm>
            <a:off x="4264025" y="1841500"/>
            <a:ext cx="533400" cy="533400"/>
          </a:xfrm>
          <a:prstGeom prst="octagon">
            <a:avLst>
              <a:gd name="adj" fmla="val 29287"/>
            </a:avLst>
          </a:prstGeom>
          <a:solidFill>
            <a:srgbClr val="C0FF1D"/>
          </a:solidFill>
          <a:ln w="9525">
            <a:solidFill>
              <a:srgbClr val="660000"/>
            </a:solidFill>
            <a:miter lim="800000"/>
            <a:headEnd/>
            <a:tailEnd/>
          </a:ln>
        </p:spPr>
        <p:txBody>
          <a:bodyPr wrap="none" anchor="ctr"/>
          <a:lstStyle/>
          <a:p>
            <a:r>
              <a:rPr lang="en-US" b="1">
                <a:solidFill>
                  <a:srgbClr val="CC0000"/>
                </a:solidFill>
              </a:rPr>
              <a:t>sugar</a:t>
            </a:r>
            <a:endParaRPr lang="en-US" sz="2800"/>
          </a:p>
        </p:txBody>
      </p:sp>
      <p:sp>
        <p:nvSpPr>
          <p:cNvPr id="462860" name="Oval 12"/>
          <p:cNvSpPr>
            <a:spLocks noChangeArrowheads="1"/>
          </p:cNvSpPr>
          <p:nvPr/>
        </p:nvSpPr>
        <p:spPr bwMode="auto">
          <a:xfrm>
            <a:off x="7920038" y="5881688"/>
            <a:ext cx="533400" cy="533400"/>
          </a:xfrm>
          <a:prstGeom prst="ellipse">
            <a:avLst/>
          </a:prstGeom>
          <a:solidFill>
            <a:srgbClr val="FFEA18"/>
          </a:solidFill>
          <a:ln w="9525">
            <a:solidFill>
              <a:srgbClr val="FFCC18"/>
            </a:solidFill>
            <a:round/>
            <a:headEnd/>
            <a:tailEnd/>
          </a:ln>
        </p:spPr>
        <p:txBody>
          <a:bodyPr wrap="none" anchor="ctr"/>
          <a:lstStyle/>
          <a:p>
            <a:r>
              <a:rPr lang="en-US" b="1">
                <a:solidFill>
                  <a:srgbClr val="CC0000"/>
                </a:solidFill>
              </a:rPr>
              <a:t>lipids</a:t>
            </a:r>
            <a:endParaRPr lang="en-US" sz="2800"/>
          </a:p>
        </p:txBody>
      </p:sp>
      <p:sp>
        <p:nvSpPr>
          <p:cNvPr id="462861" name="AutoShape 13"/>
          <p:cNvSpPr>
            <a:spLocks noChangeArrowheads="1"/>
          </p:cNvSpPr>
          <p:nvPr/>
        </p:nvSpPr>
        <p:spPr bwMode="auto">
          <a:xfrm>
            <a:off x="6696075" y="1841500"/>
            <a:ext cx="533400" cy="533400"/>
          </a:xfrm>
          <a:prstGeom prst="diamond">
            <a:avLst/>
          </a:prstGeom>
          <a:solidFill>
            <a:schemeClr val="bg2"/>
          </a:solidFill>
          <a:ln w="9525">
            <a:solidFill>
              <a:srgbClr val="660000"/>
            </a:solidFill>
            <a:miter lim="800000"/>
            <a:headEnd/>
            <a:tailEnd/>
          </a:ln>
        </p:spPr>
        <p:txBody>
          <a:bodyPr wrap="none" anchor="ctr"/>
          <a:lstStyle/>
          <a:p>
            <a:r>
              <a:rPr lang="en-US" b="1">
                <a:solidFill>
                  <a:srgbClr val="000000"/>
                </a:solidFill>
              </a:rPr>
              <a:t>salt</a:t>
            </a:r>
            <a:endParaRPr lang="en-US" sz="2800"/>
          </a:p>
        </p:txBody>
      </p:sp>
      <p:sp>
        <p:nvSpPr>
          <p:cNvPr id="462862" name="AutoShape 14"/>
          <p:cNvSpPr>
            <a:spLocks noChangeArrowheads="1"/>
          </p:cNvSpPr>
          <p:nvPr/>
        </p:nvSpPr>
        <p:spPr bwMode="auto">
          <a:xfrm>
            <a:off x="3133725" y="5919788"/>
            <a:ext cx="457200" cy="457200"/>
          </a:xfrm>
          <a:custGeom>
            <a:avLst/>
            <a:gdLst>
              <a:gd name="T0" fmla="*/ 8467725 w 21600"/>
              <a:gd name="T1" fmla="*/ 4838700 h 21600"/>
              <a:gd name="T2" fmla="*/ 4838700 w 21600"/>
              <a:gd name="T3" fmla="*/ 9677399 h 21600"/>
              <a:gd name="T4" fmla="*/ 1209675 w 21600"/>
              <a:gd name="T5" fmla="*/ 4838700 h 21600"/>
              <a:gd name="T6" fmla="*/ 48387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EA18"/>
          </a:solidFill>
          <a:ln w="28575">
            <a:solidFill>
              <a:srgbClr val="FFCC18"/>
            </a:solidFill>
            <a:miter lim="800000"/>
            <a:headEnd/>
            <a:tailEnd/>
          </a:ln>
        </p:spPr>
        <p:txBody>
          <a:bodyPr wrap="none" anchor="ctr"/>
          <a:lstStyle/>
          <a:p>
            <a:r>
              <a:rPr lang="en-US" b="1">
                <a:solidFill>
                  <a:srgbClr val="000000"/>
                </a:solidFill>
              </a:rPr>
              <a:t>waste</a:t>
            </a:r>
            <a:endParaRPr lang="en-US" sz="2800"/>
          </a:p>
        </p:txBody>
      </p:sp>
      <p:sp>
        <p:nvSpPr>
          <p:cNvPr id="462864" name="AutoShape 16" descr="Rectangle: Click to edit Master text styles&#10;Second level&#10;Third level&#10;Fourth level&#10;Fifth level"/>
          <p:cNvSpPr>
            <a:spLocks noChangeArrowheads="1"/>
          </p:cNvSpPr>
          <p:nvPr/>
        </p:nvSpPr>
        <p:spPr bwMode="auto">
          <a:xfrm>
            <a:off x="3295650" y="3851275"/>
            <a:ext cx="4794250" cy="373063"/>
          </a:xfrm>
          <a:prstGeom prst="roundRect">
            <a:avLst>
              <a:gd name="adj" fmla="val 16667"/>
            </a:avLst>
          </a:prstGeom>
          <a:solidFill>
            <a:srgbClr val="CC0000"/>
          </a:solidFill>
          <a:ln w="9525">
            <a:noFill/>
            <a:round/>
            <a:headEnd/>
            <a:tailEnd/>
          </a:ln>
        </p:spPr>
        <p:txBody>
          <a:bodyPr lIns="0" tIns="0" rIns="0" bIns="0">
            <a:spAutoFit/>
          </a:bodyPr>
          <a:lstStyle/>
          <a:p>
            <a:pPr marL="284163" indent="-284163" eaLnBrk="1" hangingPunct="1">
              <a:spcBef>
                <a:spcPct val="20000"/>
              </a:spcBef>
              <a:buSzPct val="120000"/>
              <a:buFont typeface="Wingdings" pitchFamily="84" charset="2"/>
              <a:buNone/>
            </a:pPr>
            <a:r>
              <a:rPr lang="en-US" sz="2200" b="1">
                <a:solidFill>
                  <a:schemeClr val="bg1"/>
                </a:solidFill>
              </a:rPr>
              <a:t>impermeable to polar molecules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2853"/>
                                        </p:tgtEl>
                                        <p:attrNameLst>
                                          <p:attrName>style.visibility</p:attrName>
                                        </p:attrNameLst>
                                      </p:cBhvr>
                                      <p:to>
                                        <p:strVal val="visible"/>
                                      </p:to>
                                    </p:set>
                                    <p:animEffect transition="in" filter="wipe(left)">
                                      <p:cBhvr>
                                        <p:cTn id="7" dur="500"/>
                                        <p:tgtEl>
                                          <p:spTgt spid="462853"/>
                                        </p:tgtEl>
                                      </p:cBhvr>
                                    </p:animEffect>
                                  </p:childTnLst>
                                  <p:subTnLst>
                                    <p:audio>
                                      <p:cMediaNode>
                                        <p:cTn display="0" masterRel="sameClick">
                                          <p:stCondLst>
                                            <p:cond evt="begin" delay="0">
                                              <p:tn val="5"/>
                                            </p:cond>
                                          </p:stCondLst>
                                          <p:endCondLst>
                                            <p:cond evt="onStopAudio" delay="0">
                                              <p:tgtEl>
                                                <p:sldTgt/>
                                              </p:tgtEl>
                                            </p:cond>
                                          </p:endCondLst>
                                        </p:cTn>
                                        <p:tgtEl>
                                          <p:sndTgt r:embed="rId2" name="Vibro Up"/>
                                        </p:tgtEl>
                                      </p:cMediaNode>
                                    </p:audio>
                                  </p:sub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2855"/>
                                        </p:tgtEl>
                                        <p:attrNameLst>
                                          <p:attrName>style.visibility</p:attrName>
                                        </p:attrNameLst>
                                      </p:cBhvr>
                                      <p:to>
                                        <p:strVal val="visible"/>
                                      </p:to>
                                    </p:set>
                                    <p:animEffect transition="in" filter="wipe(left)">
                                      <p:cBhvr>
                                        <p:cTn id="11" dur="500"/>
                                        <p:tgtEl>
                                          <p:spTgt spid="46285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62854"/>
                                        </p:tgtEl>
                                        <p:attrNameLst>
                                          <p:attrName>style.visibility</p:attrName>
                                        </p:attrNameLst>
                                      </p:cBhvr>
                                      <p:to>
                                        <p:strVal val="visible"/>
                                      </p:to>
                                    </p:set>
                                    <p:animEffect transition="in" filter="wipe(left)">
                                      <p:cBhvr>
                                        <p:cTn id="16" dur="500"/>
                                        <p:tgtEl>
                                          <p:spTgt spid="462854"/>
                                        </p:tgtEl>
                                      </p:cBhvr>
                                    </p:animEffect>
                                  </p:childTnLst>
                                  <p:subTnLst>
                                    <p:audio>
                                      <p:cMediaNode>
                                        <p:cTn display="0" masterRel="sameClick">
                                          <p:stCondLst>
                                            <p:cond evt="begin" delay="0">
                                              <p:tn val="14"/>
                                            </p:cond>
                                          </p:stCondLst>
                                          <p:endCondLst>
                                            <p:cond evt="onStopAudio" delay="0">
                                              <p:tgtEl>
                                                <p:sldTgt/>
                                              </p:tgtEl>
                                            </p:cond>
                                          </p:endCondLst>
                                        </p:cTn>
                                        <p:tgtEl>
                                          <p:sndTgt r:embed="rId3" name="Chimes"/>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62856">
                                            <p:txEl>
                                              <p:pRg st="0" end="0"/>
                                            </p:txEl>
                                          </p:spTgt>
                                        </p:tgtEl>
                                        <p:attrNameLst>
                                          <p:attrName>style.visibility</p:attrName>
                                        </p:attrNameLst>
                                      </p:cBhvr>
                                      <p:to>
                                        <p:strVal val="visible"/>
                                      </p:to>
                                    </p:set>
                                    <p:anim calcmode="lin" valueType="num">
                                      <p:cBhvr additive="base">
                                        <p:cTn id="21" dur="500" fill="hold"/>
                                        <p:tgtEl>
                                          <p:spTgt spid="462856">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628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Whoosh"/>
                                        </p:tgtEl>
                                      </p:cMediaNode>
                                    </p:audio>
                                  </p:subTnLst>
                                </p:cTn>
                              </p:par>
                            </p:childTnLst>
                          </p:cTn>
                        </p:par>
                      </p:childTnLst>
                    </p:cTn>
                  </p:par>
                  <p:par>
                    <p:cTn id="23" fill="hold">
                      <p:stCondLst>
                        <p:cond delay="indefinite"/>
                      </p:stCondLst>
                      <p:childTnLst>
                        <p:par>
                          <p:cTn id="24" fill="hold">
                            <p:stCondLst>
                              <p:cond delay="0"/>
                            </p:stCondLst>
                            <p:childTnLst>
                              <p:par>
                                <p:cTn id="25" presetID="7" presetClass="entr" presetSubtype="1" fill="hold" grpId="0" nodeType="clickEffect">
                                  <p:stCondLst>
                                    <p:cond delay="0"/>
                                  </p:stCondLst>
                                  <p:childTnLst>
                                    <p:set>
                                      <p:cBhvr>
                                        <p:cTn id="26" dur="1" fill="hold">
                                          <p:stCondLst>
                                            <p:cond delay="0"/>
                                          </p:stCondLst>
                                        </p:cTn>
                                        <p:tgtEl>
                                          <p:spTgt spid="462860"/>
                                        </p:tgtEl>
                                        <p:attrNameLst>
                                          <p:attrName>style.visibility</p:attrName>
                                        </p:attrNameLst>
                                      </p:cBhvr>
                                      <p:to>
                                        <p:strVal val="visible"/>
                                      </p:to>
                                    </p:set>
                                    <p:anim calcmode="lin" valueType="num">
                                      <p:cBhvr additive="base">
                                        <p:cTn id="27" dur="1000" fill="hold"/>
                                        <p:tgtEl>
                                          <p:spTgt spid="462860"/>
                                        </p:tgtEl>
                                        <p:attrNameLst>
                                          <p:attrName>ppt_x</p:attrName>
                                        </p:attrNameLst>
                                      </p:cBhvr>
                                      <p:tavLst>
                                        <p:tav tm="0">
                                          <p:val>
                                            <p:strVal val="#ppt_x"/>
                                          </p:val>
                                        </p:tav>
                                        <p:tav tm="100000">
                                          <p:val>
                                            <p:strVal val="#ppt_x"/>
                                          </p:val>
                                        </p:tav>
                                      </p:tavLst>
                                    </p:anim>
                                    <p:anim calcmode="lin" valueType="num">
                                      <p:cBhvr additive="base">
                                        <p:cTn id="28" dur="1000" fill="hold"/>
                                        <p:tgtEl>
                                          <p:spTgt spid="46286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Bubbles"/>
                                        </p:tgtEl>
                                      </p:cMediaNode>
                                    </p:audio>
                                  </p:subTnLst>
                                </p:cTn>
                              </p:par>
                            </p:childTnLst>
                          </p:cTn>
                        </p:par>
                      </p:childTnLst>
                    </p:cTn>
                  </p:par>
                  <p:par>
                    <p:cTn id="29" fill="hold">
                      <p:stCondLst>
                        <p:cond delay="indefinite"/>
                      </p:stCondLst>
                      <p:childTnLst>
                        <p:par>
                          <p:cTn id="30" fill="hold">
                            <p:stCondLst>
                              <p:cond delay="0"/>
                            </p:stCondLst>
                            <p:childTnLst>
                              <p:par>
                                <p:cTn id="31" presetID="7" presetClass="entr" presetSubtype="1" fill="hold" grpId="0" nodeType="clickEffect">
                                  <p:stCondLst>
                                    <p:cond delay="0"/>
                                  </p:stCondLst>
                                  <p:childTnLst>
                                    <p:set>
                                      <p:cBhvr>
                                        <p:cTn id="32" dur="1" fill="hold">
                                          <p:stCondLst>
                                            <p:cond delay="0"/>
                                          </p:stCondLst>
                                        </p:cTn>
                                        <p:tgtEl>
                                          <p:spTgt spid="462859"/>
                                        </p:tgtEl>
                                        <p:attrNameLst>
                                          <p:attrName>style.visibility</p:attrName>
                                        </p:attrNameLst>
                                      </p:cBhvr>
                                      <p:to>
                                        <p:strVal val="visible"/>
                                      </p:to>
                                    </p:set>
                                    <p:anim calcmode="lin" valueType="num">
                                      <p:cBhvr additive="base">
                                        <p:cTn id="33" dur="500" fill="hold"/>
                                        <p:tgtEl>
                                          <p:spTgt spid="462859"/>
                                        </p:tgtEl>
                                        <p:attrNameLst>
                                          <p:attrName>ppt_x</p:attrName>
                                        </p:attrNameLst>
                                      </p:cBhvr>
                                      <p:tavLst>
                                        <p:tav tm="0">
                                          <p:val>
                                            <p:strVal val="#ppt_x"/>
                                          </p:val>
                                        </p:tav>
                                        <p:tav tm="100000">
                                          <p:val>
                                            <p:strVal val="#ppt_x"/>
                                          </p:val>
                                        </p:tav>
                                      </p:tavLst>
                                    </p:anim>
                                    <p:anim calcmode="lin" valueType="num">
                                      <p:cBhvr additive="base">
                                        <p:cTn id="34" dur="500" fill="hold"/>
                                        <p:tgtEl>
                                          <p:spTgt spid="46285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6" name="String"/>
                                        </p:tgtEl>
                                      </p:cMediaNode>
                                    </p:audio>
                                  </p:subTnLst>
                                </p:cTn>
                              </p:par>
                            </p:childTnLst>
                          </p:cTn>
                        </p:par>
                      </p:childTnLst>
                    </p:cTn>
                  </p:par>
                  <p:par>
                    <p:cTn id="35" fill="hold">
                      <p:stCondLst>
                        <p:cond delay="indefinite"/>
                      </p:stCondLst>
                      <p:childTnLst>
                        <p:par>
                          <p:cTn id="36" fill="hold">
                            <p:stCondLst>
                              <p:cond delay="0"/>
                            </p:stCondLst>
                            <p:childTnLst>
                              <p:par>
                                <p:cTn id="37" presetID="7" presetClass="entr" presetSubtype="1" fill="hold" grpId="0" nodeType="clickEffect">
                                  <p:stCondLst>
                                    <p:cond delay="0"/>
                                  </p:stCondLst>
                                  <p:childTnLst>
                                    <p:set>
                                      <p:cBhvr>
                                        <p:cTn id="38" dur="1" fill="hold">
                                          <p:stCondLst>
                                            <p:cond delay="0"/>
                                          </p:stCondLst>
                                        </p:cTn>
                                        <p:tgtEl>
                                          <p:spTgt spid="462858"/>
                                        </p:tgtEl>
                                        <p:attrNameLst>
                                          <p:attrName>style.visibility</p:attrName>
                                        </p:attrNameLst>
                                      </p:cBhvr>
                                      <p:to>
                                        <p:strVal val="visible"/>
                                      </p:to>
                                    </p:set>
                                    <p:anim calcmode="lin" valueType="num">
                                      <p:cBhvr additive="base">
                                        <p:cTn id="39" dur="500" fill="hold"/>
                                        <p:tgtEl>
                                          <p:spTgt spid="462858"/>
                                        </p:tgtEl>
                                        <p:attrNameLst>
                                          <p:attrName>ppt_x</p:attrName>
                                        </p:attrNameLst>
                                      </p:cBhvr>
                                      <p:tavLst>
                                        <p:tav tm="0">
                                          <p:val>
                                            <p:strVal val="#ppt_x"/>
                                          </p:val>
                                        </p:tav>
                                        <p:tav tm="100000">
                                          <p:val>
                                            <p:strVal val="#ppt_x"/>
                                          </p:val>
                                        </p:tav>
                                      </p:tavLst>
                                    </p:anim>
                                    <p:anim calcmode="lin" valueType="num">
                                      <p:cBhvr additive="base">
                                        <p:cTn id="40" dur="500" fill="hold"/>
                                        <p:tgtEl>
                                          <p:spTgt spid="46285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6" name="String"/>
                                        </p:tgtEl>
                                      </p:cMediaNode>
                                    </p:audio>
                                  </p:subTnLst>
                                </p:cTn>
                              </p:par>
                            </p:childTnLst>
                          </p:cTn>
                        </p:par>
                      </p:childTnLst>
                    </p:cTn>
                  </p:par>
                  <p:par>
                    <p:cTn id="41" fill="hold">
                      <p:stCondLst>
                        <p:cond delay="indefinite"/>
                      </p:stCondLst>
                      <p:childTnLst>
                        <p:par>
                          <p:cTn id="42" fill="hold">
                            <p:stCondLst>
                              <p:cond delay="0"/>
                            </p:stCondLst>
                            <p:childTnLst>
                              <p:par>
                                <p:cTn id="43" presetID="7" presetClass="entr" presetSubtype="1" fill="hold" grpId="0" nodeType="clickEffect">
                                  <p:stCondLst>
                                    <p:cond delay="0"/>
                                  </p:stCondLst>
                                  <p:childTnLst>
                                    <p:set>
                                      <p:cBhvr>
                                        <p:cTn id="44" dur="1" fill="hold">
                                          <p:stCondLst>
                                            <p:cond delay="0"/>
                                          </p:stCondLst>
                                        </p:cTn>
                                        <p:tgtEl>
                                          <p:spTgt spid="462861"/>
                                        </p:tgtEl>
                                        <p:attrNameLst>
                                          <p:attrName>style.visibility</p:attrName>
                                        </p:attrNameLst>
                                      </p:cBhvr>
                                      <p:to>
                                        <p:strVal val="visible"/>
                                      </p:to>
                                    </p:set>
                                    <p:anim calcmode="lin" valueType="num">
                                      <p:cBhvr additive="base">
                                        <p:cTn id="45" dur="500" fill="hold"/>
                                        <p:tgtEl>
                                          <p:spTgt spid="462861"/>
                                        </p:tgtEl>
                                        <p:attrNameLst>
                                          <p:attrName>ppt_x</p:attrName>
                                        </p:attrNameLst>
                                      </p:cBhvr>
                                      <p:tavLst>
                                        <p:tav tm="0">
                                          <p:val>
                                            <p:strVal val="#ppt_x"/>
                                          </p:val>
                                        </p:tav>
                                        <p:tav tm="100000">
                                          <p:val>
                                            <p:strVal val="#ppt_x"/>
                                          </p:val>
                                        </p:tav>
                                      </p:tavLst>
                                    </p:anim>
                                    <p:anim calcmode="lin" valueType="num">
                                      <p:cBhvr additive="base">
                                        <p:cTn id="46" dur="500" fill="hold"/>
                                        <p:tgtEl>
                                          <p:spTgt spid="46286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6" name="String"/>
                                        </p:tgtEl>
                                      </p:cMediaNode>
                                    </p:audio>
                                  </p:subTnLst>
                                </p:cTn>
                              </p:par>
                            </p:childTnLst>
                          </p:cTn>
                        </p:par>
                      </p:childTnLst>
                    </p:cTn>
                  </p:par>
                  <p:par>
                    <p:cTn id="47" fill="hold">
                      <p:stCondLst>
                        <p:cond delay="indefinite"/>
                      </p:stCondLst>
                      <p:childTnLst>
                        <p:par>
                          <p:cTn id="48" fill="hold">
                            <p:stCondLst>
                              <p:cond delay="0"/>
                            </p:stCondLst>
                            <p:childTnLst>
                              <p:par>
                                <p:cTn id="49" presetID="7" presetClass="entr" presetSubtype="4" fill="hold" grpId="0" nodeType="clickEffect">
                                  <p:stCondLst>
                                    <p:cond delay="0"/>
                                  </p:stCondLst>
                                  <p:childTnLst>
                                    <p:set>
                                      <p:cBhvr>
                                        <p:cTn id="50" dur="1" fill="hold">
                                          <p:stCondLst>
                                            <p:cond delay="0"/>
                                          </p:stCondLst>
                                        </p:cTn>
                                        <p:tgtEl>
                                          <p:spTgt spid="462862"/>
                                        </p:tgtEl>
                                        <p:attrNameLst>
                                          <p:attrName>style.visibility</p:attrName>
                                        </p:attrNameLst>
                                      </p:cBhvr>
                                      <p:to>
                                        <p:strVal val="visible"/>
                                      </p:to>
                                    </p:set>
                                    <p:anim calcmode="lin" valueType="num">
                                      <p:cBhvr additive="base">
                                        <p:cTn id="51" dur="500" fill="hold"/>
                                        <p:tgtEl>
                                          <p:spTgt spid="462862"/>
                                        </p:tgtEl>
                                        <p:attrNameLst>
                                          <p:attrName>ppt_x</p:attrName>
                                        </p:attrNameLst>
                                      </p:cBhvr>
                                      <p:tavLst>
                                        <p:tav tm="0">
                                          <p:val>
                                            <p:strVal val="#ppt_x"/>
                                          </p:val>
                                        </p:tav>
                                        <p:tav tm="100000">
                                          <p:val>
                                            <p:strVal val="#ppt_x"/>
                                          </p:val>
                                        </p:tav>
                                      </p:tavLst>
                                    </p:anim>
                                    <p:anim calcmode="lin" valueType="num">
                                      <p:cBhvr additive="base">
                                        <p:cTn id="52" dur="500" fill="hold"/>
                                        <p:tgtEl>
                                          <p:spTgt spid="4628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6" name="String"/>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62864"/>
                                        </p:tgtEl>
                                        <p:attrNameLst>
                                          <p:attrName>style.visibility</p:attrName>
                                        </p:attrNameLst>
                                      </p:cBhvr>
                                      <p:to>
                                        <p:strVal val="visible"/>
                                      </p:to>
                                    </p:set>
                                    <p:animEffect transition="in" filter="wipe(left)">
                                      <p:cBhvr>
                                        <p:cTn id="57" dur="500"/>
                                        <p:tgtEl>
                                          <p:spTgt spid="462864"/>
                                        </p:tgtEl>
                                      </p:cBhvr>
                                    </p:animEffect>
                                  </p:childTnLst>
                                  <p:subTnLst>
                                    <p:audio>
                                      <p:cMediaNode>
                                        <p:cTn display="0" masterRel="sameClick">
                                          <p:stCondLst>
                                            <p:cond evt="begin" delay="0">
                                              <p:tn val="55"/>
                                            </p:cond>
                                          </p:stCondLst>
                                          <p:endCondLst>
                                            <p:cond evt="onStopAudio" delay="0">
                                              <p:tgtEl>
                                                <p:sldTgt/>
                                              </p:tgtEl>
                                            </p:cond>
                                          </p:endCondLst>
                                        </p:cTn>
                                        <p:tgtEl>
                                          <p:sndTgt r:embed="rId7"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3" grpId="0" animBg="1" autoUpdateAnimBg="0"/>
      <p:bldP spid="462854" grpId="0" animBg="1" autoUpdateAnimBg="0"/>
      <p:bldP spid="462855" grpId="0" animBg="1" autoUpdateAnimBg="0"/>
      <p:bldP spid="462856" grpId="0" build="p" autoUpdateAnimBg="0"/>
      <p:bldP spid="462858" grpId="0" animBg="1"/>
      <p:bldP spid="462859" grpId="0" animBg="1"/>
      <p:bldP spid="462860" grpId="0" animBg="1"/>
      <p:bldP spid="462861" grpId="0" animBg="1"/>
      <p:bldP spid="462862" grpId="0" animBg="1"/>
      <p:bldP spid="462864"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533400"/>
            <a:ext cx="8339138" cy="838200"/>
          </a:xfrm>
        </p:spPr>
        <p:txBody>
          <a:bodyPr/>
          <a:lstStyle/>
          <a:p>
            <a:pPr eaLnBrk="1" hangingPunct="1"/>
            <a:r>
              <a:rPr lang="en-US" smtClean="0"/>
              <a:t>Proteins domains anchor molecule</a:t>
            </a:r>
            <a:endParaRPr lang="en-US" smtClean="0">
              <a:solidFill>
                <a:srgbClr val="000000"/>
              </a:solidFill>
            </a:endParaRPr>
          </a:p>
        </p:txBody>
      </p:sp>
      <p:sp>
        <p:nvSpPr>
          <p:cNvPr id="267274" name="Rectangle 10" descr="Rectangle: Click to edit Master text styles&#10;Second level&#10;Third level&#10;Fourth level&#10;Fifth level"/>
          <p:cNvSpPr>
            <a:spLocks noGrp="1" noChangeArrowheads="1"/>
          </p:cNvSpPr>
          <p:nvPr>
            <p:ph type="body" idx="1"/>
          </p:nvPr>
        </p:nvSpPr>
        <p:spPr>
          <a:xfrm>
            <a:off x="441325" y="1371600"/>
            <a:ext cx="4654550" cy="5337175"/>
          </a:xfrm>
          <a:solidFill>
            <a:schemeClr val="bg1"/>
          </a:solidFill>
        </p:spPr>
        <p:txBody>
          <a:bodyPr/>
          <a:lstStyle/>
          <a:p>
            <a:pPr eaLnBrk="1" hangingPunct="1">
              <a:lnSpc>
                <a:spcPct val="90000"/>
              </a:lnSpc>
              <a:buClrTx/>
            </a:pPr>
            <a:r>
              <a:rPr lang="en-US" smtClean="0"/>
              <a:t>Within membrane</a:t>
            </a:r>
          </a:p>
          <a:p>
            <a:pPr lvl="1" eaLnBrk="1" hangingPunct="1">
              <a:lnSpc>
                <a:spcPct val="90000"/>
              </a:lnSpc>
            </a:pPr>
            <a:r>
              <a:rPr lang="en-US" u="sng" smtClean="0">
                <a:solidFill>
                  <a:srgbClr val="CC0000"/>
                </a:solidFill>
              </a:rPr>
              <a:t>nonpolar</a:t>
            </a:r>
            <a:r>
              <a:rPr lang="en-US" smtClean="0"/>
              <a:t> amino acids </a:t>
            </a:r>
          </a:p>
          <a:p>
            <a:pPr lvl="2" eaLnBrk="1" hangingPunct="1">
              <a:lnSpc>
                <a:spcPct val="90000"/>
              </a:lnSpc>
            </a:pPr>
            <a:r>
              <a:rPr lang="en-US" u="sng" smtClean="0">
                <a:solidFill>
                  <a:srgbClr val="CC0000"/>
                </a:solidFill>
              </a:rPr>
              <a:t>hydrophobic</a:t>
            </a:r>
            <a:r>
              <a:rPr lang="en-US" smtClean="0"/>
              <a:t> </a:t>
            </a:r>
          </a:p>
          <a:p>
            <a:pPr lvl="2" eaLnBrk="1" hangingPunct="1">
              <a:lnSpc>
                <a:spcPct val="90000"/>
              </a:lnSpc>
            </a:pPr>
            <a:r>
              <a:rPr lang="en-US" smtClean="0"/>
              <a:t>anchors protein </a:t>
            </a:r>
            <a:br>
              <a:rPr lang="en-US" smtClean="0"/>
            </a:br>
            <a:r>
              <a:rPr lang="en-US" smtClean="0"/>
              <a:t>into membrane</a:t>
            </a:r>
          </a:p>
          <a:p>
            <a:pPr eaLnBrk="1" hangingPunct="1">
              <a:buClrTx/>
            </a:pPr>
            <a:r>
              <a:rPr lang="en-US" smtClean="0"/>
              <a:t>On outer surfaces of membrane in fluid</a:t>
            </a:r>
          </a:p>
          <a:p>
            <a:pPr lvl="1" eaLnBrk="1" hangingPunct="1"/>
            <a:r>
              <a:rPr lang="en-US" u="sng" smtClean="0">
                <a:solidFill>
                  <a:srgbClr val="CC0000"/>
                </a:solidFill>
              </a:rPr>
              <a:t>polar</a:t>
            </a:r>
            <a:r>
              <a:rPr lang="en-US" smtClean="0"/>
              <a:t> amino acids </a:t>
            </a:r>
          </a:p>
          <a:p>
            <a:pPr lvl="2" eaLnBrk="1" hangingPunct="1"/>
            <a:r>
              <a:rPr lang="en-US" u="sng" smtClean="0">
                <a:solidFill>
                  <a:srgbClr val="CC0000"/>
                </a:solidFill>
              </a:rPr>
              <a:t>hydrophilic</a:t>
            </a:r>
            <a:endParaRPr lang="en-US" smtClean="0">
              <a:solidFill>
                <a:srgbClr val="CC0000"/>
              </a:solidFill>
            </a:endParaRPr>
          </a:p>
          <a:p>
            <a:pPr lvl="2" eaLnBrk="1" hangingPunct="1"/>
            <a:r>
              <a:rPr lang="en-US" smtClean="0">
                <a:solidFill>
                  <a:schemeClr val="tx1"/>
                </a:solidFill>
              </a:rPr>
              <a:t>extend into extracellular fluid &amp; into cytosol</a:t>
            </a:r>
            <a:endParaRPr lang="en-US" smtClean="0"/>
          </a:p>
        </p:txBody>
      </p:sp>
      <p:pic>
        <p:nvPicPr>
          <p:cNvPr id="14340" name="Picture 12" descr="06_08"/>
          <p:cNvPicPr>
            <a:picLocks noChangeAspect="1" noChangeArrowheads="1"/>
          </p:cNvPicPr>
          <p:nvPr/>
        </p:nvPicPr>
        <p:blipFill>
          <a:blip r:embed="rId4" cstate="print"/>
          <a:srcRect l="25874" t="3000" r="21375" b="3000"/>
          <a:stretch>
            <a:fillRect/>
          </a:stretch>
        </p:blipFill>
        <p:spPr bwMode="auto">
          <a:xfrm>
            <a:off x="5021263" y="1189038"/>
            <a:ext cx="3946525" cy="5276850"/>
          </a:xfrm>
          <a:prstGeom prst="rect">
            <a:avLst/>
          </a:prstGeom>
          <a:noFill/>
          <a:ln w="9525">
            <a:noFill/>
            <a:miter lim="800000"/>
            <a:headEnd/>
            <a:tailEnd/>
          </a:ln>
        </p:spPr>
      </p:pic>
      <p:sp>
        <p:nvSpPr>
          <p:cNvPr id="14341" name="Line 18"/>
          <p:cNvSpPr>
            <a:spLocks noChangeShapeType="1"/>
          </p:cNvSpPr>
          <p:nvPr/>
        </p:nvSpPr>
        <p:spPr bwMode="auto">
          <a:xfrm flipV="1">
            <a:off x="7786688" y="1892300"/>
            <a:ext cx="1587" cy="323850"/>
          </a:xfrm>
          <a:prstGeom prst="line">
            <a:avLst/>
          </a:prstGeom>
          <a:noFill/>
          <a:ln w="14288">
            <a:solidFill>
              <a:srgbClr val="000000"/>
            </a:solidFill>
            <a:round/>
            <a:headEnd/>
            <a:tailEnd/>
          </a:ln>
        </p:spPr>
        <p:txBody>
          <a:bodyPr/>
          <a:lstStyle/>
          <a:p>
            <a:endParaRPr lang="en-US"/>
          </a:p>
        </p:txBody>
      </p:sp>
      <p:sp>
        <p:nvSpPr>
          <p:cNvPr id="14342" name="Line 19"/>
          <p:cNvSpPr>
            <a:spLocks noChangeShapeType="1"/>
          </p:cNvSpPr>
          <p:nvPr/>
        </p:nvSpPr>
        <p:spPr bwMode="auto">
          <a:xfrm flipH="1">
            <a:off x="6710363" y="1477963"/>
            <a:ext cx="647700" cy="1587"/>
          </a:xfrm>
          <a:prstGeom prst="line">
            <a:avLst/>
          </a:prstGeom>
          <a:noFill/>
          <a:ln w="14288">
            <a:solidFill>
              <a:srgbClr val="000000"/>
            </a:solidFill>
            <a:round/>
            <a:headEnd/>
            <a:tailEnd/>
          </a:ln>
        </p:spPr>
        <p:txBody>
          <a:bodyPr/>
          <a:lstStyle/>
          <a:p>
            <a:endParaRPr lang="en-US"/>
          </a:p>
        </p:txBody>
      </p:sp>
      <p:sp>
        <p:nvSpPr>
          <p:cNvPr id="14343" name="Rectangle 14"/>
          <p:cNvSpPr>
            <a:spLocks noChangeArrowheads="1"/>
          </p:cNvSpPr>
          <p:nvPr/>
        </p:nvSpPr>
        <p:spPr bwMode="auto">
          <a:xfrm>
            <a:off x="7415213" y="1360488"/>
            <a:ext cx="1370012" cy="517525"/>
          </a:xfrm>
          <a:prstGeom prst="rect">
            <a:avLst/>
          </a:prstGeom>
          <a:noFill/>
          <a:ln w="9525">
            <a:noFill/>
            <a:miter lim="800000"/>
            <a:headEnd/>
            <a:tailEnd/>
          </a:ln>
        </p:spPr>
        <p:txBody>
          <a:bodyPr wrap="none" lIns="0" tIns="0" rIns="0" bIns="0">
            <a:spAutoFit/>
          </a:bodyPr>
          <a:lstStyle/>
          <a:p>
            <a:pPr eaLnBrk="1" hangingPunct="1">
              <a:lnSpc>
                <a:spcPct val="85000"/>
              </a:lnSpc>
            </a:pPr>
            <a:r>
              <a:rPr lang="en-US" sz="2000" b="1">
                <a:solidFill>
                  <a:srgbClr val="000000"/>
                </a:solidFill>
              </a:rPr>
              <a:t>Polar areas</a:t>
            </a:r>
          </a:p>
          <a:p>
            <a:pPr eaLnBrk="1" hangingPunct="1">
              <a:lnSpc>
                <a:spcPct val="85000"/>
              </a:lnSpc>
            </a:pPr>
            <a:r>
              <a:rPr lang="en-US" sz="2000" b="1">
                <a:solidFill>
                  <a:srgbClr val="000000"/>
                </a:solidFill>
              </a:rPr>
              <a:t>of protein</a:t>
            </a:r>
            <a:endParaRPr lang="en-US" sz="2000" b="1"/>
          </a:p>
        </p:txBody>
      </p:sp>
      <p:sp>
        <p:nvSpPr>
          <p:cNvPr id="14344" name="Rectangle 16"/>
          <p:cNvSpPr>
            <a:spLocks noChangeArrowheads="1"/>
          </p:cNvSpPr>
          <p:nvPr/>
        </p:nvSpPr>
        <p:spPr bwMode="auto">
          <a:xfrm>
            <a:off x="5622925" y="6156325"/>
            <a:ext cx="3533775" cy="258763"/>
          </a:xfrm>
          <a:prstGeom prst="rect">
            <a:avLst/>
          </a:prstGeom>
          <a:noFill/>
          <a:ln w="9525">
            <a:noFill/>
            <a:miter lim="800000"/>
            <a:headEnd/>
            <a:tailEnd/>
          </a:ln>
        </p:spPr>
        <p:txBody>
          <a:bodyPr lIns="0" tIns="0" rIns="0" bIns="0">
            <a:spAutoFit/>
          </a:bodyPr>
          <a:lstStyle/>
          <a:p>
            <a:pPr eaLnBrk="1" hangingPunct="1">
              <a:lnSpc>
                <a:spcPct val="85000"/>
              </a:lnSpc>
            </a:pPr>
            <a:r>
              <a:rPr lang="en-US" sz="2000" b="1">
                <a:solidFill>
                  <a:srgbClr val="000000"/>
                </a:solidFill>
              </a:rPr>
              <a:t>Nonpolar areas of protein</a:t>
            </a:r>
            <a:endParaRPr lang="en-US" sz="2000" b="1"/>
          </a:p>
        </p:txBody>
      </p:sp>
      <p:sp>
        <p:nvSpPr>
          <p:cNvPr id="14345" name="Freeform 21"/>
          <p:cNvSpPr>
            <a:spLocks/>
          </p:cNvSpPr>
          <p:nvPr/>
        </p:nvSpPr>
        <p:spPr bwMode="auto">
          <a:xfrm>
            <a:off x="6908800" y="4505325"/>
            <a:ext cx="769938" cy="1589088"/>
          </a:xfrm>
          <a:custGeom>
            <a:avLst/>
            <a:gdLst>
              <a:gd name="T0" fmla="*/ 73486 w 461"/>
              <a:gd name="T1" fmla="*/ 424220 h 914"/>
              <a:gd name="T2" fmla="*/ 0 w 461"/>
              <a:gd name="T3" fmla="*/ 1589088 h 914"/>
              <a:gd name="T4" fmla="*/ 769938 w 461"/>
              <a:gd name="T5" fmla="*/ 0 h 914"/>
              <a:gd name="T6" fmla="*/ 0 60000 65536"/>
              <a:gd name="T7" fmla="*/ 0 60000 65536"/>
              <a:gd name="T8" fmla="*/ 0 60000 65536"/>
              <a:gd name="T9" fmla="*/ 0 w 461"/>
              <a:gd name="T10" fmla="*/ 0 h 914"/>
              <a:gd name="T11" fmla="*/ 461 w 461"/>
              <a:gd name="T12" fmla="*/ 914 h 914"/>
            </a:gdLst>
            <a:ahLst/>
            <a:cxnLst>
              <a:cxn ang="T6">
                <a:pos x="T0" y="T1"/>
              </a:cxn>
              <a:cxn ang="T7">
                <a:pos x="T2" y="T3"/>
              </a:cxn>
              <a:cxn ang="T8">
                <a:pos x="T4" y="T5"/>
              </a:cxn>
            </a:cxnLst>
            <a:rect l="T9" t="T10" r="T11" b="T12"/>
            <a:pathLst>
              <a:path w="461" h="914">
                <a:moveTo>
                  <a:pt x="44" y="244"/>
                </a:moveTo>
                <a:lnTo>
                  <a:pt x="0" y="914"/>
                </a:lnTo>
                <a:lnTo>
                  <a:pt x="461" y="0"/>
                </a:lnTo>
              </a:path>
            </a:pathLst>
          </a:custGeom>
          <a:noFill/>
          <a:ln w="14288">
            <a:solidFill>
              <a:srgbClr val="000000"/>
            </a:solidFill>
            <a:round/>
            <a:headEnd/>
            <a:tailEnd/>
          </a:ln>
        </p:spPr>
        <p:txBody>
          <a:bodyPr/>
          <a:lstStyle/>
          <a:p>
            <a:endParaRPr lang="en-US"/>
          </a:p>
        </p:txBody>
      </p:sp>
      <p:sp>
        <p:nvSpPr>
          <p:cNvPr id="14346" name="Rectangle 25"/>
          <p:cNvSpPr>
            <a:spLocks noChangeArrowheads="1"/>
          </p:cNvSpPr>
          <p:nvPr/>
        </p:nvSpPr>
        <p:spPr bwMode="auto">
          <a:xfrm>
            <a:off x="130175" y="6403975"/>
            <a:ext cx="547688" cy="346075"/>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7274">
                                            <p:txEl>
                                              <p:pRg st="0" end="0"/>
                                            </p:txEl>
                                          </p:spTgt>
                                        </p:tgtEl>
                                        <p:attrNameLst>
                                          <p:attrName>style.visibility</p:attrName>
                                        </p:attrNameLst>
                                      </p:cBhvr>
                                      <p:to>
                                        <p:strVal val="visible"/>
                                      </p:to>
                                    </p:set>
                                    <p:anim calcmode="lin" valueType="num">
                                      <p:cBhvr additive="base">
                                        <p:cTn id="7" dur="500" fill="hold"/>
                                        <p:tgtEl>
                                          <p:spTgt spid="26727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727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67274">
                                            <p:txEl>
                                              <p:pRg st="4" end="4"/>
                                            </p:txEl>
                                          </p:spTgt>
                                        </p:tgtEl>
                                        <p:attrNameLst>
                                          <p:attrName>style.visibility</p:attrName>
                                        </p:attrNameLst>
                                      </p:cBhvr>
                                      <p:to>
                                        <p:strVal val="visible"/>
                                      </p:to>
                                    </p:set>
                                    <p:anim calcmode="lin" valueType="num">
                                      <p:cBhvr additive="base">
                                        <p:cTn id="12" dur="500" fill="hold"/>
                                        <p:tgtEl>
                                          <p:spTgt spid="267274">
                                            <p:txEl>
                                              <p:pRg st="4" end="4"/>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6727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67274">
                                            <p:txEl>
                                              <p:pRg st="1" end="1"/>
                                            </p:txEl>
                                          </p:spTgt>
                                        </p:tgtEl>
                                        <p:attrNameLst>
                                          <p:attrName>style.visibility</p:attrName>
                                        </p:attrNameLst>
                                      </p:cBhvr>
                                      <p:to>
                                        <p:strVal val="visible"/>
                                      </p:to>
                                    </p:set>
                                    <p:anim calcmode="lin" valueType="num">
                                      <p:cBhvr additive="base">
                                        <p:cTn id="18" dur="500" fill="hold"/>
                                        <p:tgtEl>
                                          <p:spTgt spid="267274">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6727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67274">
                                            <p:txEl>
                                              <p:pRg st="2" end="2"/>
                                            </p:txEl>
                                          </p:spTgt>
                                        </p:tgtEl>
                                        <p:attrNameLst>
                                          <p:attrName>style.visibility</p:attrName>
                                        </p:attrNameLst>
                                      </p:cBhvr>
                                      <p:to>
                                        <p:strVal val="visible"/>
                                      </p:to>
                                    </p:set>
                                    <p:anim calcmode="lin" valueType="num">
                                      <p:cBhvr additive="base">
                                        <p:cTn id="24" dur="500" fill="hold"/>
                                        <p:tgtEl>
                                          <p:spTgt spid="267274">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26727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67274">
                                            <p:txEl>
                                              <p:pRg st="3" end="3"/>
                                            </p:txEl>
                                          </p:spTgt>
                                        </p:tgtEl>
                                        <p:attrNameLst>
                                          <p:attrName>style.visibility</p:attrName>
                                        </p:attrNameLst>
                                      </p:cBhvr>
                                      <p:to>
                                        <p:strVal val="visible"/>
                                      </p:to>
                                    </p:set>
                                    <p:anim calcmode="lin" valueType="num">
                                      <p:cBhvr additive="base">
                                        <p:cTn id="30" dur="500" fill="hold"/>
                                        <p:tgtEl>
                                          <p:spTgt spid="267274">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6727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67274">
                                            <p:txEl>
                                              <p:pRg st="5" end="5"/>
                                            </p:txEl>
                                          </p:spTgt>
                                        </p:tgtEl>
                                        <p:attrNameLst>
                                          <p:attrName>style.visibility</p:attrName>
                                        </p:attrNameLst>
                                      </p:cBhvr>
                                      <p:to>
                                        <p:strVal val="visible"/>
                                      </p:to>
                                    </p:set>
                                    <p:anim calcmode="lin" valueType="num">
                                      <p:cBhvr additive="base">
                                        <p:cTn id="36" dur="500" fill="hold"/>
                                        <p:tgtEl>
                                          <p:spTgt spid="267274">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26727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267274">
                                            <p:txEl>
                                              <p:pRg st="6" end="6"/>
                                            </p:txEl>
                                          </p:spTgt>
                                        </p:tgtEl>
                                        <p:attrNameLst>
                                          <p:attrName>style.visibility</p:attrName>
                                        </p:attrNameLst>
                                      </p:cBhvr>
                                      <p:to>
                                        <p:strVal val="visible"/>
                                      </p:to>
                                    </p:set>
                                    <p:anim calcmode="lin" valueType="num">
                                      <p:cBhvr additive="base">
                                        <p:cTn id="42" dur="500" fill="hold"/>
                                        <p:tgtEl>
                                          <p:spTgt spid="267274">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67274">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67274">
                                            <p:txEl>
                                              <p:pRg st="7" end="7"/>
                                            </p:txEl>
                                          </p:spTgt>
                                        </p:tgtEl>
                                        <p:attrNameLst>
                                          <p:attrName>style.visibility</p:attrName>
                                        </p:attrNameLst>
                                      </p:cBhvr>
                                      <p:to>
                                        <p:strVal val="visible"/>
                                      </p:to>
                                    </p:set>
                                    <p:anim calcmode="lin" valueType="num">
                                      <p:cBhvr additive="base">
                                        <p:cTn id="48" dur="500" fill="hold"/>
                                        <p:tgtEl>
                                          <p:spTgt spid="267274">
                                            <p:txEl>
                                              <p:pRg st="7" end="7"/>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267274">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4"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06_07"/>
          <p:cNvPicPr>
            <a:picLocks noChangeAspect="1" noChangeArrowheads="1"/>
          </p:cNvPicPr>
          <p:nvPr/>
        </p:nvPicPr>
        <p:blipFill>
          <a:blip r:embed="rId5" cstate="print"/>
          <a:srcRect b="3000"/>
          <a:stretch>
            <a:fillRect/>
          </a:stretch>
        </p:blipFill>
        <p:spPr bwMode="auto">
          <a:xfrm>
            <a:off x="374650" y="739775"/>
            <a:ext cx="8410575" cy="6118225"/>
          </a:xfrm>
          <a:prstGeom prst="rect">
            <a:avLst/>
          </a:prstGeom>
          <a:noFill/>
          <a:ln w="9525">
            <a:noFill/>
            <a:miter lim="800000"/>
            <a:headEnd/>
            <a:tailEnd/>
          </a:ln>
        </p:spPr>
      </p:pic>
      <p:sp>
        <p:nvSpPr>
          <p:cNvPr id="16387" name="Rectangle 2"/>
          <p:cNvSpPr>
            <a:spLocks noGrp="1" noChangeArrowheads="1"/>
          </p:cNvSpPr>
          <p:nvPr>
            <p:ph type="title"/>
          </p:nvPr>
        </p:nvSpPr>
        <p:spPr>
          <a:xfrm>
            <a:off x="609600" y="533400"/>
            <a:ext cx="8229600" cy="838200"/>
          </a:xfrm>
        </p:spPr>
        <p:txBody>
          <a:bodyPr/>
          <a:lstStyle/>
          <a:p>
            <a:pPr eaLnBrk="1" hangingPunct="1"/>
            <a:r>
              <a:rPr lang="en-US" sz="2800" smtClean="0"/>
              <a:t>Many Functions of Membrane Proteins</a:t>
            </a:r>
            <a:endParaRPr lang="en-US" smtClean="0">
              <a:solidFill>
                <a:srgbClr val="000000"/>
              </a:solidFill>
            </a:endParaRPr>
          </a:p>
        </p:txBody>
      </p:sp>
      <p:sp>
        <p:nvSpPr>
          <p:cNvPr id="16388" name="Rectangle 5"/>
          <p:cNvSpPr>
            <a:spLocks noChangeArrowheads="1"/>
          </p:cNvSpPr>
          <p:nvPr/>
        </p:nvSpPr>
        <p:spPr bwMode="auto">
          <a:xfrm>
            <a:off x="468313" y="1381125"/>
            <a:ext cx="946150" cy="304800"/>
          </a:xfrm>
          <a:prstGeom prst="rect">
            <a:avLst/>
          </a:prstGeom>
          <a:noFill/>
          <a:ln w="9525">
            <a:noFill/>
            <a:miter lim="800000"/>
            <a:headEnd/>
            <a:tailEnd/>
          </a:ln>
        </p:spPr>
        <p:txBody>
          <a:bodyPr wrap="none" lIns="0" tIns="0" rIns="0" bIns="0">
            <a:spAutoFit/>
          </a:bodyPr>
          <a:lstStyle/>
          <a:p>
            <a:pPr algn="l" eaLnBrk="1" hangingPunct="1"/>
            <a:r>
              <a:rPr lang="en-US" sz="2000" b="1">
                <a:solidFill>
                  <a:srgbClr val="000000"/>
                </a:solidFill>
              </a:rPr>
              <a:t>Outside</a:t>
            </a:r>
            <a:endParaRPr lang="en-US" sz="2000" b="1"/>
          </a:p>
        </p:txBody>
      </p:sp>
      <p:sp>
        <p:nvSpPr>
          <p:cNvPr id="16389" name="Rectangle 6"/>
          <p:cNvSpPr>
            <a:spLocks noChangeArrowheads="1"/>
          </p:cNvSpPr>
          <p:nvPr/>
        </p:nvSpPr>
        <p:spPr bwMode="auto">
          <a:xfrm>
            <a:off x="468313" y="2117725"/>
            <a:ext cx="1284287" cy="517525"/>
          </a:xfrm>
          <a:prstGeom prst="rect">
            <a:avLst/>
          </a:prstGeom>
          <a:noFill/>
          <a:ln w="9525">
            <a:noFill/>
            <a:miter lim="800000"/>
            <a:headEnd/>
            <a:tailEnd/>
          </a:ln>
        </p:spPr>
        <p:txBody>
          <a:bodyPr wrap="none" lIns="0" tIns="0" rIns="0" bIns="0">
            <a:spAutoFit/>
          </a:bodyPr>
          <a:lstStyle/>
          <a:p>
            <a:pPr algn="l" eaLnBrk="1" hangingPunct="1">
              <a:lnSpc>
                <a:spcPct val="85000"/>
              </a:lnSpc>
            </a:pPr>
            <a:r>
              <a:rPr lang="en-US" sz="2000" b="1">
                <a:solidFill>
                  <a:srgbClr val="000000"/>
                </a:solidFill>
              </a:rPr>
              <a:t>Plasma</a:t>
            </a:r>
          </a:p>
          <a:p>
            <a:pPr algn="l" eaLnBrk="1" hangingPunct="1">
              <a:lnSpc>
                <a:spcPct val="85000"/>
              </a:lnSpc>
            </a:pPr>
            <a:r>
              <a:rPr lang="en-US" sz="2000" b="1">
                <a:solidFill>
                  <a:srgbClr val="000000"/>
                </a:solidFill>
              </a:rPr>
              <a:t>membrane</a:t>
            </a:r>
            <a:endParaRPr lang="en-US" sz="2000" b="1"/>
          </a:p>
        </p:txBody>
      </p:sp>
      <p:sp>
        <p:nvSpPr>
          <p:cNvPr id="16390" name="Rectangle 7"/>
          <p:cNvSpPr>
            <a:spLocks noChangeArrowheads="1"/>
          </p:cNvSpPr>
          <p:nvPr/>
        </p:nvSpPr>
        <p:spPr bwMode="auto">
          <a:xfrm>
            <a:off x="468313" y="2960688"/>
            <a:ext cx="733425" cy="304800"/>
          </a:xfrm>
          <a:prstGeom prst="rect">
            <a:avLst/>
          </a:prstGeom>
          <a:noFill/>
          <a:ln w="9525">
            <a:noFill/>
            <a:miter lim="800000"/>
            <a:headEnd/>
            <a:tailEnd/>
          </a:ln>
        </p:spPr>
        <p:txBody>
          <a:bodyPr wrap="none" lIns="0" tIns="0" rIns="0" bIns="0">
            <a:spAutoFit/>
          </a:bodyPr>
          <a:lstStyle/>
          <a:p>
            <a:pPr algn="l" eaLnBrk="1" hangingPunct="1"/>
            <a:r>
              <a:rPr lang="en-US" sz="2000" b="1">
                <a:solidFill>
                  <a:srgbClr val="000000"/>
                </a:solidFill>
              </a:rPr>
              <a:t>Inside</a:t>
            </a:r>
            <a:endParaRPr lang="en-US" sz="2000" b="1"/>
          </a:p>
        </p:txBody>
      </p:sp>
      <p:sp>
        <p:nvSpPr>
          <p:cNvPr id="463880" name="Rectangle 8"/>
          <p:cNvSpPr>
            <a:spLocks noChangeArrowheads="1"/>
          </p:cNvSpPr>
          <p:nvPr/>
        </p:nvSpPr>
        <p:spPr bwMode="auto">
          <a:xfrm>
            <a:off x="2020888" y="3300413"/>
            <a:ext cx="1425575" cy="304800"/>
          </a:xfrm>
          <a:prstGeom prst="rect">
            <a:avLst/>
          </a:prstGeom>
          <a:noFill/>
          <a:ln w="9525">
            <a:noFill/>
            <a:miter lim="800000"/>
            <a:headEnd/>
            <a:tailEnd/>
          </a:ln>
        </p:spPr>
        <p:txBody>
          <a:bodyPr wrap="none" lIns="0" tIns="0" rIns="0" bIns="0">
            <a:spAutoFit/>
          </a:bodyPr>
          <a:lstStyle/>
          <a:p>
            <a:pPr eaLnBrk="1" hangingPunct="1"/>
            <a:r>
              <a:rPr lang="en-US" sz="2000" b="1">
                <a:solidFill>
                  <a:srgbClr val="000000"/>
                </a:solidFill>
              </a:rPr>
              <a:t>Transporter</a:t>
            </a:r>
            <a:endParaRPr lang="en-US" sz="2000" b="1"/>
          </a:p>
        </p:txBody>
      </p:sp>
      <p:sp>
        <p:nvSpPr>
          <p:cNvPr id="463881" name="Rectangle 9"/>
          <p:cNvSpPr>
            <a:spLocks noChangeArrowheads="1"/>
          </p:cNvSpPr>
          <p:nvPr/>
        </p:nvSpPr>
        <p:spPr bwMode="auto">
          <a:xfrm>
            <a:off x="6842125" y="3344863"/>
            <a:ext cx="1439863" cy="517525"/>
          </a:xfrm>
          <a:prstGeom prst="rect">
            <a:avLst/>
          </a:prstGeom>
          <a:noFill/>
          <a:ln w="9525">
            <a:noFill/>
            <a:miter lim="800000"/>
            <a:headEnd/>
            <a:tailEnd/>
          </a:ln>
        </p:spPr>
        <p:txBody>
          <a:bodyPr wrap="none" lIns="0" tIns="0" rIns="0" bIns="0">
            <a:spAutoFit/>
          </a:bodyPr>
          <a:lstStyle/>
          <a:p>
            <a:pPr eaLnBrk="1" hangingPunct="1">
              <a:lnSpc>
                <a:spcPct val="85000"/>
              </a:lnSpc>
            </a:pPr>
            <a:r>
              <a:rPr lang="en-US" sz="2000" b="1">
                <a:solidFill>
                  <a:srgbClr val="000000"/>
                </a:solidFill>
              </a:rPr>
              <a:t>Cell surface</a:t>
            </a:r>
            <a:br>
              <a:rPr lang="en-US" sz="2000" b="1">
                <a:solidFill>
                  <a:srgbClr val="000000"/>
                </a:solidFill>
              </a:rPr>
            </a:br>
            <a:r>
              <a:rPr lang="en-US" sz="2000" b="1">
                <a:solidFill>
                  <a:srgbClr val="000000"/>
                </a:solidFill>
              </a:rPr>
              <a:t>receptor</a:t>
            </a:r>
            <a:endParaRPr lang="en-US" sz="2000" b="1"/>
          </a:p>
        </p:txBody>
      </p:sp>
      <p:sp>
        <p:nvSpPr>
          <p:cNvPr id="463882" name="Rectangle 10"/>
          <p:cNvSpPr>
            <a:spLocks noChangeArrowheads="1"/>
          </p:cNvSpPr>
          <p:nvPr/>
        </p:nvSpPr>
        <p:spPr bwMode="auto">
          <a:xfrm>
            <a:off x="4705350" y="3300413"/>
            <a:ext cx="960438" cy="609600"/>
          </a:xfrm>
          <a:prstGeom prst="rect">
            <a:avLst/>
          </a:prstGeom>
          <a:noFill/>
          <a:ln w="9525">
            <a:noFill/>
            <a:miter lim="800000"/>
            <a:headEnd/>
            <a:tailEnd/>
          </a:ln>
        </p:spPr>
        <p:txBody>
          <a:bodyPr wrap="none" lIns="0" tIns="0" rIns="0" bIns="0">
            <a:spAutoFit/>
          </a:bodyPr>
          <a:lstStyle/>
          <a:p>
            <a:pPr eaLnBrk="1" hangingPunct="1"/>
            <a:r>
              <a:rPr lang="en-US" sz="2000" b="1">
                <a:solidFill>
                  <a:srgbClr val="000000"/>
                </a:solidFill>
              </a:rPr>
              <a:t>Enzyme</a:t>
            </a:r>
            <a:br>
              <a:rPr lang="en-US" sz="2000" b="1">
                <a:solidFill>
                  <a:srgbClr val="000000"/>
                </a:solidFill>
              </a:rPr>
            </a:br>
            <a:r>
              <a:rPr lang="en-US" sz="2000" b="1">
                <a:solidFill>
                  <a:srgbClr val="000000"/>
                </a:solidFill>
              </a:rPr>
              <a:t>activity</a:t>
            </a:r>
            <a:endParaRPr lang="en-US" sz="2000" b="1"/>
          </a:p>
        </p:txBody>
      </p:sp>
      <p:sp>
        <p:nvSpPr>
          <p:cNvPr id="463883" name="Rectangle 11"/>
          <p:cNvSpPr>
            <a:spLocks noChangeArrowheads="1"/>
          </p:cNvSpPr>
          <p:nvPr/>
        </p:nvSpPr>
        <p:spPr bwMode="auto">
          <a:xfrm>
            <a:off x="1843088" y="6216650"/>
            <a:ext cx="1820862" cy="517525"/>
          </a:xfrm>
          <a:prstGeom prst="rect">
            <a:avLst/>
          </a:prstGeom>
          <a:noFill/>
          <a:ln w="9525">
            <a:noFill/>
            <a:miter lim="800000"/>
            <a:headEnd/>
            <a:tailEnd/>
          </a:ln>
        </p:spPr>
        <p:txBody>
          <a:bodyPr wrap="none" lIns="0" tIns="0" rIns="0" bIns="0">
            <a:spAutoFit/>
          </a:bodyPr>
          <a:lstStyle/>
          <a:p>
            <a:pPr eaLnBrk="1" hangingPunct="1">
              <a:lnSpc>
                <a:spcPct val="85000"/>
              </a:lnSpc>
            </a:pPr>
            <a:r>
              <a:rPr lang="en-US" sz="2000" b="1">
                <a:solidFill>
                  <a:srgbClr val="000000"/>
                </a:solidFill>
              </a:rPr>
              <a:t>Cell surface </a:t>
            </a:r>
            <a:br>
              <a:rPr lang="en-US" sz="2000" b="1">
                <a:solidFill>
                  <a:srgbClr val="000000"/>
                </a:solidFill>
              </a:rPr>
            </a:br>
            <a:r>
              <a:rPr lang="en-US" sz="2000" b="1">
                <a:solidFill>
                  <a:srgbClr val="000000"/>
                </a:solidFill>
              </a:rPr>
              <a:t>identity marker</a:t>
            </a:r>
            <a:endParaRPr lang="en-US" sz="2000" b="1"/>
          </a:p>
        </p:txBody>
      </p:sp>
      <p:sp>
        <p:nvSpPr>
          <p:cNvPr id="463884" name="Rectangle 12"/>
          <p:cNvSpPr>
            <a:spLocks noChangeArrowheads="1"/>
          </p:cNvSpPr>
          <p:nvPr/>
        </p:nvSpPr>
        <p:spPr bwMode="auto">
          <a:xfrm>
            <a:off x="6550025" y="6229350"/>
            <a:ext cx="2159000" cy="517525"/>
          </a:xfrm>
          <a:prstGeom prst="rect">
            <a:avLst/>
          </a:prstGeom>
          <a:noFill/>
          <a:ln w="9525">
            <a:noFill/>
            <a:miter lim="800000"/>
            <a:headEnd/>
            <a:tailEnd/>
          </a:ln>
        </p:spPr>
        <p:txBody>
          <a:bodyPr wrap="none" lIns="0" tIns="0" rIns="0" bIns="0">
            <a:spAutoFit/>
          </a:bodyPr>
          <a:lstStyle/>
          <a:p>
            <a:pPr eaLnBrk="1" hangingPunct="1">
              <a:lnSpc>
                <a:spcPct val="85000"/>
              </a:lnSpc>
            </a:pPr>
            <a:r>
              <a:rPr lang="en-US" sz="2000" b="1">
                <a:solidFill>
                  <a:srgbClr val="000000"/>
                </a:solidFill>
              </a:rPr>
              <a:t>Attachment to the</a:t>
            </a:r>
            <a:br>
              <a:rPr lang="en-US" sz="2000" b="1">
                <a:solidFill>
                  <a:srgbClr val="000000"/>
                </a:solidFill>
              </a:rPr>
            </a:br>
            <a:r>
              <a:rPr lang="en-US" sz="2000" b="1">
                <a:solidFill>
                  <a:srgbClr val="000000"/>
                </a:solidFill>
              </a:rPr>
              <a:t>cytoskeleton</a:t>
            </a:r>
            <a:endParaRPr lang="en-US" sz="2000" b="1"/>
          </a:p>
        </p:txBody>
      </p:sp>
      <p:sp>
        <p:nvSpPr>
          <p:cNvPr id="463885" name="Rectangle 13"/>
          <p:cNvSpPr>
            <a:spLocks noChangeArrowheads="1"/>
          </p:cNvSpPr>
          <p:nvPr/>
        </p:nvSpPr>
        <p:spPr bwMode="auto">
          <a:xfrm>
            <a:off x="4338638" y="6196013"/>
            <a:ext cx="1651000" cy="304800"/>
          </a:xfrm>
          <a:prstGeom prst="rect">
            <a:avLst/>
          </a:prstGeom>
          <a:noFill/>
          <a:ln w="9525">
            <a:noFill/>
            <a:miter lim="800000"/>
            <a:headEnd/>
            <a:tailEnd/>
          </a:ln>
        </p:spPr>
        <p:txBody>
          <a:bodyPr wrap="none" lIns="0" tIns="0" rIns="0" bIns="0">
            <a:spAutoFit/>
          </a:bodyPr>
          <a:lstStyle/>
          <a:p>
            <a:pPr eaLnBrk="1" hangingPunct="1"/>
            <a:r>
              <a:rPr lang="en-US" sz="2000" b="1">
                <a:solidFill>
                  <a:srgbClr val="000000"/>
                </a:solidFill>
              </a:rPr>
              <a:t>Cell adhesion</a:t>
            </a:r>
            <a:endParaRPr lang="en-US" sz="2000" b="1"/>
          </a:p>
        </p:txBody>
      </p:sp>
      <p:sp>
        <p:nvSpPr>
          <p:cNvPr id="463887" name="AutoShape 15"/>
          <p:cNvSpPr>
            <a:spLocks noChangeArrowheads="1"/>
          </p:cNvSpPr>
          <p:nvPr/>
        </p:nvSpPr>
        <p:spPr bwMode="auto">
          <a:xfrm>
            <a:off x="881063" y="4114800"/>
            <a:ext cx="1233487" cy="339725"/>
          </a:xfrm>
          <a:prstGeom prst="roundRect">
            <a:avLst>
              <a:gd name="adj" fmla="val 16667"/>
            </a:avLst>
          </a:prstGeom>
          <a:solidFill>
            <a:srgbClr val="CC0000"/>
          </a:solidFill>
          <a:ln w="9525">
            <a:noFill/>
            <a:round/>
            <a:headEnd/>
            <a:tailEnd/>
          </a:ln>
        </p:spPr>
        <p:txBody>
          <a:bodyPr wrap="none" lIns="0" tIns="0" rIns="0" bIns="0" anchor="ctr">
            <a:spAutoFit/>
          </a:bodyPr>
          <a:lstStyle/>
          <a:p>
            <a:r>
              <a:rPr lang="en-US" sz="2000" b="1">
                <a:solidFill>
                  <a:schemeClr val="bg1"/>
                </a:solidFill>
              </a:rPr>
              <a:t>“Antigen”</a:t>
            </a:r>
          </a:p>
        </p:txBody>
      </p:sp>
      <p:sp>
        <p:nvSpPr>
          <p:cNvPr id="463888" name="AutoShape 16"/>
          <p:cNvSpPr>
            <a:spLocks noChangeArrowheads="1"/>
          </p:cNvSpPr>
          <p:nvPr/>
        </p:nvSpPr>
        <p:spPr bwMode="auto">
          <a:xfrm>
            <a:off x="2727325" y="1020763"/>
            <a:ext cx="1290638" cy="339725"/>
          </a:xfrm>
          <a:prstGeom prst="roundRect">
            <a:avLst>
              <a:gd name="adj" fmla="val 16667"/>
            </a:avLst>
          </a:prstGeom>
          <a:solidFill>
            <a:srgbClr val="CC0000"/>
          </a:solidFill>
          <a:ln w="9525">
            <a:noFill/>
            <a:round/>
            <a:headEnd/>
            <a:tailEnd/>
          </a:ln>
        </p:spPr>
        <p:txBody>
          <a:bodyPr wrap="none" lIns="0" tIns="0" rIns="0" bIns="0" anchor="ctr">
            <a:spAutoFit/>
          </a:bodyPr>
          <a:lstStyle/>
          <a:p>
            <a:r>
              <a:rPr lang="en-US" sz="2000" b="1">
                <a:solidFill>
                  <a:schemeClr val="bg1"/>
                </a:solidFill>
              </a:rPr>
              <a:t>“Channel”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3880">
                                            <p:txEl>
                                              <p:pRg st="0" end="0"/>
                                            </p:txEl>
                                          </p:spTgt>
                                        </p:tgtEl>
                                        <p:attrNameLst>
                                          <p:attrName>style.visibility</p:attrName>
                                        </p:attrNameLst>
                                      </p:cBhvr>
                                      <p:to>
                                        <p:strVal val="visible"/>
                                      </p:to>
                                    </p:set>
                                    <p:animEffect transition="in" filter="wipe(left)">
                                      <p:cBhvr>
                                        <p:cTn id="7" dur="500"/>
                                        <p:tgtEl>
                                          <p:spTgt spid="46388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3888"/>
                                        </p:tgtEl>
                                        <p:attrNameLst>
                                          <p:attrName>style.visibility</p:attrName>
                                        </p:attrNameLst>
                                      </p:cBhvr>
                                      <p:to>
                                        <p:strVal val="visible"/>
                                      </p:to>
                                    </p:set>
                                    <p:animEffect transition="in" filter="wipe(left)">
                                      <p:cBhvr>
                                        <p:cTn id="12" dur="500"/>
                                        <p:tgtEl>
                                          <p:spTgt spid="463888"/>
                                        </p:tgtEl>
                                      </p:cBhvr>
                                    </p:animEffect>
                                  </p:childTnLst>
                                  <p:subTnLst>
                                    <p:audio>
                                      <p:cMediaNode>
                                        <p:cTn display="0" masterRel="sameClick">
                                          <p:stCondLst>
                                            <p:cond evt="begin" delay="0">
                                              <p:tn val="10"/>
                                            </p:cond>
                                          </p:stCondLst>
                                          <p:endCondLst>
                                            <p:cond evt="onStopAudio" delay="0">
                                              <p:tgtEl>
                                                <p:sldTgt/>
                                              </p:tgtEl>
                                            </p:cond>
                                          </p:endCondLst>
                                        </p:cTn>
                                        <p:tgtEl>
                                          <p:sndTgt r:embed="rId4" name="Pencil Check"/>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3882">
                                            <p:txEl>
                                              <p:pRg st="0" end="0"/>
                                            </p:txEl>
                                          </p:spTgt>
                                        </p:tgtEl>
                                        <p:attrNameLst>
                                          <p:attrName>style.visibility</p:attrName>
                                        </p:attrNameLst>
                                      </p:cBhvr>
                                      <p:to>
                                        <p:strVal val="visible"/>
                                      </p:to>
                                    </p:set>
                                    <p:animEffect transition="in" filter="wipe(left)">
                                      <p:cBhvr>
                                        <p:cTn id="17" dur="500"/>
                                        <p:tgtEl>
                                          <p:spTgt spid="463882">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63881">
                                            <p:txEl>
                                              <p:pRg st="0" end="0"/>
                                            </p:txEl>
                                          </p:spTgt>
                                        </p:tgtEl>
                                        <p:attrNameLst>
                                          <p:attrName>style.visibility</p:attrName>
                                        </p:attrNameLst>
                                      </p:cBhvr>
                                      <p:to>
                                        <p:strVal val="visible"/>
                                      </p:to>
                                    </p:set>
                                    <p:animEffect transition="in" filter="wipe(left)">
                                      <p:cBhvr>
                                        <p:cTn id="22" dur="500"/>
                                        <p:tgtEl>
                                          <p:spTgt spid="463881">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63883">
                                            <p:txEl>
                                              <p:pRg st="0" end="0"/>
                                            </p:txEl>
                                          </p:spTgt>
                                        </p:tgtEl>
                                        <p:attrNameLst>
                                          <p:attrName>style.visibility</p:attrName>
                                        </p:attrNameLst>
                                      </p:cBhvr>
                                      <p:to>
                                        <p:strVal val="visible"/>
                                      </p:to>
                                    </p:set>
                                    <p:animEffect transition="in" filter="wipe(left)">
                                      <p:cBhvr>
                                        <p:cTn id="27" dur="500"/>
                                        <p:tgtEl>
                                          <p:spTgt spid="463883">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63887"/>
                                        </p:tgtEl>
                                        <p:attrNameLst>
                                          <p:attrName>style.visibility</p:attrName>
                                        </p:attrNameLst>
                                      </p:cBhvr>
                                      <p:to>
                                        <p:strVal val="visible"/>
                                      </p:to>
                                    </p:set>
                                    <p:animEffect transition="in" filter="wipe(left)">
                                      <p:cBhvr>
                                        <p:cTn id="32" dur="500"/>
                                        <p:tgtEl>
                                          <p:spTgt spid="463887"/>
                                        </p:tgtEl>
                                      </p:cBhvr>
                                    </p:animEffect>
                                  </p:childTnLst>
                                  <p:subTnLst>
                                    <p:audio>
                                      <p:cMediaNode>
                                        <p:cTn display="0" masterRel="sameClick">
                                          <p:stCondLst>
                                            <p:cond evt="begin" delay="0">
                                              <p:tn val="30"/>
                                            </p:cond>
                                          </p:stCondLst>
                                          <p:endCondLst>
                                            <p:cond evt="onStopAudio" delay="0">
                                              <p:tgtEl>
                                                <p:sldTgt/>
                                              </p:tgtEl>
                                            </p:cond>
                                          </p:endCondLst>
                                        </p:cTn>
                                        <p:tgtEl>
                                          <p:sndTgt r:embed="rId4" name="Pencil Check"/>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63885">
                                            <p:txEl>
                                              <p:pRg st="0" end="0"/>
                                            </p:txEl>
                                          </p:spTgt>
                                        </p:tgtEl>
                                        <p:attrNameLst>
                                          <p:attrName>style.visibility</p:attrName>
                                        </p:attrNameLst>
                                      </p:cBhvr>
                                      <p:to>
                                        <p:strVal val="visible"/>
                                      </p:to>
                                    </p:set>
                                    <p:animEffect transition="in" filter="wipe(left)">
                                      <p:cBhvr>
                                        <p:cTn id="37" dur="500"/>
                                        <p:tgtEl>
                                          <p:spTgt spid="463885">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63884">
                                            <p:txEl>
                                              <p:pRg st="0" end="0"/>
                                            </p:txEl>
                                          </p:spTgt>
                                        </p:tgtEl>
                                        <p:attrNameLst>
                                          <p:attrName>style.visibility</p:attrName>
                                        </p:attrNameLst>
                                      </p:cBhvr>
                                      <p:to>
                                        <p:strVal val="visible"/>
                                      </p:to>
                                    </p:set>
                                    <p:animEffect transition="in" filter="wipe(left)">
                                      <p:cBhvr>
                                        <p:cTn id="42" dur="500"/>
                                        <p:tgtEl>
                                          <p:spTgt spid="463884">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80" grpId="0" build="p" autoUpdateAnimBg="0"/>
      <p:bldP spid="463881" grpId="0" build="p" autoUpdateAnimBg="0"/>
      <p:bldP spid="463882" grpId="0" build="p" autoUpdateAnimBg="0"/>
      <p:bldP spid="463883" grpId="0" build="p" autoUpdateAnimBg="0"/>
      <p:bldP spid="463884" grpId="0" build="p" autoUpdateAnimBg="0"/>
      <p:bldP spid="463885" grpId="0" build="p" autoUpdateAnimBg="0"/>
      <p:bldP spid="463887" grpId="0" animBg="1" autoUpdateAnimBg="0"/>
      <p:bldP spid="463888"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Membrane Proteins</a:t>
            </a:r>
          </a:p>
        </p:txBody>
      </p:sp>
      <p:sp>
        <p:nvSpPr>
          <p:cNvPr id="435203" name="Rectangle 3" descr="Rectangle: Click to edit Master text styles&#10;Second level&#10;Third level&#10;Fourth level&#10;Fifth level"/>
          <p:cNvSpPr>
            <a:spLocks noGrp="1" noChangeArrowheads="1"/>
          </p:cNvSpPr>
          <p:nvPr>
            <p:ph type="body" idx="1"/>
          </p:nvPr>
        </p:nvSpPr>
        <p:spPr>
          <a:xfrm>
            <a:off x="611188" y="1371600"/>
            <a:ext cx="8532812" cy="5348288"/>
          </a:xfrm>
        </p:spPr>
        <p:txBody>
          <a:bodyPr/>
          <a:lstStyle/>
          <a:p>
            <a:pPr eaLnBrk="1" hangingPunct="1">
              <a:lnSpc>
                <a:spcPct val="110000"/>
              </a:lnSpc>
              <a:buClrTx/>
            </a:pPr>
            <a:r>
              <a:rPr lang="en-US" sz="2600" smtClean="0"/>
              <a:t>Proteins determine membrane’s specific functions</a:t>
            </a:r>
          </a:p>
          <a:p>
            <a:pPr lvl="1" eaLnBrk="1" hangingPunct="1">
              <a:lnSpc>
                <a:spcPct val="110000"/>
              </a:lnSpc>
              <a:buClrTx/>
            </a:pPr>
            <a:r>
              <a:rPr lang="en-US" sz="2400" smtClean="0"/>
              <a:t>cell membrane &amp; organelle membranes each have unique collections of proteins</a:t>
            </a:r>
          </a:p>
          <a:p>
            <a:pPr eaLnBrk="1" hangingPunct="1">
              <a:lnSpc>
                <a:spcPct val="110000"/>
              </a:lnSpc>
              <a:buClrTx/>
            </a:pPr>
            <a:r>
              <a:rPr lang="en-US" sz="2600" smtClean="0"/>
              <a:t>Classes of membrane proteins:</a:t>
            </a:r>
          </a:p>
          <a:p>
            <a:pPr lvl="1" eaLnBrk="1" hangingPunct="1">
              <a:lnSpc>
                <a:spcPct val="110000"/>
              </a:lnSpc>
            </a:pPr>
            <a:r>
              <a:rPr lang="en-US" sz="2400" u="sng" smtClean="0">
                <a:solidFill>
                  <a:srgbClr val="CC0000"/>
                </a:solidFill>
              </a:rPr>
              <a:t>peripheral proteins</a:t>
            </a:r>
            <a:r>
              <a:rPr lang="en-US" sz="2400" smtClean="0"/>
              <a:t> </a:t>
            </a:r>
          </a:p>
          <a:p>
            <a:pPr lvl="2" eaLnBrk="1" hangingPunct="1">
              <a:lnSpc>
                <a:spcPct val="110000"/>
              </a:lnSpc>
            </a:pPr>
            <a:r>
              <a:rPr lang="en-US" sz="2000" smtClean="0"/>
              <a:t>loosely bound to surface of membrane</a:t>
            </a:r>
          </a:p>
          <a:p>
            <a:pPr lvl="2" eaLnBrk="1" hangingPunct="1"/>
            <a:r>
              <a:rPr lang="en-US" sz="2000" smtClean="0"/>
              <a:t>ex: cell surface identity marker (</a:t>
            </a:r>
            <a:r>
              <a:rPr lang="en-US" sz="2000" u="sng" smtClean="0">
                <a:solidFill>
                  <a:srgbClr val="CC0000"/>
                </a:solidFill>
              </a:rPr>
              <a:t>antigens</a:t>
            </a:r>
            <a:r>
              <a:rPr lang="en-US" sz="2000" smtClean="0"/>
              <a:t>)</a:t>
            </a:r>
          </a:p>
          <a:p>
            <a:pPr lvl="1" eaLnBrk="1" hangingPunct="1"/>
            <a:r>
              <a:rPr lang="en-US" sz="2400" u="sng" smtClean="0">
                <a:solidFill>
                  <a:srgbClr val="CC0000"/>
                </a:solidFill>
              </a:rPr>
              <a:t>integral proteins</a:t>
            </a:r>
            <a:r>
              <a:rPr lang="en-US" sz="2400" smtClean="0"/>
              <a:t> </a:t>
            </a:r>
          </a:p>
          <a:p>
            <a:pPr lvl="2" eaLnBrk="1" hangingPunct="1"/>
            <a:r>
              <a:rPr lang="en-US" sz="2000" smtClean="0"/>
              <a:t>penetrate lipid bilayer, usually across whole membrane </a:t>
            </a:r>
          </a:p>
          <a:p>
            <a:pPr lvl="2" eaLnBrk="1" hangingPunct="1">
              <a:lnSpc>
                <a:spcPct val="110000"/>
              </a:lnSpc>
            </a:pPr>
            <a:r>
              <a:rPr lang="en-US" sz="2000" u="sng" smtClean="0">
                <a:solidFill>
                  <a:srgbClr val="CC0000"/>
                </a:solidFill>
              </a:rPr>
              <a:t>transmembrane</a:t>
            </a:r>
            <a:r>
              <a:rPr lang="en-US" sz="2000" smtClean="0"/>
              <a:t> protein</a:t>
            </a:r>
          </a:p>
          <a:p>
            <a:pPr lvl="2" eaLnBrk="1" hangingPunct="1">
              <a:lnSpc>
                <a:spcPct val="110000"/>
              </a:lnSpc>
            </a:pPr>
            <a:r>
              <a:rPr lang="en-US" sz="2000" smtClean="0"/>
              <a:t>ex: transport proteins</a:t>
            </a:r>
          </a:p>
          <a:p>
            <a:pPr lvl="3" eaLnBrk="1" hangingPunct="1">
              <a:lnSpc>
                <a:spcPct val="110000"/>
              </a:lnSpc>
            </a:pPr>
            <a:r>
              <a:rPr lang="en-US" sz="1800" smtClean="0"/>
              <a:t>channels, pumps</a:t>
            </a:r>
          </a:p>
        </p:txBody>
      </p:sp>
      <p:grpSp>
        <p:nvGrpSpPr>
          <p:cNvPr id="2" name="Group 6"/>
          <p:cNvGrpSpPr>
            <a:grpSpLocks/>
          </p:cNvGrpSpPr>
          <p:nvPr/>
        </p:nvGrpSpPr>
        <p:grpSpPr bwMode="auto">
          <a:xfrm>
            <a:off x="6994525" y="2322513"/>
            <a:ext cx="1960563" cy="2224087"/>
            <a:chOff x="4409" y="1226"/>
            <a:chExt cx="1235" cy="1401"/>
          </a:xfrm>
        </p:grpSpPr>
        <p:pic>
          <p:nvPicPr>
            <p:cNvPr id="435204" name="Picture 4" descr="06_05"/>
            <p:cNvPicPr>
              <a:picLocks noChangeAspect="1" noChangeArrowheads="1"/>
            </p:cNvPicPr>
            <p:nvPr/>
          </p:nvPicPr>
          <p:blipFill>
            <a:blip r:embed="rId6" cstate="print"/>
            <a:srcRect l="1125" t="28500" r="67500" b="24001"/>
            <a:stretch>
              <a:fillRect/>
            </a:stretch>
          </p:blipFill>
          <p:spPr bwMode="auto">
            <a:xfrm>
              <a:off x="4409" y="1226"/>
              <a:ext cx="1235" cy="1401"/>
            </a:xfrm>
            <a:prstGeom prst="rect">
              <a:avLst/>
            </a:prstGeom>
            <a:noFill/>
            <a:ln w="9525">
              <a:noFill/>
              <a:miter lim="800000"/>
              <a:headEnd/>
              <a:tailEnd/>
            </a:ln>
            <a:effectLst>
              <a:outerShdw dist="35921" dir="2700000" algn="ctr" rotWithShape="0">
                <a:srgbClr val="808080"/>
              </a:outerShdw>
            </a:effectLst>
          </p:spPr>
        </p:pic>
        <p:sp>
          <p:nvSpPr>
            <p:cNvPr id="17418" name="Rectangle 5"/>
            <p:cNvSpPr>
              <a:spLocks noChangeArrowheads="1"/>
            </p:cNvSpPr>
            <p:nvPr/>
          </p:nvSpPr>
          <p:spPr bwMode="auto">
            <a:xfrm>
              <a:off x="5285" y="1226"/>
              <a:ext cx="359" cy="101"/>
            </a:xfrm>
            <a:prstGeom prst="rect">
              <a:avLst/>
            </a:prstGeom>
            <a:solidFill>
              <a:srgbClr val="C2E2E1"/>
            </a:solidFill>
            <a:ln w="9525">
              <a:noFill/>
              <a:miter lim="800000"/>
              <a:headEnd/>
              <a:tailEnd/>
            </a:ln>
          </p:spPr>
          <p:txBody>
            <a:bodyPr wrap="none" anchor="ctr"/>
            <a:lstStyle/>
            <a:p>
              <a:endParaRPr lang="en-US"/>
            </a:p>
          </p:txBody>
        </p:sp>
      </p:grpSp>
      <p:pic>
        <p:nvPicPr>
          <p:cNvPr id="435208" name="Picture 8" descr="06_05"/>
          <p:cNvPicPr>
            <a:picLocks noChangeAspect="1" noChangeArrowheads="1"/>
          </p:cNvPicPr>
          <p:nvPr/>
        </p:nvPicPr>
        <p:blipFill>
          <a:blip r:embed="rId6" cstate="print"/>
          <a:srcRect l="56250" t="31500" r="5624" b="33000"/>
          <a:stretch>
            <a:fillRect/>
          </a:stretch>
        </p:blipFill>
        <p:spPr bwMode="auto">
          <a:xfrm>
            <a:off x="6872288" y="5305425"/>
            <a:ext cx="2082800" cy="1454150"/>
          </a:xfrm>
          <a:prstGeom prst="rect">
            <a:avLst/>
          </a:prstGeom>
          <a:noFill/>
          <a:ln w="9525">
            <a:noFill/>
            <a:miter lim="800000"/>
            <a:headEnd/>
            <a:tailEnd/>
          </a:ln>
          <a:effectLst>
            <a:outerShdw dist="35921" dir="2700000" algn="ctr" rotWithShape="0">
              <a:srgbClr val="808080"/>
            </a:outerShdw>
          </a:effectLst>
        </p:spPr>
      </p:pic>
      <p:sp>
        <p:nvSpPr>
          <p:cNvPr id="435210" name="Oval 10"/>
          <p:cNvSpPr>
            <a:spLocks noChangeArrowheads="1"/>
          </p:cNvSpPr>
          <p:nvPr/>
        </p:nvSpPr>
        <p:spPr bwMode="auto">
          <a:xfrm>
            <a:off x="7127875" y="2347913"/>
            <a:ext cx="922338" cy="1216025"/>
          </a:xfrm>
          <a:prstGeom prst="ellipse">
            <a:avLst/>
          </a:prstGeom>
          <a:noFill/>
          <a:ln w="57150">
            <a:solidFill>
              <a:srgbClr val="CC0000"/>
            </a:solidFill>
            <a:round/>
            <a:headEnd/>
            <a:tailEnd/>
          </a:ln>
        </p:spPr>
        <p:txBody>
          <a:bodyPr wrap="none" anchor="ctr"/>
          <a:lstStyle/>
          <a:p>
            <a:endParaRPr lang="en-US"/>
          </a:p>
        </p:txBody>
      </p:sp>
      <p:sp>
        <p:nvSpPr>
          <p:cNvPr id="435211" name="Oval 11"/>
          <p:cNvSpPr>
            <a:spLocks noChangeArrowheads="1"/>
          </p:cNvSpPr>
          <p:nvPr/>
        </p:nvSpPr>
        <p:spPr bwMode="auto">
          <a:xfrm>
            <a:off x="6951663" y="5164138"/>
            <a:ext cx="922337" cy="1693862"/>
          </a:xfrm>
          <a:prstGeom prst="ellipse">
            <a:avLst/>
          </a:prstGeom>
          <a:noFill/>
          <a:ln w="57150">
            <a:solidFill>
              <a:srgbClr val="CC0000"/>
            </a:solidFill>
            <a:round/>
            <a:headEnd/>
            <a:tailEnd/>
          </a:ln>
        </p:spPr>
        <p:txBody>
          <a:bodyPr wrap="none" anchor="ctr"/>
          <a:lstStyle/>
          <a:p>
            <a:endParaRPr lang="en-US"/>
          </a:p>
        </p:txBody>
      </p:sp>
      <p:sp>
        <p:nvSpPr>
          <p:cNvPr id="435212" name="Oval 12"/>
          <p:cNvSpPr>
            <a:spLocks noChangeArrowheads="1"/>
          </p:cNvSpPr>
          <p:nvPr/>
        </p:nvSpPr>
        <p:spPr bwMode="auto">
          <a:xfrm>
            <a:off x="8074025" y="5164138"/>
            <a:ext cx="922338" cy="1693862"/>
          </a:xfrm>
          <a:prstGeom prst="ellipse">
            <a:avLst/>
          </a:prstGeom>
          <a:noFill/>
          <a:ln w="57150">
            <a:solidFill>
              <a:srgbClr val="CC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5203">
                                            <p:txEl>
                                              <p:pRg st="0" end="0"/>
                                            </p:txEl>
                                          </p:spTgt>
                                        </p:tgtEl>
                                        <p:attrNameLst>
                                          <p:attrName>style.visibility</p:attrName>
                                        </p:attrNameLst>
                                      </p:cBhvr>
                                      <p:to>
                                        <p:strVal val="visible"/>
                                      </p:to>
                                    </p:set>
                                    <p:anim calcmode="lin" valueType="num">
                                      <p:cBhvr additive="base">
                                        <p:cTn id="7" dur="500" fill="hold"/>
                                        <p:tgtEl>
                                          <p:spTgt spid="4352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52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5203">
                                            <p:txEl>
                                              <p:pRg st="1" end="1"/>
                                            </p:txEl>
                                          </p:spTgt>
                                        </p:tgtEl>
                                        <p:attrNameLst>
                                          <p:attrName>style.visibility</p:attrName>
                                        </p:attrNameLst>
                                      </p:cBhvr>
                                      <p:to>
                                        <p:strVal val="visible"/>
                                      </p:to>
                                    </p:set>
                                    <p:anim calcmode="lin" valueType="num">
                                      <p:cBhvr additive="base">
                                        <p:cTn id="13" dur="500" fill="hold"/>
                                        <p:tgtEl>
                                          <p:spTgt spid="4352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520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5203">
                                            <p:txEl>
                                              <p:pRg st="2" end="2"/>
                                            </p:txEl>
                                          </p:spTgt>
                                        </p:tgtEl>
                                        <p:attrNameLst>
                                          <p:attrName>style.visibility</p:attrName>
                                        </p:attrNameLst>
                                      </p:cBhvr>
                                      <p:to>
                                        <p:strVal val="visible"/>
                                      </p:to>
                                    </p:set>
                                    <p:anim calcmode="lin" valueType="num">
                                      <p:cBhvr additive="base">
                                        <p:cTn id="19" dur="500" fill="hold"/>
                                        <p:tgtEl>
                                          <p:spTgt spid="4352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520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5203">
                                            <p:txEl>
                                              <p:pRg st="3" end="3"/>
                                            </p:txEl>
                                          </p:spTgt>
                                        </p:tgtEl>
                                        <p:attrNameLst>
                                          <p:attrName>style.visibility</p:attrName>
                                        </p:attrNameLst>
                                      </p:cBhvr>
                                      <p:to>
                                        <p:strVal val="visible"/>
                                      </p:to>
                                    </p:set>
                                    <p:anim calcmode="lin" valueType="num">
                                      <p:cBhvr additive="base">
                                        <p:cTn id="25" dur="500" fill="hold"/>
                                        <p:tgtEl>
                                          <p:spTgt spid="4352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3520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4" name="Vibro Up"/>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35203">
                                            <p:txEl>
                                              <p:pRg st="4" end="4"/>
                                            </p:txEl>
                                          </p:spTgt>
                                        </p:tgtEl>
                                        <p:attrNameLst>
                                          <p:attrName>style.visibility</p:attrName>
                                        </p:attrNameLst>
                                      </p:cBhvr>
                                      <p:to>
                                        <p:strVal val="visible"/>
                                      </p:to>
                                    </p:set>
                                    <p:anim calcmode="lin" valueType="num">
                                      <p:cBhvr additive="base">
                                        <p:cTn id="36" dur="500" fill="hold"/>
                                        <p:tgtEl>
                                          <p:spTgt spid="43520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3520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35203">
                                            <p:txEl>
                                              <p:pRg st="5" end="5"/>
                                            </p:txEl>
                                          </p:spTgt>
                                        </p:tgtEl>
                                        <p:attrNameLst>
                                          <p:attrName>style.visibility</p:attrName>
                                        </p:attrNameLst>
                                      </p:cBhvr>
                                      <p:to>
                                        <p:strVal val="visible"/>
                                      </p:to>
                                    </p:set>
                                    <p:anim calcmode="lin" valueType="num">
                                      <p:cBhvr additive="base">
                                        <p:cTn id="42" dur="500" fill="hold"/>
                                        <p:tgtEl>
                                          <p:spTgt spid="435203">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3520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35210"/>
                                        </p:tgtEl>
                                        <p:attrNameLst>
                                          <p:attrName>style.visibility</p:attrName>
                                        </p:attrNameLst>
                                      </p:cBhvr>
                                      <p:to>
                                        <p:strVal val="visible"/>
                                      </p:to>
                                    </p:set>
                                    <p:animEffect transition="in" filter="wipe(left)">
                                      <p:cBhvr>
                                        <p:cTn id="48" dur="500"/>
                                        <p:tgtEl>
                                          <p:spTgt spid="435210"/>
                                        </p:tgtEl>
                                      </p:cBhvr>
                                    </p:animEffect>
                                  </p:childTnLst>
                                  <p:subTnLst>
                                    <p:audio>
                                      <p:cMediaNode>
                                        <p:cTn display="0" masterRel="sameClick">
                                          <p:stCondLst>
                                            <p:cond evt="begin" delay="0">
                                              <p:tn val="46"/>
                                            </p:cond>
                                          </p:stCondLst>
                                          <p:endCondLst>
                                            <p:cond evt="onStopAudio" delay="0">
                                              <p:tgtEl>
                                                <p:sldTgt/>
                                              </p:tgtEl>
                                            </p:cond>
                                          </p:endCondLst>
                                        </p:cTn>
                                        <p:tgtEl>
                                          <p:sndTgt r:embed="rId5" name="Pencil Check"/>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35203">
                                            <p:txEl>
                                              <p:pRg st="6" end="6"/>
                                            </p:txEl>
                                          </p:spTgt>
                                        </p:tgtEl>
                                        <p:attrNameLst>
                                          <p:attrName>style.visibility</p:attrName>
                                        </p:attrNameLst>
                                      </p:cBhvr>
                                      <p:to>
                                        <p:strVal val="visible"/>
                                      </p:to>
                                    </p:set>
                                    <p:anim calcmode="lin" valueType="num">
                                      <p:cBhvr additive="base">
                                        <p:cTn id="53" dur="500" fill="hold"/>
                                        <p:tgtEl>
                                          <p:spTgt spid="435203">
                                            <p:txEl>
                                              <p:pRg st="6" end="6"/>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3520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35208"/>
                                        </p:tgtEl>
                                        <p:attrNameLst>
                                          <p:attrName>style.visibility</p:attrName>
                                        </p:attrNameLst>
                                      </p:cBhvr>
                                      <p:to>
                                        <p:strVal val="visible"/>
                                      </p:to>
                                    </p:set>
                                    <p:animEffect transition="in" filter="wipe(left)">
                                      <p:cBhvr>
                                        <p:cTn id="59" dur="500"/>
                                        <p:tgtEl>
                                          <p:spTgt spid="435208"/>
                                        </p:tgtEl>
                                      </p:cBhvr>
                                    </p:animEffect>
                                  </p:childTnLst>
                                  <p:subTnLst>
                                    <p:audio>
                                      <p:cMediaNode>
                                        <p:cTn display="0" masterRel="sameClick">
                                          <p:stCondLst>
                                            <p:cond evt="begin" delay="0">
                                              <p:tn val="57"/>
                                            </p:cond>
                                          </p:stCondLst>
                                          <p:endCondLst>
                                            <p:cond evt="onStopAudio" delay="0">
                                              <p:tgtEl>
                                                <p:sldTgt/>
                                              </p:tgtEl>
                                            </p:cond>
                                          </p:endCondLst>
                                        </p:cTn>
                                        <p:tgtEl>
                                          <p:sndTgt r:embed="rId4" name="Vibro Up"/>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435203">
                                            <p:txEl>
                                              <p:pRg st="7" end="7"/>
                                            </p:txEl>
                                          </p:spTgt>
                                        </p:tgtEl>
                                        <p:attrNameLst>
                                          <p:attrName>style.visibility</p:attrName>
                                        </p:attrNameLst>
                                      </p:cBhvr>
                                      <p:to>
                                        <p:strVal val="visible"/>
                                      </p:to>
                                    </p:set>
                                    <p:anim calcmode="lin" valueType="num">
                                      <p:cBhvr additive="base">
                                        <p:cTn id="64" dur="500" fill="hold"/>
                                        <p:tgtEl>
                                          <p:spTgt spid="435203">
                                            <p:txEl>
                                              <p:pRg st="7" end="7"/>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43520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3" name="Whoosh"/>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435203">
                                            <p:txEl>
                                              <p:pRg st="8" end="8"/>
                                            </p:txEl>
                                          </p:spTgt>
                                        </p:tgtEl>
                                        <p:attrNameLst>
                                          <p:attrName>style.visibility</p:attrName>
                                        </p:attrNameLst>
                                      </p:cBhvr>
                                      <p:to>
                                        <p:strVal val="visible"/>
                                      </p:to>
                                    </p:set>
                                    <p:anim calcmode="lin" valueType="num">
                                      <p:cBhvr additive="base">
                                        <p:cTn id="70" dur="500" fill="hold"/>
                                        <p:tgtEl>
                                          <p:spTgt spid="435203">
                                            <p:txEl>
                                              <p:pRg st="8" end="8"/>
                                            </p:txEl>
                                          </p:spTgt>
                                        </p:tgtEl>
                                        <p:attrNameLst>
                                          <p:attrName>ppt_x</p:attrName>
                                        </p:attrNameLst>
                                      </p:cBhvr>
                                      <p:tavLst>
                                        <p:tav tm="0">
                                          <p:val>
                                            <p:strVal val="0-#ppt_w/2"/>
                                          </p:val>
                                        </p:tav>
                                        <p:tav tm="100000">
                                          <p:val>
                                            <p:strVal val="#ppt_x"/>
                                          </p:val>
                                        </p:tav>
                                      </p:tavLst>
                                    </p:anim>
                                    <p:anim calcmode="lin" valueType="num">
                                      <p:cBhvr additive="base">
                                        <p:cTn id="71" dur="500" fill="hold"/>
                                        <p:tgtEl>
                                          <p:spTgt spid="43520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3" name="Whoosh"/>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435203">
                                            <p:txEl>
                                              <p:pRg st="9" end="9"/>
                                            </p:txEl>
                                          </p:spTgt>
                                        </p:tgtEl>
                                        <p:attrNameLst>
                                          <p:attrName>style.visibility</p:attrName>
                                        </p:attrNameLst>
                                      </p:cBhvr>
                                      <p:to>
                                        <p:strVal val="visible"/>
                                      </p:to>
                                    </p:set>
                                    <p:anim calcmode="lin" valueType="num">
                                      <p:cBhvr additive="base">
                                        <p:cTn id="76" dur="500" fill="hold"/>
                                        <p:tgtEl>
                                          <p:spTgt spid="435203">
                                            <p:txEl>
                                              <p:pRg st="9" end="9"/>
                                            </p:txEl>
                                          </p:spTgt>
                                        </p:tgtEl>
                                        <p:attrNameLst>
                                          <p:attrName>ppt_x</p:attrName>
                                        </p:attrNameLst>
                                      </p:cBhvr>
                                      <p:tavLst>
                                        <p:tav tm="0">
                                          <p:val>
                                            <p:strVal val="0-#ppt_w/2"/>
                                          </p:val>
                                        </p:tav>
                                        <p:tav tm="100000">
                                          <p:val>
                                            <p:strVal val="#ppt_x"/>
                                          </p:val>
                                        </p:tav>
                                      </p:tavLst>
                                    </p:anim>
                                    <p:anim calcmode="lin" valueType="num">
                                      <p:cBhvr additive="base">
                                        <p:cTn id="77" dur="500" fill="hold"/>
                                        <p:tgtEl>
                                          <p:spTgt spid="435203">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3" name="Whoosh"/>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435203">
                                            <p:txEl>
                                              <p:pRg st="10" end="10"/>
                                            </p:txEl>
                                          </p:spTgt>
                                        </p:tgtEl>
                                        <p:attrNameLst>
                                          <p:attrName>style.visibility</p:attrName>
                                        </p:attrNameLst>
                                      </p:cBhvr>
                                      <p:to>
                                        <p:strVal val="visible"/>
                                      </p:to>
                                    </p:set>
                                    <p:anim calcmode="lin" valueType="num">
                                      <p:cBhvr additive="base">
                                        <p:cTn id="82" dur="500" fill="hold"/>
                                        <p:tgtEl>
                                          <p:spTgt spid="435203">
                                            <p:txEl>
                                              <p:pRg st="10" end="10"/>
                                            </p:txEl>
                                          </p:spTgt>
                                        </p:tgtEl>
                                        <p:attrNameLst>
                                          <p:attrName>ppt_x</p:attrName>
                                        </p:attrNameLst>
                                      </p:cBhvr>
                                      <p:tavLst>
                                        <p:tav tm="0">
                                          <p:val>
                                            <p:strVal val="0-#ppt_w/2"/>
                                          </p:val>
                                        </p:tav>
                                        <p:tav tm="100000">
                                          <p:val>
                                            <p:strVal val="#ppt_x"/>
                                          </p:val>
                                        </p:tav>
                                      </p:tavLst>
                                    </p:anim>
                                    <p:anim calcmode="lin" valueType="num">
                                      <p:cBhvr additive="base">
                                        <p:cTn id="83" dur="500" fill="hold"/>
                                        <p:tgtEl>
                                          <p:spTgt spid="435203">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3" name="Whoosh"/>
                                        </p:tgtEl>
                                      </p:cMediaNode>
                                    </p:audio>
                                  </p:sub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35211"/>
                                        </p:tgtEl>
                                        <p:attrNameLst>
                                          <p:attrName>style.visibility</p:attrName>
                                        </p:attrNameLst>
                                      </p:cBhvr>
                                      <p:to>
                                        <p:strVal val="visible"/>
                                      </p:to>
                                    </p:set>
                                    <p:animEffect transition="in" filter="wipe(left)">
                                      <p:cBhvr>
                                        <p:cTn id="88" dur="500"/>
                                        <p:tgtEl>
                                          <p:spTgt spid="435211"/>
                                        </p:tgtEl>
                                      </p:cBhvr>
                                    </p:animEffect>
                                  </p:childTnLst>
                                  <p:subTnLst>
                                    <p:audio>
                                      <p:cMediaNode>
                                        <p:cTn display="0" masterRel="sameClick">
                                          <p:stCondLst>
                                            <p:cond evt="begin" delay="0">
                                              <p:tn val="86"/>
                                            </p:cond>
                                          </p:stCondLst>
                                          <p:endCondLst>
                                            <p:cond evt="onStopAudio" delay="0">
                                              <p:tgtEl>
                                                <p:sldTgt/>
                                              </p:tgtEl>
                                            </p:cond>
                                          </p:endCondLst>
                                        </p:cTn>
                                        <p:tgtEl>
                                          <p:sndTgt r:embed="rId5" name="Pencil Check"/>
                                        </p:tgtEl>
                                      </p:cMediaNode>
                                    </p:audio>
                                  </p:sub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35212"/>
                                        </p:tgtEl>
                                        <p:attrNameLst>
                                          <p:attrName>style.visibility</p:attrName>
                                        </p:attrNameLst>
                                      </p:cBhvr>
                                      <p:to>
                                        <p:strVal val="visible"/>
                                      </p:to>
                                    </p:set>
                                    <p:animEffect transition="in" filter="wipe(left)">
                                      <p:cBhvr>
                                        <p:cTn id="93" dur="500"/>
                                        <p:tgtEl>
                                          <p:spTgt spid="435212"/>
                                        </p:tgtEl>
                                      </p:cBhvr>
                                    </p:animEffect>
                                  </p:childTnLst>
                                  <p:subTnLst>
                                    <p:audio>
                                      <p:cMediaNode>
                                        <p:cTn display="0" masterRel="sameClick">
                                          <p:stCondLst>
                                            <p:cond evt="begin" delay="0">
                                              <p:tn val="91"/>
                                            </p:cond>
                                          </p:stCondLst>
                                          <p:endCondLst>
                                            <p:cond evt="onStopAudio" delay="0">
                                              <p:tgtEl>
                                                <p:sldTgt/>
                                              </p:tgtEl>
                                            </p:cond>
                                          </p:endCondLst>
                                        </p:cTn>
                                        <p:tgtEl>
                                          <p:sndTgt r:embed="rId5"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build="p" autoUpdateAnimBg="0"/>
      <p:bldP spid="435210" grpId="0" animBg="1"/>
      <p:bldP spid="435211" grpId="0" animBg="1"/>
      <p:bldP spid="435212"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Membrane carbohydrates </a:t>
            </a:r>
          </a:p>
        </p:txBody>
      </p:sp>
      <p:sp>
        <p:nvSpPr>
          <p:cNvPr id="411651" name="Rectangle 3" descr="Rectangle: Click to edit Master text styles&#10;Second level&#10;Third level&#10;Fourth level&#10;Fifth level"/>
          <p:cNvSpPr>
            <a:spLocks noGrp="1" noChangeArrowheads="1"/>
          </p:cNvSpPr>
          <p:nvPr>
            <p:ph type="body" idx="1"/>
          </p:nvPr>
        </p:nvSpPr>
        <p:spPr>
          <a:xfrm>
            <a:off x="669925" y="1371600"/>
            <a:ext cx="7940675" cy="5024438"/>
          </a:xfrm>
        </p:spPr>
        <p:txBody>
          <a:bodyPr/>
          <a:lstStyle/>
          <a:p>
            <a:pPr eaLnBrk="1" hangingPunct="1">
              <a:buClrTx/>
            </a:pPr>
            <a:r>
              <a:rPr lang="en-US" smtClean="0"/>
              <a:t>Play a key role in </a:t>
            </a:r>
            <a:r>
              <a:rPr lang="en-US" u="sng" smtClean="0">
                <a:solidFill>
                  <a:srgbClr val="CC0000"/>
                </a:solidFill>
              </a:rPr>
              <a:t>cell-cell recognition</a:t>
            </a:r>
            <a:endParaRPr lang="en-US" smtClean="0"/>
          </a:p>
          <a:p>
            <a:pPr lvl="1" eaLnBrk="1" hangingPunct="1">
              <a:buClrTx/>
            </a:pPr>
            <a:r>
              <a:rPr lang="en-US" smtClean="0"/>
              <a:t>ability of a cell to distinguish one cell from another</a:t>
            </a:r>
          </a:p>
          <a:p>
            <a:pPr lvl="2" eaLnBrk="1" hangingPunct="1"/>
            <a:r>
              <a:rPr lang="en-US" u="sng" smtClean="0">
                <a:solidFill>
                  <a:srgbClr val="CC0000"/>
                </a:solidFill>
              </a:rPr>
              <a:t>antigens</a:t>
            </a:r>
            <a:endParaRPr lang="en-US" smtClean="0"/>
          </a:p>
          <a:p>
            <a:pPr lvl="1" eaLnBrk="1" hangingPunct="1">
              <a:buClrTx/>
            </a:pPr>
            <a:r>
              <a:rPr lang="en-US" smtClean="0"/>
              <a:t>important in organ &amp; </a:t>
            </a:r>
            <a:br>
              <a:rPr lang="en-US" smtClean="0"/>
            </a:br>
            <a:r>
              <a:rPr lang="en-US" smtClean="0"/>
              <a:t>tissue development</a:t>
            </a:r>
          </a:p>
          <a:p>
            <a:pPr lvl="1" eaLnBrk="1" hangingPunct="1">
              <a:buClrTx/>
            </a:pPr>
            <a:r>
              <a:rPr lang="en-US" smtClean="0"/>
              <a:t>basis for rejection of </a:t>
            </a:r>
            <a:br>
              <a:rPr lang="en-US" smtClean="0"/>
            </a:br>
            <a:r>
              <a:rPr lang="en-US" smtClean="0"/>
              <a:t>foreign cells by </a:t>
            </a:r>
            <a:br>
              <a:rPr lang="en-US" smtClean="0"/>
            </a:br>
            <a:r>
              <a:rPr lang="en-US" u="sng" smtClean="0">
                <a:solidFill>
                  <a:srgbClr val="CC0000"/>
                </a:solidFill>
              </a:rPr>
              <a:t>immune system</a:t>
            </a:r>
            <a:endParaRPr lang="en-US" smtClean="0"/>
          </a:p>
        </p:txBody>
      </p:sp>
      <p:pic>
        <p:nvPicPr>
          <p:cNvPr id="411658" name="Picture 10" descr="06_07d"/>
          <p:cNvPicPr>
            <a:picLocks noChangeAspect="1" noChangeArrowheads="1"/>
          </p:cNvPicPr>
          <p:nvPr/>
        </p:nvPicPr>
        <p:blipFill>
          <a:blip r:embed="rId4" cstate="print"/>
          <a:srcRect l="28125" t="7500" r="27000" b="19501"/>
          <a:stretch>
            <a:fillRect/>
          </a:stretch>
        </p:blipFill>
        <p:spPr bwMode="auto">
          <a:xfrm>
            <a:off x="5867400" y="2895600"/>
            <a:ext cx="3025775" cy="3690938"/>
          </a:xfrm>
          <a:prstGeom prst="rect">
            <a:avLst/>
          </a:prstGeom>
          <a:noFill/>
          <a:ln w="9525">
            <a:no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1651">
                                            <p:txEl>
                                              <p:pRg st="0" end="0"/>
                                            </p:txEl>
                                          </p:spTgt>
                                        </p:tgtEl>
                                        <p:attrNameLst>
                                          <p:attrName>style.visibility</p:attrName>
                                        </p:attrNameLst>
                                      </p:cBhvr>
                                      <p:to>
                                        <p:strVal val="visible"/>
                                      </p:to>
                                    </p:set>
                                    <p:anim calcmode="lin" valueType="num">
                                      <p:cBhvr additive="base">
                                        <p:cTn id="7" dur="500" fill="hold"/>
                                        <p:tgtEl>
                                          <p:spTgt spid="411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16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1651">
                                            <p:txEl>
                                              <p:pRg st="1" end="1"/>
                                            </p:txEl>
                                          </p:spTgt>
                                        </p:tgtEl>
                                        <p:attrNameLst>
                                          <p:attrName>style.visibility</p:attrName>
                                        </p:attrNameLst>
                                      </p:cBhvr>
                                      <p:to>
                                        <p:strVal val="visible"/>
                                      </p:to>
                                    </p:set>
                                    <p:anim calcmode="lin" valueType="num">
                                      <p:cBhvr additive="base">
                                        <p:cTn id="13" dur="500" fill="hold"/>
                                        <p:tgtEl>
                                          <p:spTgt spid="4116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165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1651">
                                            <p:txEl>
                                              <p:pRg st="2" end="2"/>
                                            </p:txEl>
                                          </p:spTgt>
                                        </p:tgtEl>
                                        <p:attrNameLst>
                                          <p:attrName>style.visibility</p:attrName>
                                        </p:attrNameLst>
                                      </p:cBhvr>
                                      <p:to>
                                        <p:strVal val="visible"/>
                                      </p:to>
                                    </p:set>
                                    <p:anim calcmode="lin" valueType="num">
                                      <p:cBhvr additive="base">
                                        <p:cTn id="19" dur="500" fill="hold"/>
                                        <p:tgtEl>
                                          <p:spTgt spid="4116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165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1651">
                                            <p:txEl>
                                              <p:pRg st="3" end="3"/>
                                            </p:txEl>
                                          </p:spTgt>
                                        </p:tgtEl>
                                        <p:attrNameLst>
                                          <p:attrName>style.visibility</p:attrName>
                                        </p:attrNameLst>
                                      </p:cBhvr>
                                      <p:to>
                                        <p:strVal val="visible"/>
                                      </p:to>
                                    </p:set>
                                    <p:anim calcmode="lin" valueType="num">
                                      <p:cBhvr additive="base">
                                        <p:cTn id="25" dur="500" fill="hold"/>
                                        <p:tgtEl>
                                          <p:spTgt spid="41165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165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1651">
                                            <p:txEl>
                                              <p:pRg st="4" end="4"/>
                                            </p:txEl>
                                          </p:spTgt>
                                        </p:tgtEl>
                                        <p:attrNameLst>
                                          <p:attrName>style.visibility</p:attrName>
                                        </p:attrNameLst>
                                      </p:cBhvr>
                                      <p:to>
                                        <p:strVal val="visible"/>
                                      </p:to>
                                    </p:set>
                                    <p:anim calcmode="lin" valueType="num">
                                      <p:cBhvr additive="base">
                                        <p:cTn id="31" dur="500" fill="hold"/>
                                        <p:tgtEl>
                                          <p:spTgt spid="41165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165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In each of the following pairs the two terms given mean the same thing and do the same job.</a:t>
            </a:r>
          </a:p>
          <a:p>
            <a:pPr lvl="1"/>
            <a:r>
              <a:rPr lang="en-US" dirty="0" smtClean="0"/>
              <a:t>leukocyte; lymphocyte</a:t>
            </a:r>
          </a:p>
          <a:p>
            <a:pPr lvl="1"/>
            <a:r>
              <a:rPr lang="en-US" dirty="0" smtClean="0"/>
              <a:t>antigen; antibody</a:t>
            </a:r>
          </a:p>
          <a:p>
            <a:pPr lvl="1"/>
            <a:r>
              <a:rPr lang="en-US" dirty="0" smtClean="0"/>
              <a:t>B lymphocyte; T lymphocyte</a:t>
            </a:r>
          </a:p>
          <a:p>
            <a:pPr lvl="1"/>
            <a:r>
              <a:rPr lang="en-US" dirty="0" err="1" smtClean="0"/>
              <a:t>cytotoxic</a:t>
            </a:r>
            <a:r>
              <a:rPr lang="en-US" dirty="0" smtClean="0"/>
              <a:t> T cell; helper T cell</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685800"/>
            <a:ext cx="8229600" cy="762000"/>
          </a:xfrm>
        </p:spPr>
        <p:txBody>
          <a:bodyPr/>
          <a:lstStyle/>
          <a:p>
            <a:pPr eaLnBrk="1" hangingPunct="1"/>
            <a:r>
              <a:rPr lang="en-US" dirty="0" smtClean="0"/>
              <a:t>Enzymes vocabulary</a:t>
            </a:r>
            <a:endParaRPr lang="en-US" dirty="0" smtClean="0">
              <a:solidFill>
                <a:srgbClr val="000000"/>
              </a:solidFill>
            </a:endParaRPr>
          </a:p>
        </p:txBody>
      </p:sp>
      <p:sp>
        <p:nvSpPr>
          <p:cNvPr id="391171" name="Rectangle 3" descr="Rectangle: Click to edit Master text styles&#10;Second level&#10;Third level&#10;Fourth level&#10;Fifth level"/>
          <p:cNvSpPr>
            <a:spLocks noGrp="1" noChangeArrowheads="1"/>
          </p:cNvSpPr>
          <p:nvPr>
            <p:ph type="body" idx="1"/>
          </p:nvPr>
        </p:nvSpPr>
        <p:spPr>
          <a:xfrm>
            <a:off x="838200" y="1371600"/>
            <a:ext cx="8153400" cy="2747963"/>
          </a:xfrm>
          <a:noFill/>
        </p:spPr>
        <p:txBody>
          <a:bodyPr/>
          <a:lstStyle/>
          <a:p>
            <a:pPr eaLnBrk="1" hangingPunct="1">
              <a:lnSpc>
                <a:spcPct val="90000"/>
              </a:lnSpc>
              <a:buClrTx/>
              <a:buFont typeface="Wingdings" pitchFamily="84" charset="2"/>
              <a:buNone/>
            </a:pPr>
            <a:r>
              <a:rPr lang="en-US" sz="2600" u="sng" dirty="0" smtClean="0">
                <a:solidFill>
                  <a:srgbClr val="CC0000"/>
                </a:solidFill>
              </a:rPr>
              <a:t>substrate</a:t>
            </a:r>
            <a:r>
              <a:rPr lang="en-US" sz="2600" dirty="0" smtClean="0"/>
              <a:t> </a:t>
            </a:r>
          </a:p>
          <a:p>
            <a:pPr marL="1085850" lvl="2" eaLnBrk="1" hangingPunct="1">
              <a:lnSpc>
                <a:spcPct val="90000"/>
              </a:lnSpc>
            </a:pPr>
            <a:r>
              <a:rPr lang="en-US" sz="2000" dirty="0" smtClean="0"/>
              <a:t>reactant which binds to enzyme</a:t>
            </a:r>
          </a:p>
          <a:p>
            <a:pPr marL="1085850" lvl="2" eaLnBrk="1" hangingPunct="1">
              <a:lnSpc>
                <a:spcPct val="90000"/>
              </a:lnSpc>
            </a:pPr>
            <a:r>
              <a:rPr lang="en-US" sz="2000" dirty="0" smtClean="0"/>
              <a:t>enzyme-substrate complex: temporary association</a:t>
            </a:r>
          </a:p>
          <a:p>
            <a:pPr eaLnBrk="1" hangingPunct="1">
              <a:lnSpc>
                <a:spcPct val="90000"/>
              </a:lnSpc>
              <a:buClrTx/>
              <a:buFont typeface="Wingdings" pitchFamily="84" charset="2"/>
              <a:buNone/>
            </a:pPr>
            <a:r>
              <a:rPr lang="en-US" sz="2600" u="sng" dirty="0" smtClean="0">
                <a:solidFill>
                  <a:srgbClr val="CC0000"/>
                </a:solidFill>
              </a:rPr>
              <a:t>product</a:t>
            </a:r>
            <a:r>
              <a:rPr lang="en-US" sz="2600" dirty="0" smtClean="0"/>
              <a:t> </a:t>
            </a:r>
          </a:p>
          <a:p>
            <a:pPr marL="1085850" lvl="2" eaLnBrk="1" hangingPunct="1">
              <a:lnSpc>
                <a:spcPct val="90000"/>
              </a:lnSpc>
            </a:pPr>
            <a:r>
              <a:rPr lang="en-US" sz="2000" dirty="0" smtClean="0"/>
              <a:t>end result of reaction</a:t>
            </a:r>
          </a:p>
          <a:p>
            <a:pPr eaLnBrk="1" hangingPunct="1">
              <a:lnSpc>
                <a:spcPct val="90000"/>
              </a:lnSpc>
              <a:buClrTx/>
              <a:buFont typeface="Wingdings" pitchFamily="84" charset="2"/>
              <a:buNone/>
            </a:pPr>
            <a:r>
              <a:rPr lang="en-US" sz="2600" u="sng" dirty="0" smtClean="0">
                <a:solidFill>
                  <a:srgbClr val="CC0000"/>
                </a:solidFill>
              </a:rPr>
              <a:t>active site</a:t>
            </a:r>
            <a:r>
              <a:rPr lang="en-US" sz="2600" dirty="0" smtClean="0"/>
              <a:t> </a:t>
            </a:r>
          </a:p>
          <a:p>
            <a:pPr marL="1085850" lvl="2" eaLnBrk="1" hangingPunct="1">
              <a:lnSpc>
                <a:spcPct val="90000"/>
              </a:lnSpc>
            </a:pPr>
            <a:r>
              <a:rPr lang="en-US" sz="1800" dirty="0" smtClean="0"/>
              <a:t>enzyme’s catalytic site; substrate fits into active site</a:t>
            </a:r>
          </a:p>
        </p:txBody>
      </p:sp>
      <p:grpSp>
        <p:nvGrpSpPr>
          <p:cNvPr id="18436" name="Group 7"/>
          <p:cNvGrpSpPr>
            <a:grpSpLocks/>
          </p:cNvGrpSpPr>
          <p:nvPr/>
        </p:nvGrpSpPr>
        <p:grpSpPr bwMode="auto">
          <a:xfrm>
            <a:off x="1692275" y="4038600"/>
            <a:ext cx="6651625" cy="2819400"/>
            <a:chOff x="2145" y="2788"/>
            <a:chExt cx="3615" cy="1532"/>
          </a:xfrm>
        </p:grpSpPr>
        <p:pic>
          <p:nvPicPr>
            <p:cNvPr id="18442" name="Picture 8" descr="f8-09_the_catalytic_cyc_cb"/>
            <p:cNvPicPr>
              <a:picLocks noChangeAspect="1" noChangeArrowheads="1"/>
            </p:cNvPicPr>
            <p:nvPr/>
          </p:nvPicPr>
          <p:blipFill>
            <a:blip r:embed="rId6" cstate="print">
              <a:extLst>
                <a:ext uri="{28A0092B-C50C-407E-A947-70E740481C1C}">
                  <a14:useLocalDpi xmlns="" xmlns:a14="http://schemas.microsoft.com/office/drawing/2010/main" val="0"/>
                </a:ext>
              </a:extLst>
            </a:blip>
            <a:srcRect t="22501" b="21001"/>
            <a:stretch>
              <a:fillRect/>
            </a:stretch>
          </p:blipFill>
          <p:spPr bwMode="auto">
            <a:xfrm>
              <a:off x="2145" y="2788"/>
              <a:ext cx="3615" cy="15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3" name="Rectangle 9"/>
            <p:cNvSpPr>
              <a:spLocks noChangeArrowheads="1"/>
            </p:cNvSpPr>
            <p:nvPr/>
          </p:nvSpPr>
          <p:spPr bwMode="auto">
            <a:xfrm>
              <a:off x="4272" y="3744"/>
              <a:ext cx="144" cy="19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8444" name="Oval 10"/>
            <p:cNvSpPr>
              <a:spLocks noChangeArrowheads="1"/>
            </p:cNvSpPr>
            <p:nvPr/>
          </p:nvSpPr>
          <p:spPr bwMode="auto">
            <a:xfrm>
              <a:off x="4980" y="3168"/>
              <a:ext cx="192" cy="192"/>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18445" name="Rectangle 11"/>
            <p:cNvSpPr>
              <a:spLocks noChangeArrowheads="1"/>
            </p:cNvSpPr>
            <p:nvPr/>
          </p:nvSpPr>
          <p:spPr bwMode="auto">
            <a:xfrm>
              <a:off x="4272" y="3360"/>
              <a:ext cx="144" cy="19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p>
          </p:txBody>
        </p:sp>
      </p:grpSp>
      <p:sp>
        <p:nvSpPr>
          <p:cNvPr id="391180" name="AutoShape 12"/>
          <p:cNvSpPr>
            <a:spLocks noChangeArrowheads="1"/>
          </p:cNvSpPr>
          <p:nvPr/>
        </p:nvSpPr>
        <p:spPr bwMode="auto">
          <a:xfrm>
            <a:off x="428625" y="4786313"/>
            <a:ext cx="1619250" cy="441325"/>
          </a:xfrm>
          <a:prstGeom prst="roundRect">
            <a:avLst>
              <a:gd name="adj" fmla="val 16667"/>
            </a:avLst>
          </a:prstGeom>
          <a:solidFill>
            <a:srgbClr val="FFEA18"/>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45720" tIns="0" rIns="45720" bIns="0" anchor="ctr">
            <a:spAutoFit/>
          </a:bodyPr>
          <a:lstStyle/>
          <a:p>
            <a:r>
              <a:rPr lang="en-US" sz="2600" b="1" dirty="0">
                <a:solidFill>
                  <a:srgbClr val="0F116A"/>
                </a:solidFill>
              </a:rPr>
              <a:t>substrate</a:t>
            </a:r>
            <a:endParaRPr lang="en-US" sz="2600" b="1" u="sng" dirty="0">
              <a:solidFill>
                <a:srgbClr val="CC0000"/>
              </a:solidFill>
            </a:endParaRPr>
          </a:p>
        </p:txBody>
      </p:sp>
      <p:sp>
        <p:nvSpPr>
          <p:cNvPr id="391182" name="AutoShape 14"/>
          <p:cNvSpPr>
            <a:spLocks noChangeArrowheads="1"/>
          </p:cNvSpPr>
          <p:nvPr/>
        </p:nvSpPr>
        <p:spPr bwMode="auto">
          <a:xfrm>
            <a:off x="230188" y="6270625"/>
            <a:ext cx="1344612" cy="441325"/>
          </a:xfrm>
          <a:prstGeom prst="roundRect">
            <a:avLst>
              <a:gd name="adj" fmla="val 16667"/>
            </a:avLst>
          </a:prstGeom>
          <a:solidFill>
            <a:srgbClr val="FFEA18"/>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45720" tIns="0" rIns="45720" bIns="0" anchor="ctr">
            <a:spAutoFit/>
          </a:bodyPr>
          <a:lstStyle/>
          <a:p>
            <a:r>
              <a:rPr lang="en-US" sz="2600" b="1" dirty="0">
                <a:solidFill>
                  <a:srgbClr val="0F116A"/>
                </a:solidFill>
              </a:rPr>
              <a:t>enzyme</a:t>
            </a:r>
            <a:endParaRPr lang="en-US" sz="2600" b="1" u="sng" dirty="0">
              <a:solidFill>
                <a:srgbClr val="CC0000"/>
              </a:solidFill>
            </a:endParaRPr>
          </a:p>
        </p:txBody>
      </p:sp>
      <p:sp>
        <p:nvSpPr>
          <p:cNvPr id="391183" name="AutoShape 15"/>
          <p:cNvSpPr>
            <a:spLocks noChangeArrowheads="1"/>
          </p:cNvSpPr>
          <p:nvPr/>
        </p:nvSpPr>
        <p:spPr bwMode="auto">
          <a:xfrm>
            <a:off x="7451725" y="4649788"/>
            <a:ext cx="1546225" cy="441325"/>
          </a:xfrm>
          <a:prstGeom prst="roundRect">
            <a:avLst>
              <a:gd name="adj" fmla="val 16667"/>
            </a:avLst>
          </a:prstGeom>
          <a:solidFill>
            <a:srgbClr val="FFEA18"/>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45720" tIns="0" rIns="45720" bIns="0" anchor="ctr">
            <a:spAutoFit/>
          </a:bodyPr>
          <a:lstStyle/>
          <a:p>
            <a:r>
              <a:rPr lang="en-US" sz="2600" b="1" dirty="0">
                <a:solidFill>
                  <a:srgbClr val="0F116A"/>
                </a:solidFill>
              </a:rPr>
              <a:t>products</a:t>
            </a:r>
            <a:endParaRPr lang="en-US" sz="2600" b="1" u="sng" dirty="0">
              <a:solidFill>
                <a:srgbClr val="CC0000"/>
              </a:solidFill>
            </a:endParaRPr>
          </a:p>
        </p:txBody>
      </p:sp>
      <p:sp>
        <p:nvSpPr>
          <p:cNvPr id="391185" name="Freeform 17"/>
          <p:cNvSpPr>
            <a:spLocks/>
          </p:cNvSpPr>
          <p:nvPr/>
        </p:nvSpPr>
        <p:spPr bwMode="auto">
          <a:xfrm>
            <a:off x="3654425" y="4783138"/>
            <a:ext cx="512763" cy="465137"/>
          </a:xfrm>
          <a:custGeom>
            <a:avLst/>
            <a:gdLst>
              <a:gd name="T0" fmla="*/ 323 w 323"/>
              <a:gd name="T1" fmla="*/ 0 h 293"/>
              <a:gd name="T2" fmla="*/ 45 w 323"/>
              <a:gd name="T3" fmla="*/ 96 h 293"/>
              <a:gd name="T4" fmla="*/ 50 w 323"/>
              <a:gd name="T5" fmla="*/ 293 h 293"/>
              <a:gd name="T6" fmla="*/ 0 60000 65536"/>
              <a:gd name="T7" fmla="*/ 0 60000 65536"/>
              <a:gd name="T8" fmla="*/ 0 60000 65536"/>
              <a:gd name="T9" fmla="*/ 0 w 323"/>
              <a:gd name="T10" fmla="*/ 0 h 293"/>
              <a:gd name="T11" fmla="*/ 323 w 323"/>
              <a:gd name="T12" fmla="*/ 293 h 293"/>
            </a:gdLst>
            <a:ahLst/>
            <a:cxnLst>
              <a:cxn ang="T6">
                <a:pos x="T0" y="T1"/>
              </a:cxn>
              <a:cxn ang="T7">
                <a:pos x="T2" y="T3"/>
              </a:cxn>
              <a:cxn ang="T8">
                <a:pos x="T4" y="T5"/>
              </a:cxn>
            </a:cxnLst>
            <a:rect l="T9" t="T10" r="T11" b="T12"/>
            <a:pathLst>
              <a:path w="323" h="293">
                <a:moveTo>
                  <a:pt x="323" y="0"/>
                </a:moveTo>
                <a:cubicBezTo>
                  <a:pt x="206" y="23"/>
                  <a:pt x="90" y="47"/>
                  <a:pt x="45" y="96"/>
                </a:cubicBezTo>
                <a:cubicBezTo>
                  <a:pt x="0" y="145"/>
                  <a:pt x="25" y="219"/>
                  <a:pt x="50" y="293"/>
                </a:cubicBezTo>
              </a:path>
            </a:pathLst>
          </a:custGeom>
          <a:noFill/>
          <a:ln w="38100" cap="flat" cmpd="sng">
            <a:solidFill>
              <a:srgbClr val="000000"/>
            </a:solidFill>
            <a:prstDash val="solid"/>
            <a:round/>
            <a:headEnd type="none" w="med" len="med"/>
            <a:tailEnd type="triangl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391184" name="AutoShape 16"/>
          <p:cNvSpPr>
            <a:spLocks noChangeArrowheads="1"/>
          </p:cNvSpPr>
          <p:nvPr/>
        </p:nvSpPr>
        <p:spPr bwMode="auto">
          <a:xfrm>
            <a:off x="4146550" y="4459288"/>
            <a:ext cx="1730375" cy="441325"/>
          </a:xfrm>
          <a:prstGeom prst="roundRect">
            <a:avLst>
              <a:gd name="adj" fmla="val 16667"/>
            </a:avLst>
          </a:prstGeom>
          <a:solidFill>
            <a:srgbClr val="FFEA18"/>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lIns="45720" tIns="0" rIns="45720" bIns="0" anchor="ctr">
            <a:spAutoFit/>
          </a:bodyPr>
          <a:lstStyle/>
          <a:p>
            <a:r>
              <a:rPr lang="en-US" sz="2600" b="1" dirty="0">
                <a:solidFill>
                  <a:srgbClr val="0F116A"/>
                </a:solidFill>
              </a:rPr>
              <a:t>active site</a:t>
            </a:r>
            <a:endParaRPr lang="en-US" sz="2600" b="1" u="sng" dirty="0">
              <a:solidFill>
                <a:srgbClr val="CC0000"/>
              </a:solidFill>
            </a:endParaRPr>
          </a:p>
        </p:txBody>
      </p:sp>
    </p:spTree>
    <p:extLst>
      <p:ext uri="{BB962C8B-B14F-4D97-AF65-F5344CB8AC3E}">
        <p14:creationId xmlns="" xmlns:p14="http://schemas.microsoft.com/office/powerpoint/2010/main" val="3180873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1182"/>
                                        </p:tgtEl>
                                        <p:attrNameLst>
                                          <p:attrName>style.visibility</p:attrName>
                                        </p:attrNameLst>
                                      </p:cBhvr>
                                      <p:to>
                                        <p:strVal val="visible"/>
                                      </p:to>
                                    </p:set>
                                    <p:animEffect transition="in" filter="wipe(left)">
                                      <p:cBhvr>
                                        <p:cTn id="7" dur="500"/>
                                        <p:tgtEl>
                                          <p:spTgt spid="391182"/>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91171">
                                            <p:txEl>
                                              <p:pRg st="0" end="0"/>
                                            </p:txEl>
                                          </p:spTgt>
                                        </p:tgtEl>
                                        <p:attrNameLst>
                                          <p:attrName>style.visibility</p:attrName>
                                        </p:attrNameLst>
                                      </p:cBhvr>
                                      <p:to>
                                        <p:strVal val="visible"/>
                                      </p:to>
                                    </p:set>
                                    <p:anim calcmode="lin" valueType="num">
                                      <p:cBhvr additive="base">
                                        <p:cTn id="12" dur="500" fill="hold"/>
                                        <p:tgtEl>
                                          <p:spTgt spid="39117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911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91171">
                                            <p:txEl>
                                              <p:pRg st="1" end="1"/>
                                            </p:txEl>
                                          </p:spTgt>
                                        </p:tgtEl>
                                        <p:attrNameLst>
                                          <p:attrName>style.visibility</p:attrName>
                                        </p:attrNameLst>
                                      </p:cBhvr>
                                      <p:to>
                                        <p:strVal val="visible"/>
                                      </p:to>
                                    </p:set>
                                    <p:anim calcmode="lin" valueType="num">
                                      <p:cBhvr additive="base">
                                        <p:cTn id="18" dur="500" fill="hold"/>
                                        <p:tgtEl>
                                          <p:spTgt spid="39117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911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91180"/>
                                        </p:tgtEl>
                                        <p:attrNameLst>
                                          <p:attrName>style.visibility</p:attrName>
                                        </p:attrNameLst>
                                      </p:cBhvr>
                                      <p:to>
                                        <p:strVal val="visible"/>
                                      </p:to>
                                    </p:set>
                                    <p:animEffect transition="in" filter="wipe(left)">
                                      <p:cBhvr>
                                        <p:cTn id="24" dur="500"/>
                                        <p:tgtEl>
                                          <p:spTgt spid="391180"/>
                                        </p:tgtEl>
                                      </p:cBhvr>
                                    </p:animEffect>
                                  </p:childTnLst>
                                  <p:subTnLst>
                                    <p:audio>
                                      <p:cMediaNode>
                                        <p:cTn display="0" masterRel="sameClick">
                                          <p:stCondLst>
                                            <p:cond evt="begin" delay="0">
                                              <p:tn val="22"/>
                                            </p:cond>
                                          </p:stCondLst>
                                          <p:endCondLst>
                                            <p:cond evt="onStopAudio" delay="0">
                                              <p:tgtEl>
                                                <p:sldTgt/>
                                              </p:tgtEl>
                                            </p:cond>
                                          </p:endCondLst>
                                        </p:cTn>
                                        <p:tgtEl>
                                          <p:sndTgt r:embed="rId3" name="Pencil Check"/>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91171">
                                            <p:txEl>
                                              <p:pRg st="2" end="2"/>
                                            </p:txEl>
                                          </p:spTgt>
                                        </p:tgtEl>
                                        <p:attrNameLst>
                                          <p:attrName>style.visibility</p:attrName>
                                        </p:attrNameLst>
                                      </p:cBhvr>
                                      <p:to>
                                        <p:strVal val="visible"/>
                                      </p:to>
                                    </p:set>
                                    <p:anim calcmode="lin" valueType="num">
                                      <p:cBhvr additive="base">
                                        <p:cTn id="29" dur="500" fill="hold"/>
                                        <p:tgtEl>
                                          <p:spTgt spid="391171">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911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91171">
                                            <p:txEl>
                                              <p:pRg st="3" end="3"/>
                                            </p:txEl>
                                          </p:spTgt>
                                        </p:tgtEl>
                                        <p:attrNameLst>
                                          <p:attrName>style.visibility</p:attrName>
                                        </p:attrNameLst>
                                      </p:cBhvr>
                                      <p:to>
                                        <p:strVal val="visible"/>
                                      </p:to>
                                    </p:set>
                                    <p:anim calcmode="lin" valueType="num">
                                      <p:cBhvr additive="base">
                                        <p:cTn id="35" dur="500" fill="hold"/>
                                        <p:tgtEl>
                                          <p:spTgt spid="391171">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911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Whoosh"/>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91171">
                                            <p:txEl>
                                              <p:pRg st="4" end="4"/>
                                            </p:txEl>
                                          </p:spTgt>
                                        </p:tgtEl>
                                        <p:attrNameLst>
                                          <p:attrName>style.visibility</p:attrName>
                                        </p:attrNameLst>
                                      </p:cBhvr>
                                      <p:to>
                                        <p:strVal val="visible"/>
                                      </p:to>
                                    </p:set>
                                    <p:anim calcmode="lin" valueType="num">
                                      <p:cBhvr additive="base">
                                        <p:cTn id="41" dur="500" fill="hold"/>
                                        <p:tgtEl>
                                          <p:spTgt spid="391171">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911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91183"/>
                                        </p:tgtEl>
                                        <p:attrNameLst>
                                          <p:attrName>style.visibility</p:attrName>
                                        </p:attrNameLst>
                                      </p:cBhvr>
                                      <p:to>
                                        <p:strVal val="visible"/>
                                      </p:to>
                                    </p:set>
                                    <p:animEffect transition="in" filter="wipe(left)">
                                      <p:cBhvr>
                                        <p:cTn id="47" dur="500"/>
                                        <p:tgtEl>
                                          <p:spTgt spid="391183"/>
                                        </p:tgtEl>
                                      </p:cBhvr>
                                    </p:animEffect>
                                  </p:childTnLst>
                                  <p:subTnLst>
                                    <p:audio>
                                      <p:cMediaNode>
                                        <p:cTn display="0" masterRel="sameClick">
                                          <p:stCondLst>
                                            <p:cond evt="begin" delay="0">
                                              <p:tn val="45"/>
                                            </p:cond>
                                          </p:stCondLst>
                                          <p:endCondLst>
                                            <p:cond evt="onStopAudio" delay="0">
                                              <p:tgtEl>
                                                <p:sldTgt/>
                                              </p:tgtEl>
                                            </p:cond>
                                          </p:endCondLst>
                                        </p:cTn>
                                        <p:tgtEl>
                                          <p:sndTgt r:embed="rId3" name="Pencil Check"/>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391171">
                                            <p:txEl>
                                              <p:pRg st="5" end="5"/>
                                            </p:txEl>
                                          </p:spTgt>
                                        </p:tgtEl>
                                        <p:attrNameLst>
                                          <p:attrName>style.visibility</p:attrName>
                                        </p:attrNameLst>
                                      </p:cBhvr>
                                      <p:to>
                                        <p:strVal val="visible"/>
                                      </p:to>
                                    </p:set>
                                    <p:anim calcmode="lin" valueType="num">
                                      <p:cBhvr additive="base">
                                        <p:cTn id="52" dur="500" fill="hold"/>
                                        <p:tgtEl>
                                          <p:spTgt spid="391171">
                                            <p:txEl>
                                              <p:pRg st="5" end="5"/>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911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Whoosh"/>
                                        </p:tgtEl>
                                      </p:cMediaNode>
                                    </p:audio>
                                  </p:subTnLst>
                                </p:cTn>
                              </p:par>
                              <p:par>
                                <p:cTn id="54" presetID="2" presetClass="entr" presetSubtype="8" fill="hold" grpId="0" nodeType="withEffect">
                                  <p:stCondLst>
                                    <p:cond delay="0"/>
                                  </p:stCondLst>
                                  <p:childTnLst>
                                    <p:set>
                                      <p:cBhvr>
                                        <p:cTn id="55" dur="1" fill="hold">
                                          <p:stCondLst>
                                            <p:cond delay="0"/>
                                          </p:stCondLst>
                                        </p:cTn>
                                        <p:tgtEl>
                                          <p:spTgt spid="391171">
                                            <p:txEl>
                                              <p:pRg st="6" end="6"/>
                                            </p:txEl>
                                          </p:spTgt>
                                        </p:tgtEl>
                                        <p:attrNameLst>
                                          <p:attrName>style.visibility</p:attrName>
                                        </p:attrNameLst>
                                      </p:cBhvr>
                                      <p:to>
                                        <p:strVal val="visible"/>
                                      </p:to>
                                    </p:set>
                                    <p:anim calcmode="lin" valueType="num">
                                      <p:cBhvr additive="base">
                                        <p:cTn id="56" dur="500" fill="hold"/>
                                        <p:tgtEl>
                                          <p:spTgt spid="391171">
                                            <p:txEl>
                                              <p:pRg st="6" end="6"/>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39117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Whoosh"/>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91184"/>
                                        </p:tgtEl>
                                        <p:attrNameLst>
                                          <p:attrName>style.visibility</p:attrName>
                                        </p:attrNameLst>
                                      </p:cBhvr>
                                      <p:to>
                                        <p:strVal val="visible"/>
                                      </p:to>
                                    </p:set>
                                    <p:animEffect transition="in" filter="wipe(left)">
                                      <p:cBhvr>
                                        <p:cTn id="62" dur="500"/>
                                        <p:tgtEl>
                                          <p:spTgt spid="391184"/>
                                        </p:tgtEl>
                                      </p:cBhvr>
                                    </p:animEffect>
                                  </p:childTnLst>
                                  <p:subTnLst>
                                    <p:audio>
                                      <p:cMediaNode>
                                        <p:cTn display="0" masterRel="sameClick">
                                          <p:stCondLst>
                                            <p:cond evt="begin" delay="0">
                                              <p:tn val="60"/>
                                            </p:cond>
                                          </p:stCondLst>
                                          <p:endCondLst>
                                            <p:cond evt="onStopAudio" delay="0">
                                              <p:tgtEl>
                                                <p:sldTgt/>
                                              </p:tgtEl>
                                            </p:cond>
                                          </p:endCondLst>
                                        </p:cTn>
                                        <p:tgtEl>
                                          <p:sndTgt r:embed="rId3" name="Pencil Check"/>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391185"/>
                                        </p:tgtEl>
                                        <p:attrNameLst>
                                          <p:attrName>style.visibility</p:attrName>
                                        </p:attrNameLst>
                                      </p:cBhvr>
                                      <p:to>
                                        <p:strVal val="visible"/>
                                      </p:to>
                                    </p:set>
                                    <p:animEffect transition="in" filter="wipe(right)">
                                      <p:cBhvr>
                                        <p:cTn id="67" dur="500"/>
                                        <p:tgtEl>
                                          <p:spTgt spid="391185"/>
                                        </p:tgtEl>
                                      </p:cBhvr>
                                    </p:animEffect>
                                  </p:childTnLst>
                                  <p:subTnLst>
                                    <p:audio>
                                      <p:cMediaNode>
                                        <p:cTn display="0" masterRel="sameClick">
                                          <p:stCondLst>
                                            <p:cond evt="begin" delay="0">
                                              <p:tn val="65"/>
                                            </p:cond>
                                          </p:stCondLst>
                                          <p:endCondLst>
                                            <p:cond evt="onStopAudio" delay="0">
                                              <p:tgtEl>
                                                <p:sldTgt/>
                                              </p:tgtEl>
                                            </p:cond>
                                          </p:endCondLst>
                                        </p:cTn>
                                        <p:tgtEl>
                                          <p:sndTgt r:embed="rId5"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autoUpdateAnimBg="0"/>
      <p:bldP spid="391180" grpId="0" animBg="1" autoUpdateAnimBg="0"/>
      <p:bldP spid="391182" grpId="0" animBg="1" autoUpdateAnimBg="0"/>
      <p:bldP spid="391183" grpId="0" animBg="1" autoUpdateAnimBg="0"/>
      <p:bldP spid="391185" grpId="0" animBg="1"/>
      <p:bldP spid="391184"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7704152"/>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6591300" y="328613"/>
            <a:ext cx="2514600" cy="4522787"/>
          </a:xfrm>
          <a:prstGeom prst="rect">
            <a:avLst/>
          </a:prstGeom>
          <a:noFill/>
          <a:ln w="9525">
            <a:noFill/>
            <a:miter lim="800000"/>
            <a:headEnd/>
            <a:tailEnd/>
          </a:ln>
        </p:spPr>
      </p:pic>
      <p:sp>
        <p:nvSpPr>
          <p:cNvPr id="26628" name="AutoShape 7"/>
          <p:cNvSpPr>
            <a:spLocks noChangeArrowheads="1"/>
          </p:cNvSpPr>
          <p:nvPr/>
        </p:nvSpPr>
        <p:spPr bwMode="auto">
          <a:xfrm>
            <a:off x="133350" y="239713"/>
            <a:ext cx="1938338" cy="669925"/>
          </a:xfrm>
          <a:prstGeom prst="roundRect">
            <a:avLst>
              <a:gd name="adj" fmla="val 16667"/>
            </a:avLst>
          </a:prstGeom>
          <a:solidFill>
            <a:srgbClr val="FFEA18"/>
          </a:solidFill>
          <a:ln w="19050">
            <a:solidFill>
              <a:srgbClr val="000000"/>
            </a:solidFill>
            <a:round/>
            <a:headEnd/>
            <a:tailEnd/>
          </a:ln>
        </p:spPr>
        <p:txBody>
          <a:bodyPr wrap="none" anchor="ctr">
            <a:prstTxWarp prst="textNoShape">
              <a:avLst/>
            </a:prstTxWarp>
          </a:bodyPr>
          <a:lstStyle/>
          <a:p>
            <a:endParaRPr lang="en-US"/>
          </a:p>
        </p:txBody>
      </p:sp>
      <p:sp>
        <p:nvSpPr>
          <p:cNvPr id="26629" name="Rectangle 2"/>
          <p:cNvSpPr>
            <a:spLocks noGrp="1" noChangeArrowheads="1"/>
          </p:cNvSpPr>
          <p:nvPr>
            <p:ph type="title"/>
          </p:nvPr>
        </p:nvSpPr>
        <p:spPr>
          <a:xfrm>
            <a:off x="152400" y="139700"/>
            <a:ext cx="8534400" cy="762000"/>
          </a:xfrm>
          <a:noFill/>
        </p:spPr>
        <p:txBody>
          <a:bodyPr/>
          <a:lstStyle/>
          <a:p>
            <a:pPr eaLnBrk="1" hangingPunct="1"/>
            <a:r>
              <a:rPr lang="en-US" dirty="0"/>
              <a:t>1st line: </a:t>
            </a:r>
            <a:r>
              <a:rPr lang="en-US" sz="3400" dirty="0"/>
              <a:t>Non-specific External defense</a:t>
            </a:r>
          </a:p>
        </p:txBody>
      </p:sp>
      <p:sp>
        <p:nvSpPr>
          <p:cNvPr id="375811" name="Rectangle 3" descr="Rectangle: Click to edit Master text styles&#10;Second level&#10;Third level&#10;Fourth level&#10;Fifth level"/>
          <p:cNvSpPr>
            <a:spLocks noGrp="1" noChangeArrowheads="1"/>
          </p:cNvSpPr>
          <p:nvPr>
            <p:ph type="body" idx="1"/>
          </p:nvPr>
        </p:nvSpPr>
        <p:spPr>
          <a:xfrm>
            <a:off x="166688" y="1028700"/>
            <a:ext cx="5889625" cy="5486400"/>
          </a:xfrm>
        </p:spPr>
        <p:txBody>
          <a:bodyPr>
            <a:normAutofit fontScale="92500" lnSpcReduction="10000"/>
          </a:bodyPr>
          <a:lstStyle/>
          <a:p>
            <a:pPr eaLnBrk="1" hangingPunct="1">
              <a:buClrTx/>
              <a:defRPr/>
            </a:pPr>
            <a:r>
              <a:rPr lang="en-US" dirty="0" smtClean="0">
                <a:ea typeface="+mn-ea"/>
                <a:cs typeface="+mn-cs"/>
              </a:rPr>
              <a:t>Barrier</a:t>
            </a:r>
          </a:p>
          <a:p>
            <a:pPr marL="803275" lvl="2" eaLnBrk="1" hangingPunct="1">
              <a:buClr>
                <a:srgbClr val="6F89F7"/>
              </a:buClr>
              <a:defRPr/>
            </a:pPr>
            <a:r>
              <a:rPr lang="en-US" dirty="0" smtClean="0"/>
              <a:t>skin</a:t>
            </a:r>
          </a:p>
          <a:p>
            <a:pPr eaLnBrk="1" hangingPunct="1">
              <a:buClrTx/>
              <a:defRPr/>
            </a:pPr>
            <a:r>
              <a:rPr lang="en-US" dirty="0" smtClean="0">
                <a:ea typeface="+mn-ea"/>
                <a:cs typeface="+mn-cs"/>
              </a:rPr>
              <a:t>Traps</a:t>
            </a:r>
          </a:p>
          <a:p>
            <a:pPr marL="803275" lvl="2" eaLnBrk="1" hangingPunct="1">
              <a:buClr>
                <a:srgbClr val="6F89F7"/>
              </a:buClr>
              <a:defRPr/>
            </a:pPr>
            <a:r>
              <a:rPr lang="en-US" dirty="0" smtClean="0"/>
              <a:t>mucous membranes, cilia,</a:t>
            </a:r>
            <a:br>
              <a:rPr lang="en-US" dirty="0" smtClean="0"/>
            </a:br>
            <a:r>
              <a:rPr lang="en-US" dirty="0" smtClean="0"/>
              <a:t>hair, earwax</a:t>
            </a:r>
          </a:p>
          <a:p>
            <a:pPr marL="3175" eaLnBrk="1" hangingPunct="1">
              <a:defRPr/>
            </a:pPr>
            <a:r>
              <a:rPr lang="en-US" dirty="0" smtClean="0">
                <a:ea typeface="+mn-ea"/>
                <a:cs typeface="+mn-cs"/>
              </a:rPr>
              <a:t>Elimination</a:t>
            </a:r>
          </a:p>
          <a:p>
            <a:pPr marL="803275" lvl="2" eaLnBrk="1" hangingPunct="1">
              <a:defRPr/>
            </a:pPr>
            <a:r>
              <a:rPr lang="en-US" dirty="0" smtClean="0"/>
              <a:t>coughing, sneezing, urination, diarrhea</a:t>
            </a:r>
          </a:p>
          <a:p>
            <a:pPr marL="3175" eaLnBrk="1" hangingPunct="1">
              <a:defRPr/>
            </a:pPr>
            <a:r>
              <a:rPr lang="en-US" dirty="0" smtClean="0">
                <a:ea typeface="+mn-ea"/>
                <a:cs typeface="+mn-cs"/>
              </a:rPr>
              <a:t>Unfavorable pH</a:t>
            </a:r>
          </a:p>
          <a:p>
            <a:pPr marL="803275" lvl="2" eaLnBrk="1" hangingPunct="1">
              <a:defRPr/>
            </a:pPr>
            <a:r>
              <a:rPr lang="en-US" dirty="0" smtClean="0"/>
              <a:t>stomach acid, sweat, saliva, urine</a:t>
            </a:r>
          </a:p>
          <a:p>
            <a:pPr marL="3175" eaLnBrk="1" hangingPunct="1">
              <a:defRPr/>
            </a:pPr>
            <a:r>
              <a:rPr lang="en-US" dirty="0" err="1" smtClean="0">
                <a:ea typeface="+mn-ea"/>
                <a:cs typeface="+mn-cs"/>
              </a:rPr>
              <a:t>Lysozyme</a:t>
            </a:r>
            <a:r>
              <a:rPr lang="en-US" dirty="0" smtClean="0">
                <a:ea typeface="+mn-ea"/>
                <a:cs typeface="+mn-cs"/>
              </a:rPr>
              <a:t> enzyme</a:t>
            </a:r>
          </a:p>
          <a:p>
            <a:pPr marL="803275" lvl="2" eaLnBrk="1" hangingPunct="1">
              <a:defRPr/>
            </a:pPr>
            <a:r>
              <a:rPr lang="en-US" dirty="0" smtClean="0"/>
              <a:t>digests bacterial cell walls</a:t>
            </a:r>
          </a:p>
          <a:p>
            <a:pPr marL="803275" lvl="2" eaLnBrk="1" hangingPunct="1">
              <a:defRPr/>
            </a:pPr>
            <a:r>
              <a:rPr lang="en-US" dirty="0" smtClean="0"/>
              <a:t>tears, sweat</a:t>
            </a:r>
          </a:p>
          <a:p>
            <a:pPr marL="3175" eaLnBrk="1" hangingPunct="1">
              <a:defRPr/>
            </a:pPr>
            <a:endParaRPr lang="en-US" dirty="0" smtClean="0">
              <a:ea typeface="+mn-ea"/>
              <a:cs typeface="+mn-cs"/>
            </a:endParaRPr>
          </a:p>
        </p:txBody>
      </p:sp>
      <p:pic>
        <p:nvPicPr>
          <p:cNvPr id="375812" name="Picture 4"/>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5462588" y="1270000"/>
            <a:ext cx="1776412" cy="2357438"/>
          </a:xfrm>
          <a:prstGeom prst="rect">
            <a:avLst/>
          </a:prstGeom>
          <a:noFill/>
          <a:ln w="9525">
            <a:solidFill>
              <a:srgbClr val="000000"/>
            </a:solidFill>
            <a:miter lim="800000"/>
            <a:headEnd/>
            <a:tailEnd/>
          </a:ln>
          <a:effectLst>
            <a:outerShdw blurRad="63500" dist="35921" dir="2700000" algn="ctr" rotWithShape="0">
              <a:srgbClr val="000000">
                <a:alpha val="75000"/>
              </a:srgbClr>
            </a:outerShdw>
          </a:effectLst>
        </p:spPr>
      </p:pic>
      <p:sp>
        <p:nvSpPr>
          <p:cNvPr id="26632" name="Rectangle 5"/>
          <p:cNvSpPr>
            <a:spLocks noChangeArrowheads="1"/>
          </p:cNvSpPr>
          <p:nvPr/>
        </p:nvSpPr>
        <p:spPr bwMode="auto">
          <a:xfrm>
            <a:off x="3756025" y="1341438"/>
            <a:ext cx="2362200" cy="855662"/>
          </a:xfrm>
          <a:prstGeom prst="rect">
            <a:avLst/>
          </a:prstGeom>
          <a:solidFill>
            <a:srgbClr val="FDF37A"/>
          </a:solidFill>
          <a:ln w="9525">
            <a:noFill/>
            <a:miter lim="800000"/>
            <a:headEnd/>
            <a:tailEnd/>
          </a:ln>
        </p:spPr>
        <p:txBody>
          <a:bodyPr>
            <a:prstTxWarp prst="textNoShape">
              <a:avLst/>
            </a:prstTxWarp>
          </a:bodyPr>
          <a:lstStyle/>
          <a:p>
            <a:pPr algn="l"/>
            <a:r>
              <a:rPr lang="en-US" sz="1800" b="1">
                <a:solidFill>
                  <a:srgbClr val="0F116A"/>
                </a:solidFill>
              </a:rPr>
              <a:t>Lining of trachea: </a:t>
            </a:r>
            <a:br>
              <a:rPr lang="en-US" sz="1800" b="1">
                <a:solidFill>
                  <a:srgbClr val="0F116A"/>
                </a:solidFill>
              </a:rPr>
            </a:br>
            <a:r>
              <a:rPr lang="en-US" sz="1600" b="1">
                <a:solidFill>
                  <a:srgbClr val="0F116A"/>
                </a:solidFill>
              </a:rPr>
              <a:t>ciliated cells &amp; mucus secreting cells</a:t>
            </a:r>
            <a:endParaRPr lang="en-US" sz="1800" b="1">
              <a:solidFill>
                <a:srgbClr val="0F116A"/>
              </a:solidFill>
            </a:endParaRPr>
          </a:p>
        </p:txBody>
      </p:sp>
      <p:pic>
        <p:nvPicPr>
          <p:cNvPr id="9" name="Picture 4"/>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7385050" y="4408488"/>
            <a:ext cx="1687513" cy="2354262"/>
          </a:xfrm>
          <a:prstGeom prst="rect">
            <a:avLst/>
          </a:prstGeom>
          <a:noFill/>
          <a:ln w="9525">
            <a:solidFill>
              <a:srgbClr val="000000"/>
            </a:solidFill>
            <a:miter lim="800000"/>
            <a:headEnd/>
            <a:tailEnd/>
          </a:ln>
          <a:effectLst>
            <a:outerShdw blurRad="63500" dist="38099" dir="2700000" algn="ctr" rotWithShape="0">
              <a:srgbClr val="4C4C4C">
                <a:alpha val="74998"/>
              </a:srgbClr>
            </a:outerShdw>
          </a:effectLst>
        </p:spPr>
      </p:pic>
      <p:pic>
        <p:nvPicPr>
          <p:cNvPr id="10" name="Picture 9" descr="tears.jpg"/>
          <p:cNvPicPr>
            <a:picLocks noChangeAspect="1"/>
          </p:cNvPicPr>
          <p:nvPr/>
        </p:nvPicPr>
        <p:blipFill>
          <a:blip r:embed="rId6" cstate="screen">
            <a:extLst>
              <a:ext uri="{28A0092B-C50C-407E-A947-70E740481C1C}">
                <a14:useLocalDpi xmlns="" xmlns:a14="http://schemas.microsoft.com/office/drawing/2010/main"/>
              </a:ext>
            </a:extLst>
          </a:blip>
          <a:srcRect/>
          <a:stretch>
            <a:fillRect/>
          </a:stretch>
        </p:blipFill>
        <p:spPr>
          <a:xfrm>
            <a:off x="5438775" y="5395913"/>
            <a:ext cx="1858963" cy="1338262"/>
          </a:xfrm>
          <a:prstGeom prst="rect">
            <a:avLst/>
          </a:prstGeom>
          <a:ln>
            <a:solidFill>
              <a:srgbClr val="000000"/>
            </a:solidFill>
          </a:ln>
          <a:effectLst>
            <a:outerShdw blurRad="63500" dist="38100" dir="2700000">
              <a:srgbClr val="000000">
                <a:alpha val="75000"/>
              </a:srgbClr>
            </a:outerShdw>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t>Leukocytes: Phagocytic WBCs </a:t>
            </a:r>
          </a:p>
        </p:txBody>
      </p:sp>
      <p:sp>
        <p:nvSpPr>
          <p:cNvPr id="384003" name="Rectangle 3" descr="Rectangle: Click to edit Master text styles&#10;Second level&#10;Third level&#10;Fourth level&#10;Fifth level"/>
          <p:cNvSpPr>
            <a:spLocks noGrp="1" noChangeArrowheads="1"/>
          </p:cNvSpPr>
          <p:nvPr>
            <p:ph type="body" idx="1"/>
          </p:nvPr>
        </p:nvSpPr>
        <p:spPr>
          <a:xfrm>
            <a:off x="415925" y="965200"/>
            <a:ext cx="7772400" cy="5257800"/>
          </a:xfrm>
        </p:spPr>
        <p:txBody>
          <a:bodyPr>
            <a:normAutofit lnSpcReduction="10000"/>
          </a:bodyPr>
          <a:lstStyle/>
          <a:p>
            <a:pPr eaLnBrk="1" hangingPunct="1"/>
            <a:r>
              <a:rPr lang="en-US" sz="2600" dirty="0"/>
              <a:t>Attracted by chemical signals released by damaged cells </a:t>
            </a:r>
          </a:p>
          <a:p>
            <a:pPr lvl="1" eaLnBrk="1" hangingPunct="1"/>
            <a:r>
              <a:rPr lang="en-US" sz="2400" dirty="0"/>
              <a:t>ingest pathogens</a:t>
            </a:r>
          </a:p>
          <a:p>
            <a:pPr lvl="1" eaLnBrk="1" hangingPunct="1"/>
            <a:r>
              <a:rPr lang="en-US" sz="2400" dirty="0"/>
              <a:t>digest in lysosomes </a:t>
            </a:r>
          </a:p>
          <a:p>
            <a:pPr eaLnBrk="1" hangingPunct="1"/>
            <a:r>
              <a:rPr lang="en-US" sz="2600" u="sng" dirty="0">
                <a:solidFill>
                  <a:srgbClr val="CC0000"/>
                </a:solidFill>
              </a:rPr>
              <a:t>Neutrophils</a:t>
            </a:r>
            <a:endParaRPr lang="en-US" sz="2600" dirty="0"/>
          </a:p>
          <a:p>
            <a:pPr lvl="1" eaLnBrk="1" hangingPunct="1"/>
            <a:r>
              <a:rPr lang="en-US" sz="2400" dirty="0"/>
              <a:t>most abundant WBC (~70%)</a:t>
            </a:r>
          </a:p>
          <a:p>
            <a:pPr lvl="1" eaLnBrk="1" hangingPunct="1"/>
            <a:r>
              <a:rPr lang="en-US" sz="2400" dirty="0"/>
              <a:t>~ 3 day lifespan</a:t>
            </a:r>
            <a:endParaRPr lang="en-US" sz="2400" u="sng" dirty="0">
              <a:solidFill>
                <a:srgbClr val="CC0000"/>
              </a:solidFill>
            </a:endParaRPr>
          </a:p>
          <a:p>
            <a:pPr eaLnBrk="1" hangingPunct="1"/>
            <a:r>
              <a:rPr lang="en-US" sz="2600" u="sng" dirty="0">
                <a:solidFill>
                  <a:srgbClr val="CC0000"/>
                </a:solidFill>
              </a:rPr>
              <a:t>Macrophages</a:t>
            </a:r>
            <a:endParaRPr lang="en-US" sz="2600" dirty="0"/>
          </a:p>
          <a:p>
            <a:pPr lvl="1" eaLnBrk="1" hangingPunct="1"/>
            <a:r>
              <a:rPr lang="en-US" sz="2400" dirty="0"/>
              <a:t>“big eater”, long-lived </a:t>
            </a:r>
          </a:p>
          <a:p>
            <a:pPr eaLnBrk="1" hangingPunct="1"/>
            <a:r>
              <a:rPr lang="en-US" sz="2600" u="sng" dirty="0">
                <a:solidFill>
                  <a:srgbClr val="CC0000"/>
                </a:solidFill>
              </a:rPr>
              <a:t>Natural Killer Cells</a:t>
            </a:r>
            <a:endParaRPr lang="en-US" sz="2600" dirty="0"/>
          </a:p>
          <a:p>
            <a:pPr lvl="1" eaLnBrk="1" hangingPunct="1"/>
            <a:r>
              <a:rPr lang="en-US" sz="2400" dirty="0"/>
              <a:t>destroy virus-infected cells </a:t>
            </a:r>
            <a:br>
              <a:rPr lang="en-US" sz="2400" dirty="0"/>
            </a:br>
            <a:r>
              <a:rPr lang="en-US" sz="2400" dirty="0"/>
              <a:t>&amp; cancer cells</a:t>
            </a:r>
          </a:p>
        </p:txBody>
      </p:sp>
      <p:pic>
        <p:nvPicPr>
          <p:cNvPr id="30724" name="Picture 4" descr="43_04Phagocytosis_L"/>
          <p:cNvPicPr>
            <a:picLocks noChangeAspect="1" noChangeArrowheads="1"/>
          </p:cNvPicPr>
          <p:nvPr/>
        </p:nvPicPr>
        <p:blipFill>
          <a:blip r:embed="rId3" cstate="print"/>
          <a:srcRect/>
          <a:stretch>
            <a:fillRect/>
          </a:stretch>
        </p:blipFill>
        <p:spPr bwMode="auto">
          <a:xfrm>
            <a:off x="5753100" y="1893888"/>
            <a:ext cx="3348038" cy="4906962"/>
          </a:xfrm>
          <a:prstGeom prst="rect">
            <a:avLst/>
          </a:prstGeom>
          <a:noFill/>
          <a:ln w="9525">
            <a:solidFill>
              <a:srgbClr val="0F116A"/>
            </a:solid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23" name="Rectangle 3" descr="Rectangle: Click to edit Master text styles&#10;Second level&#10;Third level&#10;Fourth level&#10;Fifth level"/>
          <p:cNvSpPr>
            <a:spLocks noGrp="1" noChangeArrowheads="1"/>
          </p:cNvSpPr>
          <p:nvPr>
            <p:ph type="body" idx="1"/>
          </p:nvPr>
        </p:nvSpPr>
        <p:spPr>
          <a:xfrm>
            <a:off x="368300" y="1016000"/>
            <a:ext cx="7772400" cy="4419600"/>
          </a:xfrm>
        </p:spPr>
        <p:txBody>
          <a:bodyPr/>
          <a:lstStyle/>
          <a:p>
            <a:pPr eaLnBrk="1" hangingPunct="1"/>
            <a:r>
              <a:rPr lang="en-US" u="sng" dirty="0">
                <a:solidFill>
                  <a:srgbClr val="CC0000"/>
                </a:solidFill>
              </a:rPr>
              <a:t>Natural Killer Cells</a:t>
            </a:r>
            <a:r>
              <a:rPr lang="en-US" dirty="0"/>
              <a:t> perforate cells</a:t>
            </a:r>
          </a:p>
          <a:p>
            <a:pPr lvl="1" eaLnBrk="1" hangingPunct="1"/>
            <a:r>
              <a:rPr lang="en-US" dirty="0"/>
              <a:t>release </a:t>
            </a:r>
            <a:r>
              <a:rPr lang="en-US" u="sng" dirty="0" err="1">
                <a:solidFill>
                  <a:srgbClr val="CC0000"/>
                </a:solidFill>
              </a:rPr>
              <a:t>perforin</a:t>
            </a:r>
            <a:r>
              <a:rPr lang="en-US" dirty="0"/>
              <a:t> protein</a:t>
            </a:r>
          </a:p>
          <a:p>
            <a:pPr lvl="1" eaLnBrk="1" hangingPunct="1"/>
            <a:r>
              <a:rPr lang="en-US" dirty="0"/>
              <a:t>insert into membrane of target cell</a:t>
            </a:r>
          </a:p>
          <a:p>
            <a:pPr lvl="1" eaLnBrk="1" hangingPunct="1"/>
            <a:r>
              <a:rPr lang="en-US" dirty="0"/>
              <a:t>forms pore allowing fluid to </a:t>
            </a:r>
            <a:br>
              <a:rPr lang="en-US" dirty="0"/>
            </a:br>
            <a:r>
              <a:rPr lang="en-US" dirty="0"/>
              <a:t>flow in &amp; out of cell</a:t>
            </a:r>
          </a:p>
          <a:p>
            <a:pPr lvl="1" eaLnBrk="1" hangingPunct="1"/>
            <a:r>
              <a:rPr lang="en-US" dirty="0"/>
              <a:t>cell ruptures (</a:t>
            </a:r>
            <a:r>
              <a:rPr lang="en-US" dirty="0" err="1"/>
              <a:t>lysis</a:t>
            </a:r>
            <a:r>
              <a:rPr lang="en-US" dirty="0"/>
              <a:t>)</a:t>
            </a:r>
          </a:p>
          <a:p>
            <a:pPr marL="1085850" lvl="2" eaLnBrk="1" hangingPunct="1"/>
            <a:r>
              <a:rPr lang="en-US" u="sng" dirty="0">
                <a:solidFill>
                  <a:srgbClr val="CC0000"/>
                </a:solidFill>
              </a:rPr>
              <a:t>apoptosis</a:t>
            </a:r>
            <a:endParaRPr lang="en-US" dirty="0"/>
          </a:p>
        </p:txBody>
      </p:sp>
      <p:sp>
        <p:nvSpPr>
          <p:cNvPr id="32771" name="Rectangle 2"/>
          <p:cNvSpPr>
            <a:spLocks noGrp="1" noChangeArrowheads="1"/>
          </p:cNvSpPr>
          <p:nvPr>
            <p:ph type="title"/>
          </p:nvPr>
        </p:nvSpPr>
        <p:spPr/>
        <p:txBody>
          <a:bodyPr/>
          <a:lstStyle/>
          <a:p>
            <a:pPr eaLnBrk="1" hangingPunct="1"/>
            <a:r>
              <a:rPr lang="en-US"/>
              <a:t>Destroying cells gone bad!</a:t>
            </a:r>
          </a:p>
        </p:txBody>
      </p:sp>
      <p:sp>
        <p:nvSpPr>
          <p:cNvPr id="32772" name="Rectangle 4"/>
          <p:cNvSpPr>
            <a:spLocks noChangeArrowheads="1"/>
          </p:cNvSpPr>
          <p:nvPr/>
        </p:nvSpPr>
        <p:spPr bwMode="auto">
          <a:xfrm>
            <a:off x="3586163" y="5729288"/>
            <a:ext cx="1874837" cy="958850"/>
          </a:xfrm>
          <a:prstGeom prst="rect">
            <a:avLst/>
          </a:prstGeom>
          <a:noFill/>
          <a:ln w="9525">
            <a:noFill/>
            <a:miter lim="800000"/>
            <a:headEnd/>
            <a:tailEnd/>
          </a:ln>
        </p:spPr>
        <p:txBody>
          <a:bodyPr wrap="none">
            <a:prstTxWarp prst="textNoShape">
              <a:avLst/>
            </a:prstTxWarp>
            <a:spAutoFit/>
          </a:bodyPr>
          <a:lstStyle/>
          <a:p>
            <a:pPr algn="l"/>
            <a:r>
              <a:rPr lang="en-US" sz="1900" b="1" u="sng">
                <a:solidFill>
                  <a:srgbClr val="CC0000"/>
                </a:solidFill>
              </a:rPr>
              <a:t>perforin</a:t>
            </a:r>
            <a:r>
              <a:rPr lang="en-US" sz="1900" b="1">
                <a:solidFill>
                  <a:srgbClr val="000000"/>
                </a:solidFill>
              </a:rPr>
              <a:t> </a:t>
            </a:r>
            <a:br>
              <a:rPr lang="en-US" sz="1900" b="1">
                <a:solidFill>
                  <a:srgbClr val="000000"/>
                </a:solidFill>
              </a:rPr>
            </a:br>
            <a:r>
              <a:rPr lang="en-US" sz="1900" b="1">
                <a:solidFill>
                  <a:srgbClr val="000000"/>
                </a:solidFill>
              </a:rPr>
              <a:t>punctures</a:t>
            </a:r>
            <a:br>
              <a:rPr lang="en-US" sz="1900" b="1">
                <a:solidFill>
                  <a:srgbClr val="000000"/>
                </a:solidFill>
              </a:rPr>
            </a:br>
            <a:r>
              <a:rPr lang="en-US" sz="1900" b="1">
                <a:solidFill>
                  <a:srgbClr val="000000"/>
                </a:solidFill>
              </a:rPr>
              <a:t>cell membrane</a:t>
            </a:r>
          </a:p>
        </p:txBody>
      </p:sp>
      <p:pic>
        <p:nvPicPr>
          <p:cNvPr id="32773" name="Picture 5"/>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5635625" y="3638550"/>
            <a:ext cx="3429000" cy="3219450"/>
          </a:xfrm>
          <a:prstGeom prst="rect">
            <a:avLst/>
          </a:prstGeom>
          <a:noFill/>
          <a:ln w="9525">
            <a:noFill/>
            <a:miter lim="800000"/>
            <a:headEnd/>
            <a:tailEnd/>
          </a:ln>
        </p:spPr>
      </p:pic>
      <p:sp>
        <p:nvSpPr>
          <p:cNvPr id="32774" name="Rectangle 6"/>
          <p:cNvSpPr>
            <a:spLocks noChangeArrowheads="1"/>
          </p:cNvSpPr>
          <p:nvPr/>
        </p:nvSpPr>
        <p:spPr bwMode="auto">
          <a:xfrm>
            <a:off x="8048625" y="4876800"/>
            <a:ext cx="1092200" cy="44132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b="1">
                <a:solidFill>
                  <a:srgbClr val="0F116A"/>
                </a:solidFill>
              </a:rPr>
              <a:t>cell </a:t>
            </a:r>
            <a:br>
              <a:rPr lang="en-US" sz="1700" b="1">
                <a:solidFill>
                  <a:srgbClr val="0F116A"/>
                </a:solidFill>
              </a:rPr>
            </a:br>
            <a:r>
              <a:rPr lang="en-US" sz="1700" b="1">
                <a:solidFill>
                  <a:srgbClr val="0F116A"/>
                </a:solidFill>
              </a:rPr>
              <a:t>membrane</a:t>
            </a:r>
            <a:endParaRPr lang="en-US" sz="1600">
              <a:solidFill>
                <a:srgbClr val="0F116A"/>
              </a:solidFill>
            </a:endParaRPr>
          </a:p>
        </p:txBody>
      </p:sp>
      <p:sp>
        <p:nvSpPr>
          <p:cNvPr id="32775" name="Rectangle 7"/>
          <p:cNvSpPr>
            <a:spLocks noChangeArrowheads="1"/>
          </p:cNvSpPr>
          <p:nvPr/>
        </p:nvSpPr>
        <p:spPr bwMode="auto">
          <a:xfrm>
            <a:off x="5189538" y="3703638"/>
            <a:ext cx="2105025"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CC0000"/>
                </a:solidFill>
              </a:rPr>
              <a:t>natural killer cell</a:t>
            </a:r>
            <a:endParaRPr lang="en-US" sz="2100">
              <a:solidFill>
                <a:srgbClr val="CC0000"/>
              </a:solidFill>
            </a:endParaRPr>
          </a:p>
        </p:txBody>
      </p:sp>
      <p:sp>
        <p:nvSpPr>
          <p:cNvPr id="32776" name="Rectangle 8"/>
          <p:cNvSpPr>
            <a:spLocks noChangeArrowheads="1"/>
          </p:cNvSpPr>
          <p:nvPr/>
        </p:nvSpPr>
        <p:spPr bwMode="auto">
          <a:xfrm>
            <a:off x="8048625" y="5791200"/>
            <a:ext cx="1092200" cy="44132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b="1">
                <a:solidFill>
                  <a:srgbClr val="CC0000"/>
                </a:solidFill>
              </a:rPr>
              <a:t>cell </a:t>
            </a:r>
            <a:br>
              <a:rPr lang="en-US" sz="1700" b="1">
                <a:solidFill>
                  <a:srgbClr val="CC0000"/>
                </a:solidFill>
              </a:rPr>
            </a:br>
            <a:r>
              <a:rPr lang="en-US" sz="1700" b="1">
                <a:solidFill>
                  <a:srgbClr val="CC0000"/>
                </a:solidFill>
              </a:rPr>
              <a:t>membrane</a:t>
            </a:r>
            <a:endParaRPr lang="en-US" sz="1600">
              <a:solidFill>
                <a:srgbClr val="CC0000"/>
              </a:solidFill>
            </a:endParaRPr>
          </a:p>
        </p:txBody>
      </p:sp>
      <p:sp>
        <p:nvSpPr>
          <p:cNvPr id="32777" name="Rectangle 9"/>
          <p:cNvSpPr>
            <a:spLocks noChangeArrowheads="1"/>
          </p:cNvSpPr>
          <p:nvPr/>
        </p:nvSpPr>
        <p:spPr bwMode="auto">
          <a:xfrm>
            <a:off x="5788025" y="6324600"/>
            <a:ext cx="2057400" cy="457200"/>
          </a:xfrm>
          <a:prstGeom prst="rect">
            <a:avLst/>
          </a:prstGeom>
          <a:solidFill>
            <a:srgbClr val="F1E599"/>
          </a:solidFill>
          <a:ln w="9525">
            <a:noFill/>
            <a:miter lim="800000"/>
            <a:headEnd/>
            <a:tailEnd/>
          </a:ln>
        </p:spPr>
        <p:txBody>
          <a:bodyPr wrap="none" anchor="ctr">
            <a:prstTxWarp prst="textNoShape">
              <a:avLst/>
            </a:prstTxWarp>
          </a:bodyPr>
          <a:lstStyle/>
          <a:p>
            <a:endParaRPr lang="en-US"/>
          </a:p>
        </p:txBody>
      </p:sp>
      <p:sp>
        <p:nvSpPr>
          <p:cNvPr id="32778" name="Rectangle 10"/>
          <p:cNvSpPr>
            <a:spLocks noChangeArrowheads="1"/>
          </p:cNvSpPr>
          <p:nvPr/>
        </p:nvSpPr>
        <p:spPr bwMode="auto">
          <a:xfrm>
            <a:off x="5711825" y="6400800"/>
            <a:ext cx="2592388" cy="3111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b="1">
                <a:solidFill>
                  <a:srgbClr val="CC0000"/>
                </a:solidFill>
              </a:rPr>
              <a:t>virus-infected cell</a:t>
            </a:r>
            <a:endParaRPr lang="en-US" sz="1800">
              <a:solidFill>
                <a:srgbClr val="CC0000"/>
              </a:solidFill>
            </a:endParaRPr>
          </a:p>
        </p:txBody>
      </p:sp>
      <p:sp>
        <p:nvSpPr>
          <p:cNvPr id="32779" name="AutoShape 11"/>
          <p:cNvSpPr>
            <a:spLocks noChangeArrowheads="1"/>
          </p:cNvSpPr>
          <p:nvPr/>
        </p:nvSpPr>
        <p:spPr bwMode="auto">
          <a:xfrm>
            <a:off x="8240713" y="3552825"/>
            <a:ext cx="833437" cy="274638"/>
          </a:xfrm>
          <a:prstGeom prst="roundRect">
            <a:avLst>
              <a:gd name="adj" fmla="val 16667"/>
            </a:avLst>
          </a:prstGeom>
          <a:solidFill>
            <a:schemeClr val="bg1">
              <a:alpha val="50195"/>
            </a:schemeClr>
          </a:solidFill>
          <a:ln w="9525">
            <a:noFill/>
            <a:round/>
            <a:headEnd/>
            <a:tailEnd/>
          </a:ln>
        </p:spPr>
        <p:txBody>
          <a:bodyPr wrap="none" lIns="0" tIns="0" rIns="0" bIns="0">
            <a:prstTxWarp prst="textNoShape">
              <a:avLst/>
            </a:prstTxWarp>
            <a:spAutoFit/>
          </a:bodyPr>
          <a:lstStyle/>
          <a:p>
            <a:pPr algn="l">
              <a:lnSpc>
                <a:spcPct val="85000"/>
              </a:lnSpc>
            </a:pPr>
            <a:r>
              <a:rPr lang="en-US" sz="1900" b="1">
                <a:solidFill>
                  <a:srgbClr val="0F116A"/>
                </a:solidFill>
              </a:rPr>
              <a:t>vesicle</a:t>
            </a:r>
            <a:endParaRPr lang="en-US" sz="1800">
              <a:solidFill>
                <a:srgbClr val="0F116A"/>
              </a:solidFill>
            </a:endParaRPr>
          </a:p>
        </p:txBody>
      </p:sp>
      <p:pic>
        <p:nvPicPr>
          <p:cNvPr id="32780" name="Picture 12"/>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822325" y="5024438"/>
            <a:ext cx="2108200" cy="1719262"/>
          </a:xfrm>
          <a:prstGeom prst="rect">
            <a:avLst/>
          </a:prstGeom>
          <a:noFill/>
          <a:ln w="9525">
            <a:solidFill>
              <a:srgbClr val="000000"/>
            </a:solidFill>
            <a:miter lim="800000"/>
            <a:headEnd/>
            <a:tailEnd/>
          </a:ln>
        </p:spPr>
      </p:pic>
      <p:sp>
        <p:nvSpPr>
          <p:cNvPr id="32781" name="AutoShape 13"/>
          <p:cNvSpPr>
            <a:spLocks noChangeArrowheads="1"/>
          </p:cNvSpPr>
          <p:nvPr/>
        </p:nvSpPr>
        <p:spPr bwMode="auto">
          <a:xfrm>
            <a:off x="5041900" y="4587875"/>
            <a:ext cx="1127125" cy="320675"/>
          </a:xfrm>
          <a:prstGeom prst="roundRect">
            <a:avLst>
              <a:gd name="adj" fmla="val 16667"/>
            </a:avLst>
          </a:prstGeom>
          <a:solidFill>
            <a:schemeClr val="bg1">
              <a:alpha val="50195"/>
            </a:schemeClr>
          </a:solidFill>
          <a:ln w="9525">
            <a:noFill/>
            <a:round/>
            <a:headEnd/>
            <a:tailEnd/>
          </a:ln>
        </p:spPr>
        <p:txBody>
          <a:bodyPr lIns="0" tIns="0" rIns="0" bIns="0" anchor="ctr">
            <a:prstTxWarp prst="textNoShape">
              <a:avLst/>
            </a:prstTxWarp>
            <a:spAutoFit/>
          </a:bodyPr>
          <a:lstStyle/>
          <a:p>
            <a:r>
              <a:rPr lang="en-US" sz="1900" b="1">
                <a:solidFill>
                  <a:schemeClr val="tx2"/>
                </a:solidFill>
              </a:rPr>
              <a:t>perforin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AutoShape 7"/>
          <p:cNvSpPr>
            <a:spLocks noChangeArrowheads="1"/>
          </p:cNvSpPr>
          <p:nvPr/>
        </p:nvSpPr>
        <p:spPr bwMode="auto">
          <a:xfrm>
            <a:off x="171450" y="163513"/>
            <a:ext cx="2008188" cy="669925"/>
          </a:xfrm>
          <a:prstGeom prst="roundRect">
            <a:avLst>
              <a:gd name="adj" fmla="val 16667"/>
            </a:avLst>
          </a:prstGeom>
          <a:solidFill>
            <a:srgbClr val="FFEA18"/>
          </a:solidFill>
          <a:ln w="19050">
            <a:solidFill>
              <a:srgbClr val="000000"/>
            </a:solidFill>
            <a:round/>
            <a:headEnd/>
            <a:tailEnd/>
          </a:ln>
        </p:spPr>
        <p:txBody>
          <a:bodyPr wrap="none" anchor="ctr">
            <a:prstTxWarp prst="textNoShape">
              <a:avLst/>
            </a:prstTxWarp>
          </a:bodyPr>
          <a:lstStyle/>
          <a:p>
            <a:endParaRPr lang="en-US"/>
          </a:p>
        </p:txBody>
      </p:sp>
      <p:sp>
        <p:nvSpPr>
          <p:cNvPr id="394243" name="Rectangle 3" descr="Rectangle: Click to edit Master text styles&#10;Second level&#10;Third level&#10;Fourth level&#10;Fifth level"/>
          <p:cNvSpPr>
            <a:spLocks noGrp="1" noChangeArrowheads="1"/>
          </p:cNvSpPr>
          <p:nvPr>
            <p:ph type="body" idx="1"/>
          </p:nvPr>
        </p:nvSpPr>
        <p:spPr>
          <a:xfrm>
            <a:off x="447675" y="973138"/>
            <a:ext cx="6224588" cy="5478462"/>
          </a:xfrm>
        </p:spPr>
        <p:txBody>
          <a:bodyPr/>
          <a:lstStyle/>
          <a:p>
            <a:pPr eaLnBrk="1" hangingPunct="1">
              <a:lnSpc>
                <a:spcPct val="90000"/>
              </a:lnSpc>
              <a:buClrTx/>
            </a:pPr>
            <a:r>
              <a:rPr lang="en-US" dirty="0"/>
              <a:t>Specific defense with memory </a:t>
            </a:r>
          </a:p>
          <a:p>
            <a:pPr lvl="1" eaLnBrk="1" hangingPunct="1">
              <a:lnSpc>
                <a:spcPct val="90000"/>
              </a:lnSpc>
            </a:pPr>
            <a:r>
              <a:rPr lang="en-US" u="sng" dirty="0">
                <a:solidFill>
                  <a:srgbClr val="CC0000"/>
                </a:solidFill>
              </a:rPr>
              <a:t>lymphocytes</a:t>
            </a:r>
            <a:endParaRPr lang="en-US" dirty="0"/>
          </a:p>
          <a:p>
            <a:pPr marL="1085850" lvl="2" eaLnBrk="1" hangingPunct="1">
              <a:lnSpc>
                <a:spcPct val="90000"/>
              </a:lnSpc>
            </a:pPr>
            <a:r>
              <a:rPr lang="en-US" u="sng" dirty="0">
                <a:solidFill>
                  <a:srgbClr val="CC0000"/>
                </a:solidFill>
              </a:rPr>
              <a:t>B cells</a:t>
            </a:r>
            <a:endParaRPr lang="en-US" dirty="0"/>
          </a:p>
          <a:p>
            <a:pPr marL="1085850" lvl="2" eaLnBrk="1" hangingPunct="1">
              <a:lnSpc>
                <a:spcPct val="90000"/>
              </a:lnSpc>
            </a:pPr>
            <a:r>
              <a:rPr lang="en-US" u="sng" dirty="0">
                <a:solidFill>
                  <a:srgbClr val="CC0000"/>
                </a:solidFill>
              </a:rPr>
              <a:t>T cells</a:t>
            </a:r>
            <a:endParaRPr lang="en-US" dirty="0"/>
          </a:p>
          <a:p>
            <a:pPr lvl="1" eaLnBrk="1" hangingPunct="1">
              <a:lnSpc>
                <a:spcPct val="90000"/>
              </a:lnSpc>
            </a:pPr>
            <a:r>
              <a:rPr lang="en-US" u="sng" dirty="0">
                <a:solidFill>
                  <a:srgbClr val="CC0000"/>
                </a:solidFill>
              </a:rPr>
              <a:t>antibodies</a:t>
            </a:r>
            <a:r>
              <a:rPr lang="en-US" dirty="0"/>
              <a:t> </a:t>
            </a:r>
          </a:p>
          <a:p>
            <a:pPr marL="1085850" lvl="2" eaLnBrk="1" hangingPunct="1">
              <a:lnSpc>
                <a:spcPct val="90000"/>
              </a:lnSpc>
            </a:pPr>
            <a:r>
              <a:rPr lang="en-US" u="sng" dirty="0" err="1">
                <a:solidFill>
                  <a:srgbClr val="CC0000"/>
                </a:solidFill>
              </a:rPr>
              <a:t>immunoglobulins</a:t>
            </a:r>
            <a:endParaRPr lang="en-US" dirty="0"/>
          </a:p>
          <a:p>
            <a:pPr eaLnBrk="1" hangingPunct="1">
              <a:lnSpc>
                <a:spcPct val="90000"/>
              </a:lnSpc>
              <a:buClrTx/>
            </a:pPr>
            <a:r>
              <a:rPr lang="en-US" dirty="0"/>
              <a:t>Responds to…</a:t>
            </a:r>
          </a:p>
          <a:p>
            <a:pPr lvl="1" eaLnBrk="1" hangingPunct="1">
              <a:lnSpc>
                <a:spcPct val="90000"/>
              </a:lnSpc>
            </a:pPr>
            <a:r>
              <a:rPr lang="en-US" u="sng" dirty="0">
                <a:solidFill>
                  <a:srgbClr val="CC0000"/>
                </a:solidFill>
              </a:rPr>
              <a:t>antigens</a:t>
            </a:r>
            <a:r>
              <a:rPr lang="en-US" dirty="0"/>
              <a:t> </a:t>
            </a:r>
          </a:p>
          <a:p>
            <a:pPr marL="1085850" lvl="2" eaLnBrk="1" hangingPunct="1">
              <a:lnSpc>
                <a:spcPct val="90000"/>
              </a:lnSpc>
            </a:pPr>
            <a:r>
              <a:rPr lang="en-US" dirty="0"/>
              <a:t>cellular name tags</a:t>
            </a:r>
          </a:p>
          <a:p>
            <a:pPr marL="1428750" lvl="3" eaLnBrk="1" hangingPunct="1">
              <a:lnSpc>
                <a:spcPct val="90000"/>
              </a:lnSpc>
            </a:pPr>
            <a:r>
              <a:rPr lang="en-US" dirty="0"/>
              <a:t>specific pathogens </a:t>
            </a:r>
          </a:p>
          <a:p>
            <a:pPr marL="1428750" lvl="3" eaLnBrk="1" hangingPunct="1">
              <a:lnSpc>
                <a:spcPct val="90000"/>
              </a:lnSpc>
            </a:pPr>
            <a:r>
              <a:rPr lang="en-US" dirty="0"/>
              <a:t>specific toxins</a:t>
            </a:r>
          </a:p>
          <a:p>
            <a:pPr marL="1428750" lvl="3" eaLnBrk="1" hangingPunct="1">
              <a:lnSpc>
                <a:spcPct val="90000"/>
              </a:lnSpc>
            </a:pPr>
            <a:r>
              <a:rPr lang="en-US" dirty="0"/>
              <a:t>abnormal body cells (cancer)</a:t>
            </a:r>
          </a:p>
        </p:txBody>
      </p:sp>
      <p:pic>
        <p:nvPicPr>
          <p:cNvPr id="394244" name="Picture 4"/>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rot="32400000">
            <a:off x="5883275" y="4364038"/>
            <a:ext cx="3168650" cy="2392362"/>
          </a:xfrm>
          <a:prstGeom prst="rect">
            <a:avLst/>
          </a:prstGeom>
          <a:noFill/>
          <a:ln w="9525">
            <a:noFill/>
            <a:miter lim="800000"/>
            <a:headEnd/>
            <a:tailEnd/>
          </a:ln>
          <a:effectLst>
            <a:outerShdw blurRad="63500" dist="35921" dir="2700000" algn="ctr" rotWithShape="0">
              <a:srgbClr val="4C4C4C"/>
            </a:outerShdw>
          </a:effectLst>
        </p:spPr>
      </p:pic>
      <p:pic>
        <p:nvPicPr>
          <p:cNvPr id="394245" name="Picture 5" descr="43-08x-BtypeLymphocyte"/>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6516688" y="1868488"/>
            <a:ext cx="2551112" cy="2408237"/>
          </a:xfrm>
          <a:prstGeom prst="rect">
            <a:avLst/>
          </a:prstGeom>
          <a:noFill/>
          <a:effectLst>
            <a:outerShdw blurRad="63500" dist="38099" dir="2700000" algn="ctr" rotWithShape="0">
              <a:srgbClr val="4C4C4C">
                <a:alpha val="74998"/>
              </a:srgbClr>
            </a:outerShdw>
          </a:effectLst>
        </p:spPr>
      </p:pic>
      <p:sp>
        <p:nvSpPr>
          <p:cNvPr id="38918" name="Rectangle 2"/>
          <p:cNvSpPr>
            <a:spLocks noGrp="1" noChangeArrowheads="1"/>
          </p:cNvSpPr>
          <p:nvPr>
            <p:ph type="title"/>
          </p:nvPr>
        </p:nvSpPr>
        <p:spPr>
          <a:xfrm>
            <a:off x="241300" y="165100"/>
            <a:ext cx="8534400" cy="762000"/>
          </a:xfrm>
        </p:spPr>
        <p:txBody>
          <a:bodyPr/>
          <a:lstStyle/>
          <a:p>
            <a:pPr eaLnBrk="1" hangingPunct="1"/>
            <a:r>
              <a:rPr lang="en-US" dirty="0"/>
              <a:t>3rd line: Acquired (active) Immunity</a:t>
            </a:r>
          </a:p>
        </p:txBody>
      </p:sp>
      <p:sp>
        <p:nvSpPr>
          <p:cNvPr id="38919" name="Rectangle 6"/>
          <p:cNvSpPr>
            <a:spLocks noChangeArrowheads="1"/>
          </p:cNvSpPr>
          <p:nvPr/>
        </p:nvSpPr>
        <p:spPr bwMode="auto">
          <a:xfrm>
            <a:off x="8047038" y="1436688"/>
            <a:ext cx="1004887" cy="461962"/>
          </a:xfrm>
          <a:prstGeom prst="rect">
            <a:avLst/>
          </a:prstGeom>
          <a:noFill/>
          <a:ln w="9525">
            <a:noFill/>
            <a:miter lim="800000"/>
            <a:headEnd/>
            <a:tailEnd/>
          </a:ln>
        </p:spPr>
        <p:txBody>
          <a:bodyPr wrap="none">
            <a:prstTxWarp prst="textNoShape">
              <a:avLst/>
            </a:prstTxWarp>
            <a:spAutoFit/>
          </a:bodyPr>
          <a:lstStyle/>
          <a:p>
            <a:r>
              <a:rPr lang="en-US" b="1">
                <a:solidFill>
                  <a:srgbClr val="000000"/>
                </a:solidFill>
              </a:rPr>
              <a:t>B cell</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513" name="Rectangle 129"/>
          <p:cNvSpPr>
            <a:spLocks noChangeArrowheads="1"/>
          </p:cNvSpPr>
          <p:nvPr/>
        </p:nvSpPr>
        <p:spPr bwMode="auto">
          <a:xfrm>
            <a:off x="304800" y="6216650"/>
            <a:ext cx="1150938" cy="488950"/>
          </a:xfrm>
          <a:prstGeom prst="rect">
            <a:avLst/>
          </a:prstGeom>
          <a:solidFill>
            <a:schemeClr val="bg1"/>
          </a:solidFill>
          <a:ln w="9525">
            <a:noFill/>
            <a:miter lim="800000"/>
            <a:headEnd/>
            <a:tailEnd/>
          </a:ln>
        </p:spPr>
        <p:txBody>
          <a:bodyPr anchor="ctr">
            <a:prstTxWarp prst="textNoShape">
              <a:avLst/>
            </a:prstTxWarp>
            <a:spAutoFit/>
          </a:bodyPr>
          <a:lstStyle/>
          <a:p>
            <a:r>
              <a:rPr lang="en-US" sz="2600" b="1">
                <a:solidFill>
                  <a:srgbClr val="0F116A"/>
                </a:solidFill>
              </a:rPr>
              <a:t>“</a:t>
            </a:r>
            <a:r>
              <a:rPr lang="en-US" sz="2600" b="1" u="sng">
                <a:solidFill>
                  <a:srgbClr val="0F116A"/>
                </a:solidFill>
              </a:rPr>
              <a:t>self</a:t>
            </a:r>
            <a:r>
              <a:rPr lang="en-US" sz="2600" b="1">
                <a:solidFill>
                  <a:srgbClr val="0F116A"/>
                </a:solidFill>
              </a:rPr>
              <a:t>”</a:t>
            </a:r>
            <a:endParaRPr lang="en-US" sz="2600" b="1" u="sng">
              <a:solidFill>
                <a:srgbClr val="0F116A"/>
              </a:solidFill>
            </a:endParaRPr>
          </a:p>
        </p:txBody>
      </p:sp>
      <p:sp>
        <p:nvSpPr>
          <p:cNvPr id="400514" name="Rectangle 130"/>
          <p:cNvSpPr>
            <a:spLocks noChangeArrowheads="1"/>
          </p:cNvSpPr>
          <p:nvPr/>
        </p:nvSpPr>
        <p:spPr bwMode="auto">
          <a:xfrm>
            <a:off x="4641850" y="6216650"/>
            <a:ext cx="1633538" cy="488950"/>
          </a:xfrm>
          <a:prstGeom prst="rect">
            <a:avLst/>
          </a:prstGeom>
          <a:solidFill>
            <a:schemeClr val="bg1"/>
          </a:solidFill>
          <a:ln w="9525">
            <a:noFill/>
            <a:miter lim="800000"/>
            <a:headEnd/>
            <a:tailEnd/>
          </a:ln>
        </p:spPr>
        <p:txBody>
          <a:bodyPr wrap="none" anchor="ctr">
            <a:prstTxWarp prst="textNoShape">
              <a:avLst/>
            </a:prstTxWarp>
            <a:spAutoFit/>
          </a:bodyPr>
          <a:lstStyle/>
          <a:p>
            <a:r>
              <a:rPr lang="en-US" sz="2600" b="1">
                <a:solidFill>
                  <a:srgbClr val="CC0000"/>
                </a:solidFill>
              </a:rPr>
              <a:t>“</a:t>
            </a:r>
            <a:r>
              <a:rPr lang="en-US" sz="2600" b="1" u="sng">
                <a:solidFill>
                  <a:srgbClr val="CC0000"/>
                </a:solidFill>
              </a:rPr>
              <a:t>foreign</a:t>
            </a:r>
            <a:r>
              <a:rPr lang="en-US" sz="2600" b="1">
                <a:solidFill>
                  <a:srgbClr val="CC0000"/>
                </a:solidFill>
              </a:rPr>
              <a:t>”</a:t>
            </a:r>
            <a:endParaRPr lang="en-US" sz="2600" b="1" u="sng">
              <a:solidFill>
                <a:srgbClr val="CC0000"/>
              </a:solidFill>
            </a:endParaRPr>
          </a:p>
        </p:txBody>
      </p:sp>
      <p:sp>
        <p:nvSpPr>
          <p:cNvPr id="40964" name="Rectangle 2"/>
          <p:cNvSpPr>
            <a:spLocks noGrp="1" noChangeArrowheads="1"/>
          </p:cNvSpPr>
          <p:nvPr>
            <p:ph type="title"/>
          </p:nvPr>
        </p:nvSpPr>
        <p:spPr>
          <a:xfrm>
            <a:off x="127000" y="114300"/>
            <a:ext cx="8534400" cy="762000"/>
          </a:xfrm>
        </p:spPr>
        <p:txBody>
          <a:bodyPr/>
          <a:lstStyle/>
          <a:p>
            <a:pPr eaLnBrk="1" hangingPunct="1"/>
            <a:r>
              <a:rPr lang="en-US" sz="3400" dirty="0"/>
              <a:t>How are invaders recognized?</a:t>
            </a:r>
            <a:endParaRPr lang="en-US" dirty="0"/>
          </a:p>
        </p:txBody>
      </p:sp>
      <p:sp>
        <p:nvSpPr>
          <p:cNvPr id="400387" name="Rectangle 3" descr="Rectangle: Click to edit Master text styles&#10;Second level&#10;Third level&#10;Fourth level&#10;Fifth level"/>
          <p:cNvSpPr>
            <a:spLocks noGrp="1" noChangeArrowheads="1"/>
          </p:cNvSpPr>
          <p:nvPr>
            <p:ph type="body" idx="1"/>
          </p:nvPr>
        </p:nvSpPr>
        <p:spPr>
          <a:xfrm>
            <a:off x="250825" y="774700"/>
            <a:ext cx="8448675" cy="3886200"/>
          </a:xfrm>
        </p:spPr>
        <p:txBody>
          <a:bodyPr/>
          <a:lstStyle/>
          <a:p>
            <a:pPr eaLnBrk="1" hangingPunct="1">
              <a:buClr>
                <a:srgbClr val="000070"/>
              </a:buClr>
            </a:pPr>
            <a:r>
              <a:rPr lang="en-US" u="sng" dirty="0">
                <a:solidFill>
                  <a:srgbClr val="CC0000"/>
                </a:solidFill>
              </a:rPr>
              <a:t>Antigens</a:t>
            </a:r>
            <a:endParaRPr lang="en-US" dirty="0"/>
          </a:p>
          <a:p>
            <a:pPr lvl="1" eaLnBrk="1" hangingPunct="1">
              <a:buClrTx/>
            </a:pPr>
            <a:r>
              <a:rPr lang="en-US" dirty="0"/>
              <a:t>cellular name tag proteins</a:t>
            </a:r>
          </a:p>
          <a:p>
            <a:pPr marL="1085850" lvl="2" eaLnBrk="1" hangingPunct="1"/>
            <a:r>
              <a:rPr lang="en-US" u="sng" dirty="0">
                <a:solidFill>
                  <a:srgbClr val="CC0000"/>
                </a:solidFill>
              </a:rPr>
              <a:t>“self” antigens</a:t>
            </a:r>
          </a:p>
          <a:p>
            <a:pPr marL="1428750" lvl="3" eaLnBrk="1" hangingPunct="1"/>
            <a:r>
              <a:rPr lang="en-US" dirty="0"/>
              <a:t>no response from WBCs</a:t>
            </a:r>
            <a:endParaRPr lang="en-US" u="sng" dirty="0">
              <a:solidFill>
                <a:srgbClr val="CC0000"/>
              </a:solidFill>
            </a:endParaRPr>
          </a:p>
          <a:p>
            <a:pPr marL="1085850" lvl="2" eaLnBrk="1" hangingPunct="1"/>
            <a:r>
              <a:rPr lang="en-US" u="sng" dirty="0">
                <a:solidFill>
                  <a:srgbClr val="CC0000"/>
                </a:solidFill>
              </a:rPr>
              <a:t>“foreign” antigens</a:t>
            </a:r>
            <a:r>
              <a:rPr lang="en-US" dirty="0"/>
              <a:t> </a:t>
            </a:r>
          </a:p>
          <a:p>
            <a:pPr marL="1428750" lvl="3" eaLnBrk="1" hangingPunct="1"/>
            <a:r>
              <a:rPr lang="en-US" dirty="0"/>
              <a:t>response from WBCs</a:t>
            </a:r>
          </a:p>
          <a:p>
            <a:pPr marL="1428750" lvl="3" eaLnBrk="1" hangingPunct="1"/>
            <a:r>
              <a:rPr lang="en-US" dirty="0"/>
              <a:t>pathogens: viruses, bacteria, protozoa, parasitic worms, fungi, toxins </a:t>
            </a:r>
          </a:p>
          <a:p>
            <a:pPr marL="1428750" lvl="3" eaLnBrk="1" hangingPunct="1"/>
            <a:r>
              <a:rPr lang="en-US" dirty="0"/>
              <a:t>non-pathogens: cancer cells, transplanted tissue, pollen</a:t>
            </a:r>
          </a:p>
        </p:txBody>
      </p:sp>
      <p:grpSp>
        <p:nvGrpSpPr>
          <p:cNvPr id="2" name="Group 35"/>
          <p:cNvGrpSpPr>
            <a:grpSpLocks/>
          </p:cNvGrpSpPr>
          <p:nvPr/>
        </p:nvGrpSpPr>
        <p:grpSpPr bwMode="auto">
          <a:xfrm>
            <a:off x="6135688" y="5257800"/>
            <a:ext cx="2914650" cy="1524000"/>
            <a:chOff x="2089" y="3264"/>
            <a:chExt cx="1836" cy="960"/>
          </a:xfrm>
        </p:grpSpPr>
        <p:sp>
          <p:nvSpPr>
            <p:cNvPr id="41008" name="AutoShape 32"/>
            <p:cNvSpPr>
              <a:spLocks noChangeArrowheads="1"/>
            </p:cNvSpPr>
            <p:nvPr/>
          </p:nvSpPr>
          <p:spPr bwMode="auto">
            <a:xfrm rot="7391263" flipH="1">
              <a:off x="2119" y="3576"/>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09" name="AutoShape 33"/>
            <p:cNvSpPr>
              <a:spLocks noChangeArrowheads="1"/>
            </p:cNvSpPr>
            <p:nvPr/>
          </p:nvSpPr>
          <p:spPr bwMode="auto">
            <a:xfrm rot="4384349" flipH="1">
              <a:off x="2113" y="3720"/>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grpSp>
          <p:nvGrpSpPr>
            <p:cNvPr id="3" name="Group 30"/>
            <p:cNvGrpSpPr>
              <a:grpSpLocks/>
            </p:cNvGrpSpPr>
            <p:nvPr/>
          </p:nvGrpSpPr>
          <p:grpSpPr bwMode="auto">
            <a:xfrm>
              <a:off x="3685" y="3552"/>
              <a:ext cx="240" cy="432"/>
              <a:chOff x="3696" y="3552"/>
              <a:chExt cx="240" cy="432"/>
            </a:xfrm>
          </p:grpSpPr>
          <p:sp>
            <p:nvSpPr>
              <p:cNvPr id="41031" name="AutoShape 27"/>
              <p:cNvSpPr>
                <a:spLocks noChangeArrowheads="1"/>
              </p:cNvSpPr>
              <p:nvPr/>
            </p:nvSpPr>
            <p:spPr bwMode="auto">
              <a:xfrm rot="-7391263">
                <a:off x="3720" y="3528"/>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32" name="AutoShape 28"/>
              <p:cNvSpPr>
                <a:spLocks noChangeArrowheads="1"/>
              </p:cNvSpPr>
              <p:nvPr/>
            </p:nvSpPr>
            <p:spPr bwMode="auto">
              <a:xfrm rot="-5400000">
                <a:off x="3768" y="3672"/>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33" name="AutoShape 29"/>
              <p:cNvSpPr>
                <a:spLocks noChangeArrowheads="1"/>
              </p:cNvSpPr>
              <p:nvPr/>
            </p:nvSpPr>
            <p:spPr bwMode="auto">
              <a:xfrm rot="-3399058">
                <a:off x="3720" y="3816"/>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4" name="Group 16"/>
            <p:cNvGrpSpPr>
              <a:grpSpLocks/>
            </p:cNvGrpSpPr>
            <p:nvPr/>
          </p:nvGrpSpPr>
          <p:grpSpPr bwMode="auto">
            <a:xfrm flipV="1">
              <a:off x="2207" y="3840"/>
              <a:ext cx="1537" cy="384"/>
              <a:chOff x="2207" y="3264"/>
              <a:chExt cx="1537" cy="384"/>
            </a:xfrm>
          </p:grpSpPr>
          <p:sp>
            <p:nvSpPr>
              <p:cNvPr id="41022" name="AutoShape 17"/>
              <p:cNvSpPr>
                <a:spLocks noChangeArrowheads="1"/>
              </p:cNvSpPr>
              <p:nvPr/>
            </p:nvSpPr>
            <p:spPr bwMode="auto">
              <a:xfrm>
                <a:off x="2928" y="3264"/>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23" name="AutoShape 18"/>
              <p:cNvSpPr>
                <a:spLocks noChangeArrowheads="1"/>
              </p:cNvSpPr>
              <p:nvPr/>
            </p:nvSpPr>
            <p:spPr bwMode="auto">
              <a:xfrm rot="903291">
                <a:off x="3312" y="3312"/>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24" name="AutoShape 19"/>
              <p:cNvSpPr>
                <a:spLocks noChangeArrowheads="1"/>
              </p:cNvSpPr>
              <p:nvPr/>
            </p:nvSpPr>
            <p:spPr bwMode="auto">
              <a:xfrm rot="1206374">
                <a:off x="3456" y="3360"/>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25" name="AutoShape 20"/>
              <p:cNvSpPr>
                <a:spLocks noChangeArrowheads="1"/>
              </p:cNvSpPr>
              <p:nvPr/>
            </p:nvSpPr>
            <p:spPr bwMode="auto">
              <a:xfrm rot="2254818">
                <a:off x="3600" y="3408"/>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26" name="AutoShape 21"/>
              <p:cNvSpPr>
                <a:spLocks noChangeArrowheads="1"/>
              </p:cNvSpPr>
              <p:nvPr/>
            </p:nvSpPr>
            <p:spPr bwMode="auto">
              <a:xfrm rot="814226">
                <a:off x="3120" y="3264"/>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27" name="AutoShape 22"/>
              <p:cNvSpPr>
                <a:spLocks noChangeArrowheads="1"/>
              </p:cNvSpPr>
              <p:nvPr/>
            </p:nvSpPr>
            <p:spPr bwMode="auto">
              <a:xfrm rot="-648441">
                <a:off x="2544" y="3312"/>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28" name="AutoShape 23"/>
              <p:cNvSpPr>
                <a:spLocks noChangeArrowheads="1"/>
              </p:cNvSpPr>
              <p:nvPr/>
            </p:nvSpPr>
            <p:spPr bwMode="auto">
              <a:xfrm rot="-1364211">
                <a:off x="2352" y="3360"/>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29" name="AutoShape 24"/>
              <p:cNvSpPr>
                <a:spLocks noChangeArrowheads="1"/>
              </p:cNvSpPr>
              <p:nvPr/>
            </p:nvSpPr>
            <p:spPr bwMode="auto">
              <a:xfrm rot="-2587328">
                <a:off x="2207" y="3456"/>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30" name="AutoShape 25"/>
              <p:cNvSpPr>
                <a:spLocks noChangeArrowheads="1"/>
              </p:cNvSpPr>
              <p:nvPr/>
            </p:nvSpPr>
            <p:spPr bwMode="auto">
              <a:xfrm rot="20785774" flipH="1">
                <a:off x="2736" y="3264"/>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5" name="Group 15"/>
            <p:cNvGrpSpPr>
              <a:grpSpLocks/>
            </p:cNvGrpSpPr>
            <p:nvPr/>
          </p:nvGrpSpPr>
          <p:grpSpPr bwMode="auto">
            <a:xfrm>
              <a:off x="2207" y="3264"/>
              <a:ext cx="1537" cy="384"/>
              <a:chOff x="2207" y="3264"/>
              <a:chExt cx="1537" cy="384"/>
            </a:xfrm>
          </p:grpSpPr>
          <p:sp>
            <p:nvSpPr>
              <p:cNvPr id="41013" name="AutoShape 6"/>
              <p:cNvSpPr>
                <a:spLocks noChangeArrowheads="1"/>
              </p:cNvSpPr>
              <p:nvPr/>
            </p:nvSpPr>
            <p:spPr bwMode="auto">
              <a:xfrm>
                <a:off x="2928" y="3264"/>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14" name="AutoShape 7"/>
              <p:cNvSpPr>
                <a:spLocks noChangeArrowheads="1"/>
              </p:cNvSpPr>
              <p:nvPr/>
            </p:nvSpPr>
            <p:spPr bwMode="auto">
              <a:xfrm rot="903291">
                <a:off x="3312" y="3312"/>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15" name="AutoShape 8"/>
              <p:cNvSpPr>
                <a:spLocks noChangeArrowheads="1"/>
              </p:cNvSpPr>
              <p:nvPr/>
            </p:nvSpPr>
            <p:spPr bwMode="auto">
              <a:xfrm rot="1206374">
                <a:off x="3456" y="3360"/>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16" name="AutoShape 9"/>
              <p:cNvSpPr>
                <a:spLocks noChangeArrowheads="1"/>
              </p:cNvSpPr>
              <p:nvPr/>
            </p:nvSpPr>
            <p:spPr bwMode="auto">
              <a:xfrm rot="2254818">
                <a:off x="3600" y="3408"/>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17" name="AutoShape 10"/>
              <p:cNvSpPr>
                <a:spLocks noChangeArrowheads="1"/>
              </p:cNvSpPr>
              <p:nvPr/>
            </p:nvSpPr>
            <p:spPr bwMode="auto">
              <a:xfrm rot="814226">
                <a:off x="3120" y="3264"/>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18" name="AutoShape 11"/>
              <p:cNvSpPr>
                <a:spLocks noChangeArrowheads="1"/>
              </p:cNvSpPr>
              <p:nvPr/>
            </p:nvSpPr>
            <p:spPr bwMode="auto">
              <a:xfrm rot="-648441">
                <a:off x="2544" y="3312"/>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19" name="AutoShape 12"/>
              <p:cNvSpPr>
                <a:spLocks noChangeArrowheads="1"/>
              </p:cNvSpPr>
              <p:nvPr/>
            </p:nvSpPr>
            <p:spPr bwMode="auto">
              <a:xfrm rot="-1364211">
                <a:off x="2352" y="3360"/>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20" name="AutoShape 13"/>
              <p:cNvSpPr>
                <a:spLocks noChangeArrowheads="1"/>
              </p:cNvSpPr>
              <p:nvPr/>
            </p:nvSpPr>
            <p:spPr bwMode="auto">
              <a:xfrm rot="-2587328">
                <a:off x="2207" y="3456"/>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41021" name="AutoShape 14"/>
              <p:cNvSpPr>
                <a:spLocks noChangeArrowheads="1"/>
              </p:cNvSpPr>
              <p:nvPr/>
            </p:nvSpPr>
            <p:spPr bwMode="auto">
              <a:xfrm rot="20785774" flipH="1">
                <a:off x="2736" y="3264"/>
                <a:ext cx="144" cy="192"/>
              </a:xfrm>
              <a:prstGeom prst="diamond">
                <a:avLst/>
              </a:pr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grpSp>
      </p:grpSp>
      <p:sp>
        <p:nvSpPr>
          <p:cNvPr id="40967" name="Oval 5"/>
          <p:cNvSpPr>
            <a:spLocks noChangeArrowheads="1"/>
          </p:cNvSpPr>
          <p:nvPr/>
        </p:nvSpPr>
        <p:spPr bwMode="auto">
          <a:xfrm>
            <a:off x="6248400" y="5410200"/>
            <a:ext cx="2667000" cy="1219200"/>
          </a:xfrm>
          <a:prstGeom prst="ellipse">
            <a:avLst/>
          </a:prstGeom>
          <a:solidFill>
            <a:srgbClr val="FFEA18"/>
          </a:solidFill>
          <a:ln w="9525">
            <a:solidFill>
              <a:schemeClr val="tx1"/>
            </a:solidFill>
            <a:round/>
            <a:headEnd/>
            <a:tailEnd/>
          </a:ln>
        </p:spPr>
        <p:txBody>
          <a:bodyPr wrap="none" anchor="ctr">
            <a:prstTxWarp prst="textNoShape">
              <a:avLst/>
            </a:prstTxWarp>
          </a:bodyPr>
          <a:lstStyle/>
          <a:p>
            <a:endParaRPr lang="en-US"/>
          </a:p>
        </p:txBody>
      </p:sp>
      <p:grpSp>
        <p:nvGrpSpPr>
          <p:cNvPr id="6" name="Group 36"/>
          <p:cNvGrpSpPr>
            <a:grpSpLocks/>
          </p:cNvGrpSpPr>
          <p:nvPr/>
        </p:nvGrpSpPr>
        <p:grpSpPr bwMode="auto">
          <a:xfrm>
            <a:off x="1524000" y="5257800"/>
            <a:ext cx="2914650" cy="1524000"/>
            <a:chOff x="2089" y="3264"/>
            <a:chExt cx="1836" cy="960"/>
          </a:xfrm>
        </p:grpSpPr>
        <p:sp>
          <p:nvSpPr>
            <p:cNvPr id="40982" name="AutoShape 37"/>
            <p:cNvSpPr>
              <a:spLocks noChangeArrowheads="1"/>
            </p:cNvSpPr>
            <p:nvPr/>
          </p:nvSpPr>
          <p:spPr bwMode="auto">
            <a:xfrm rot="7391263" flipH="1">
              <a:off x="2119" y="3576"/>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83" name="AutoShape 38"/>
            <p:cNvSpPr>
              <a:spLocks noChangeArrowheads="1"/>
            </p:cNvSpPr>
            <p:nvPr/>
          </p:nvSpPr>
          <p:spPr bwMode="auto">
            <a:xfrm rot="4384349" flipH="1">
              <a:off x="2113" y="3720"/>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grpSp>
          <p:nvGrpSpPr>
            <p:cNvPr id="7" name="Group 39"/>
            <p:cNvGrpSpPr>
              <a:grpSpLocks/>
            </p:cNvGrpSpPr>
            <p:nvPr/>
          </p:nvGrpSpPr>
          <p:grpSpPr bwMode="auto">
            <a:xfrm>
              <a:off x="3685" y="3552"/>
              <a:ext cx="240" cy="432"/>
              <a:chOff x="3696" y="3552"/>
              <a:chExt cx="240" cy="432"/>
            </a:xfrm>
          </p:grpSpPr>
          <p:sp>
            <p:nvSpPr>
              <p:cNvPr id="41005" name="AutoShape 40"/>
              <p:cNvSpPr>
                <a:spLocks noChangeArrowheads="1"/>
              </p:cNvSpPr>
              <p:nvPr/>
            </p:nvSpPr>
            <p:spPr bwMode="auto">
              <a:xfrm rot="-7391263">
                <a:off x="3720" y="3528"/>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06" name="AutoShape 41"/>
              <p:cNvSpPr>
                <a:spLocks noChangeArrowheads="1"/>
              </p:cNvSpPr>
              <p:nvPr/>
            </p:nvSpPr>
            <p:spPr bwMode="auto">
              <a:xfrm rot="-5400000">
                <a:off x="3768" y="3672"/>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07" name="AutoShape 42"/>
              <p:cNvSpPr>
                <a:spLocks noChangeArrowheads="1"/>
              </p:cNvSpPr>
              <p:nvPr/>
            </p:nvSpPr>
            <p:spPr bwMode="auto">
              <a:xfrm rot="-3399058">
                <a:off x="3720" y="3816"/>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8" name="Group 43"/>
            <p:cNvGrpSpPr>
              <a:grpSpLocks/>
            </p:cNvGrpSpPr>
            <p:nvPr/>
          </p:nvGrpSpPr>
          <p:grpSpPr bwMode="auto">
            <a:xfrm flipV="1">
              <a:off x="2207" y="3840"/>
              <a:ext cx="1537" cy="384"/>
              <a:chOff x="2207" y="3264"/>
              <a:chExt cx="1537" cy="384"/>
            </a:xfrm>
          </p:grpSpPr>
          <p:sp>
            <p:nvSpPr>
              <p:cNvPr id="40996" name="AutoShape 44"/>
              <p:cNvSpPr>
                <a:spLocks noChangeArrowheads="1"/>
              </p:cNvSpPr>
              <p:nvPr/>
            </p:nvSpPr>
            <p:spPr bwMode="auto">
              <a:xfrm>
                <a:off x="2928" y="3264"/>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97" name="AutoShape 45"/>
              <p:cNvSpPr>
                <a:spLocks noChangeArrowheads="1"/>
              </p:cNvSpPr>
              <p:nvPr/>
            </p:nvSpPr>
            <p:spPr bwMode="auto">
              <a:xfrm rot="903291">
                <a:off x="3312" y="3312"/>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98" name="AutoShape 46"/>
              <p:cNvSpPr>
                <a:spLocks noChangeArrowheads="1"/>
              </p:cNvSpPr>
              <p:nvPr/>
            </p:nvSpPr>
            <p:spPr bwMode="auto">
              <a:xfrm rot="1206374">
                <a:off x="3456" y="3360"/>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99" name="AutoShape 47"/>
              <p:cNvSpPr>
                <a:spLocks noChangeArrowheads="1"/>
              </p:cNvSpPr>
              <p:nvPr/>
            </p:nvSpPr>
            <p:spPr bwMode="auto">
              <a:xfrm rot="2254818">
                <a:off x="3600" y="3408"/>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00" name="AutoShape 48"/>
              <p:cNvSpPr>
                <a:spLocks noChangeArrowheads="1"/>
              </p:cNvSpPr>
              <p:nvPr/>
            </p:nvSpPr>
            <p:spPr bwMode="auto">
              <a:xfrm rot="814226">
                <a:off x="3120" y="3264"/>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01" name="AutoShape 49"/>
              <p:cNvSpPr>
                <a:spLocks noChangeArrowheads="1"/>
              </p:cNvSpPr>
              <p:nvPr/>
            </p:nvSpPr>
            <p:spPr bwMode="auto">
              <a:xfrm rot="-648441">
                <a:off x="2544" y="3312"/>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02" name="AutoShape 50"/>
              <p:cNvSpPr>
                <a:spLocks noChangeArrowheads="1"/>
              </p:cNvSpPr>
              <p:nvPr/>
            </p:nvSpPr>
            <p:spPr bwMode="auto">
              <a:xfrm rot="-1364211">
                <a:off x="2352" y="3360"/>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03" name="AutoShape 51"/>
              <p:cNvSpPr>
                <a:spLocks noChangeArrowheads="1"/>
              </p:cNvSpPr>
              <p:nvPr/>
            </p:nvSpPr>
            <p:spPr bwMode="auto">
              <a:xfrm rot="-2587328">
                <a:off x="2207" y="3456"/>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1004" name="AutoShape 52"/>
              <p:cNvSpPr>
                <a:spLocks noChangeArrowheads="1"/>
              </p:cNvSpPr>
              <p:nvPr/>
            </p:nvSpPr>
            <p:spPr bwMode="auto">
              <a:xfrm rot="20785774" flipH="1">
                <a:off x="2736" y="3264"/>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9" name="Group 53"/>
            <p:cNvGrpSpPr>
              <a:grpSpLocks/>
            </p:cNvGrpSpPr>
            <p:nvPr/>
          </p:nvGrpSpPr>
          <p:grpSpPr bwMode="auto">
            <a:xfrm>
              <a:off x="2207" y="3264"/>
              <a:ext cx="1537" cy="384"/>
              <a:chOff x="2207" y="3264"/>
              <a:chExt cx="1537" cy="384"/>
            </a:xfrm>
          </p:grpSpPr>
          <p:sp>
            <p:nvSpPr>
              <p:cNvPr id="40987" name="AutoShape 54"/>
              <p:cNvSpPr>
                <a:spLocks noChangeArrowheads="1"/>
              </p:cNvSpPr>
              <p:nvPr/>
            </p:nvSpPr>
            <p:spPr bwMode="auto">
              <a:xfrm>
                <a:off x="2928" y="3264"/>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88" name="AutoShape 55"/>
              <p:cNvSpPr>
                <a:spLocks noChangeArrowheads="1"/>
              </p:cNvSpPr>
              <p:nvPr/>
            </p:nvSpPr>
            <p:spPr bwMode="auto">
              <a:xfrm rot="903291">
                <a:off x="3312" y="3312"/>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89" name="AutoShape 56"/>
              <p:cNvSpPr>
                <a:spLocks noChangeArrowheads="1"/>
              </p:cNvSpPr>
              <p:nvPr/>
            </p:nvSpPr>
            <p:spPr bwMode="auto">
              <a:xfrm rot="1206374">
                <a:off x="3456" y="3360"/>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90" name="AutoShape 57"/>
              <p:cNvSpPr>
                <a:spLocks noChangeArrowheads="1"/>
              </p:cNvSpPr>
              <p:nvPr/>
            </p:nvSpPr>
            <p:spPr bwMode="auto">
              <a:xfrm rot="2254818">
                <a:off x="3600" y="3408"/>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91" name="AutoShape 58"/>
              <p:cNvSpPr>
                <a:spLocks noChangeArrowheads="1"/>
              </p:cNvSpPr>
              <p:nvPr/>
            </p:nvSpPr>
            <p:spPr bwMode="auto">
              <a:xfrm rot="814226">
                <a:off x="3120" y="3264"/>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92" name="AutoShape 59"/>
              <p:cNvSpPr>
                <a:spLocks noChangeArrowheads="1"/>
              </p:cNvSpPr>
              <p:nvPr/>
            </p:nvSpPr>
            <p:spPr bwMode="auto">
              <a:xfrm rot="-648441">
                <a:off x="2544" y="3312"/>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93" name="AutoShape 60"/>
              <p:cNvSpPr>
                <a:spLocks noChangeArrowheads="1"/>
              </p:cNvSpPr>
              <p:nvPr/>
            </p:nvSpPr>
            <p:spPr bwMode="auto">
              <a:xfrm rot="-1364211">
                <a:off x="2352" y="3360"/>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94" name="AutoShape 61"/>
              <p:cNvSpPr>
                <a:spLocks noChangeArrowheads="1"/>
              </p:cNvSpPr>
              <p:nvPr/>
            </p:nvSpPr>
            <p:spPr bwMode="auto">
              <a:xfrm rot="-2587328">
                <a:off x="2207" y="3456"/>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95" name="AutoShape 62"/>
              <p:cNvSpPr>
                <a:spLocks noChangeArrowheads="1"/>
              </p:cNvSpPr>
              <p:nvPr/>
            </p:nvSpPr>
            <p:spPr bwMode="auto">
              <a:xfrm rot="20785774" flipH="1">
                <a:off x="2736" y="3264"/>
                <a:ext cx="144" cy="192"/>
              </a:xfrm>
              <a:prstGeom prst="diamond">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grpSp>
      </p:grpSp>
      <p:sp>
        <p:nvSpPr>
          <p:cNvPr id="40969" name="Oval 63"/>
          <p:cNvSpPr>
            <a:spLocks noChangeArrowheads="1"/>
          </p:cNvSpPr>
          <p:nvPr/>
        </p:nvSpPr>
        <p:spPr bwMode="auto">
          <a:xfrm>
            <a:off x="1636713" y="5410200"/>
            <a:ext cx="2667000" cy="1219200"/>
          </a:xfrm>
          <a:prstGeom prst="ellipse">
            <a:avLst/>
          </a:prstGeom>
          <a:solidFill>
            <a:srgbClr val="FFEA18"/>
          </a:solidFill>
          <a:ln w="9525">
            <a:solidFill>
              <a:schemeClr val="tx1"/>
            </a:solidFill>
            <a:round/>
            <a:headEnd/>
            <a:tailEnd/>
          </a:ln>
        </p:spPr>
        <p:txBody>
          <a:bodyPr wrap="none" anchor="ctr">
            <a:prstTxWarp prst="textNoShape">
              <a:avLst/>
            </a:prstTxWarp>
          </a:bodyPr>
          <a:lstStyle/>
          <a:p>
            <a:endParaRPr lang="en-US"/>
          </a:p>
        </p:txBody>
      </p:sp>
      <p:sp>
        <p:nvSpPr>
          <p:cNvPr id="40970" name="Oval 64"/>
          <p:cNvSpPr>
            <a:spLocks noChangeArrowheads="1"/>
          </p:cNvSpPr>
          <p:nvPr/>
        </p:nvSpPr>
        <p:spPr bwMode="auto">
          <a:xfrm>
            <a:off x="2093913" y="5715000"/>
            <a:ext cx="838200" cy="609600"/>
          </a:xfrm>
          <a:prstGeom prst="ellipse">
            <a:avLst/>
          </a:prstGeom>
          <a:solidFill>
            <a:srgbClr val="660000"/>
          </a:solidFill>
          <a:ln w="9525">
            <a:noFill/>
            <a:round/>
            <a:headEnd/>
            <a:tailEnd/>
          </a:ln>
        </p:spPr>
        <p:txBody>
          <a:bodyPr wrap="none" anchor="ctr">
            <a:prstTxWarp prst="textNoShape">
              <a:avLst/>
            </a:prstTxWarp>
          </a:bodyPr>
          <a:lstStyle/>
          <a:p>
            <a:endParaRPr lang="en-US"/>
          </a:p>
        </p:txBody>
      </p:sp>
      <p:grpSp>
        <p:nvGrpSpPr>
          <p:cNvPr id="10" name="Group 121"/>
          <p:cNvGrpSpPr>
            <a:grpSpLocks/>
          </p:cNvGrpSpPr>
          <p:nvPr/>
        </p:nvGrpSpPr>
        <p:grpSpPr bwMode="auto">
          <a:xfrm rot="-3755951">
            <a:off x="2811463" y="5835650"/>
            <a:ext cx="609600" cy="520700"/>
            <a:chOff x="4812" y="735"/>
            <a:chExt cx="246" cy="210"/>
          </a:xfrm>
        </p:grpSpPr>
        <p:sp>
          <p:nvSpPr>
            <p:cNvPr id="40978" name="Freeform 92"/>
            <p:cNvSpPr>
              <a:spLocks/>
            </p:cNvSpPr>
            <p:nvPr/>
          </p:nvSpPr>
          <p:spPr bwMode="auto">
            <a:xfrm>
              <a:off x="4834" y="778"/>
              <a:ext cx="198" cy="81"/>
            </a:xfrm>
            <a:custGeom>
              <a:avLst/>
              <a:gdLst>
                <a:gd name="T0" fmla="*/ 0 w 198"/>
                <a:gd name="T1" fmla="*/ 66 h 81"/>
                <a:gd name="T2" fmla="*/ 148 w 198"/>
                <a:gd name="T3" fmla="*/ 74 h 81"/>
                <a:gd name="T4" fmla="*/ 198 w 198"/>
                <a:gd name="T5" fmla="*/ 0 h 81"/>
                <a:gd name="T6" fmla="*/ 0 60000 65536"/>
                <a:gd name="T7" fmla="*/ 0 60000 65536"/>
                <a:gd name="T8" fmla="*/ 0 60000 65536"/>
                <a:gd name="T9" fmla="*/ 0 w 198"/>
                <a:gd name="T10" fmla="*/ 0 h 81"/>
                <a:gd name="T11" fmla="*/ 198 w 198"/>
                <a:gd name="T12" fmla="*/ 81 h 81"/>
              </a:gdLst>
              <a:ahLst/>
              <a:cxnLst>
                <a:cxn ang="T6">
                  <a:pos x="T0" y="T1"/>
                </a:cxn>
                <a:cxn ang="T7">
                  <a:pos x="T2" y="T3"/>
                </a:cxn>
                <a:cxn ang="T8">
                  <a:pos x="T4" y="T5"/>
                </a:cxn>
              </a:cxnLst>
              <a:rect l="T9" t="T10" r="T11" b="T12"/>
              <a:pathLst>
                <a:path w="198" h="81">
                  <a:moveTo>
                    <a:pt x="0" y="66"/>
                  </a:moveTo>
                  <a:cubicBezTo>
                    <a:pt x="60" y="77"/>
                    <a:pt x="82" y="81"/>
                    <a:pt x="148" y="74"/>
                  </a:cubicBezTo>
                  <a:cubicBezTo>
                    <a:pt x="176" y="47"/>
                    <a:pt x="181" y="33"/>
                    <a:pt x="198" y="0"/>
                  </a:cubicBezTo>
                </a:path>
              </a:pathLst>
            </a:custGeom>
            <a:noFill/>
            <a:ln w="38100">
              <a:solidFill>
                <a:srgbClr val="660000"/>
              </a:solidFill>
              <a:round/>
              <a:headEnd/>
              <a:tailEnd/>
            </a:ln>
          </p:spPr>
          <p:txBody>
            <a:bodyPr wrap="none" anchor="ctr">
              <a:prstTxWarp prst="textNoShape">
                <a:avLst/>
              </a:prstTxWarp>
            </a:bodyPr>
            <a:lstStyle/>
            <a:p>
              <a:endParaRPr lang="en-US"/>
            </a:p>
          </p:txBody>
        </p:sp>
        <p:sp>
          <p:nvSpPr>
            <p:cNvPr id="40979" name="Freeform 93"/>
            <p:cNvSpPr>
              <a:spLocks/>
            </p:cNvSpPr>
            <p:nvPr/>
          </p:nvSpPr>
          <p:spPr bwMode="auto">
            <a:xfrm>
              <a:off x="4812" y="816"/>
              <a:ext cx="198" cy="81"/>
            </a:xfrm>
            <a:custGeom>
              <a:avLst/>
              <a:gdLst>
                <a:gd name="T0" fmla="*/ 0 w 198"/>
                <a:gd name="T1" fmla="*/ 66 h 81"/>
                <a:gd name="T2" fmla="*/ 148 w 198"/>
                <a:gd name="T3" fmla="*/ 74 h 81"/>
                <a:gd name="T4" fmla="*/ 198 w 198"/>
                <a:gd name="T5" fmla="*/ 0 h 81"/>
                <a:gd name="T6" fmla="*/ 0 60000 65536"/>
                <a:gd name="T7" fmla="*/ 0 60000 65536"/>
                <a:gd name="T8" fmla="*/ 0 60000 65536"/>
                <a:gd name="T9" fmla="*/ 0 w 198"/>
                <a:gd name="T10" fmla="*/ 0 h 81"/>
                <a:gd name="T11" fmla="*/ 198 w 198"/>
                <a:gd name="T12" fmla="*/ 81 h 81"/>
              </a:gdLst>
              <a:ahLst/>
              <a:cxnLst>
                <a:cxn ang="T6">
                  <a:pos x="T0" y="T1"/>
                </a:cxn>
                <a:cxn ang="T7">
                  <a:pos x="T2" y="T3"/>
                </a:cxn>
                <a:cxn ang="T8">
                  <a:pos x="T4" y="T5"/>
                </a:cxn>
              </a:cxnLst>
              <a:rect l="T9" t="T10" r="T11" b="T12"/>
              <a:pathLst>
                <a:path w="198" h="81">
                  <a:moveTo>
                    <a:pt x="0" y="66"/>
                  </a:moveTo>
                  <a:cubicBezTo>
                    <a:pt x="60" y="77"/>
                    <a:pt x="82" y="81"/>
                    <a:pt x="148" y="74"/>
                  </a:cubicBezTo>
                  <a:cubicBezTo>
                    <a:pt x="176" y="47"/>
                    <a:pt x="181" y="33"/>
                    <a:pt x="198" y="0"/>
                  </a:cubicBezTo>
                </a:path>
              </a:pathLst>
            </a:custGeom>
            <a:noFill/>
            <a:ln w="38100">
              <a:solidFill>
                <a:srgbClr val="660000"/>
              </a:solidFill>
              <a:round/>
              <a:headEnd/>
              <a:tailEnd/>
            </a:ln>
          </p:spPr>
          <p:txBody>
            <a:bodyPr wrap="none" anchor="ctr">
              <a:prstTxWarp prst="textNoShape">
                <a:avLst/>
              </a:prstTxWarp>
            </a:bodyPr>
            <a:lstStyle/>
            <a:p>
              <a:endParaRPr lang="en-US"/>
            </a:p>
          </p:txBody>
        </p:sp>
        <p:sp>
          <p:nvSpPr>
            <p:cNvPr id="40980" name="Freeform 94"/>
            <p:cNvSpPr>
              <a:spLocks/>
            </p:cNvSpPr>
            <p:nvPr/>
          </p:nvSpPr>
          <p:spPr bwMode="auto">
            <a:xfrm>
              <a:off x="4860" y="864"/>
              <a:ext cx="198" cy="81"/>
            </a:xfrm>
            <a:custGeom>
              <a:avLst/>
              <a:gdLst>
                <a:gd name="T0" fmla="*/ 0 w 198"/>
                <a:gd name="T1" fmla="*/ 66 h 81"/>
                <a:gd name="T2" fmla="*/ 148 w 198"/>
                <a:gd name="T3" fmla="*/ 74 h 81"/>
                <a:gd name="T4" fmla="*/ 198 w 198"/>
                <a:gd name="T5" fmla="*/ 0 h 81"/>
                <a:gd name="T6" fmla="*/ 0 60000 65536"/>
                <a:gd name="T7" fmla="*/ 0 60000 65536"/>
                <a:gd name="T8" fmla="*/ 0 60000 65536"/>
                <a:gd name="T9" fmla="*/ 0 w 198"/>
                <a:gd name="T10" fmla="*/ 0 h 81"/>
                <a:gd name="T11" fmla="*/ 198 w 198"/>
                <a:gd name="T12" fmla="*/ 81 h 81"/>
              </a:gdLst>
              <a:ahLst/>
              <a:cxnLst>
                <a:cxn ang="T6">
                  <a:pos x="T0" y="T1"/>
                </a:cxn>
                <a:cxn ang="T7">
                  <a:pos x="T2" y="T3"/>
                </a:cxn>
                <a:cxn ang="T8">
                  <a:pos x="T4" y="T5"/>
                </a:cxn>
              </a:cxnLst>
              <a:rect l="T9" t="T10" r="T11" b="T12"/>
              <a:pathLst>
                <a:path w="198" h="81">
                  <a:moveTo>
                    <a:pt x="0" y="66"/>
                  </a:moveTo>
                  <a:cubicBezTo>
                    <a:pt x="60" y="77"/>
                    <a:pt x="82" y="81"/>
                    <a:pt x="148" y="74"/>
                  </a:cubicBezTo>
                  <a:cubicBezTo>
                    <a:pt x="176" y="47"/>
                    <a:pt x="181" y="33"/>
                    <a:pt x="198" y="0"/>
                  </a:cubicBezTo>
                </a:path>
              </a:pathLst>
            </a:custGeom>
            <a:noFill/>
            <a:ln w="38100">
              <a:solidFill>
                <a:srgbClr val="660000"/>
              </a:solidFill>
              <a:round/>
              <a:headEnd/>
              <a:tailEnd/>
            </a:ln>
          </p:spPr>
          <p:txBody>
            <a:bodyPr wrap="none" anchor="ctr">
              <a:prstTxWarp prst="textNoShape">
                <a:avLst/>
              </a:prstTxWarp>
            </a:bodyPr>
            <a:lstStyle/>
            <a:p>
              <a:endParaRPr lang="en-US"/>
            </a:p>
          </p:txBody>
        </p:sp>
        <p:sp>
          <p:nvSpPr>
            <p:cNvPr id="40981" name="Freeform 95"/>
            <p:cNvSpPr>
              <a:spLocks/>
            </p:cNvSpPr>
            <p:nvPr/>
          </p:nvSpPr>
          <p:spPr bwMode="auto">
            <a:xfrm>
              <a:off x="4812" y="735"/>
              <a:ext cx="198" cy="81"/>
            </a:xfrm>
            <a:custGeom>
              <a:avLst/>
              <a:gdLst>
                <a:gd name="T0" fmla="*/ 0 w 198"/>
                <a:gd name="T1" fmla="*/ 66 h 81"/>
                <a:gd name="T2" fmla="*/ 148 w 198"/>
                <a:gd name="T3" fmla="*/ 74 h 81"/>
                <a:gd name="T4" fmla="*/ 198 w 198"/>
                <a:gd name="T5" fmla="*/ 0 h 81"/>
                <a:gd name="T6" fmla="*/ 0 60000 65536"/>
                <a:gd name="T7" fmla="*/ 0 60000 65536"/>
                <a:gd name="T8" fmla="*/ 0 60000 65536"/>
                <a:gd name="T9" fmla="*/ 0 w 198"/>
                <a:gd name="T10" fmla="*/ 0 h 81"/>
                <a:gd name="T11" fmla="*/ 198 w 198"/>
                <a:gd name="T12" fmla="*/ 81 h 81"/>
              </a:gdLst>
              <a:ahLst/>
              <a:cxnLst>
                <a:cxn ang="T6">
                  <a:pos x="T0" y="T1"/>
                </a:cxn>
                <a:cxn ang="T7">
                  <a:pos x="T2" y="T3"/>
                </a:cxn>
                <a:cxn ang="T8">
                  <a:pos x="T4" y="T5"/>
                </a:cxn>
              </a:cxnLst>
              <a:rect l="T9" t="T10" r="T11" b="T12"/>
              <a:pathLst>
                <a:path w="198" h="81">
                  <a:moveTo>
                    <a:pt x="0" y="66"/>
                  </a:moveTo>
                  <a:cubicBezTo>
                    <a:pt x="60" y="77"/>
                    <a:pt x="82" y="81"/>
                    <a:pt x="148" y="74"/>
                  </a:cubicBezTo>
                  <a:cubicBezTo>
                    <a:pt x="176" y="47"/>
                    <a:pt x="181" y="33"/>
                    <a:pt x="198" y="0"/>
                  </a:cubicBezTo>
                </a:path>
              </a:pathLst>
            </a:custGeom>
            <a:noFill/>
            <a:ln w="38100">
              <a:solidFill>
                <a:srgbClr val="660000"/>
              </a:solidFill>
              <a:round/>
              <a:headEnd/>
              <a:tailEnd/>
            </a:ln>
          </p:spPr>
          <p:txBody>
            <a:bodyPr wrap="none" anchor="ctr">
              <a:prstTxWarp prst="textNoShape">
                <a:avLst/>
              </a:prstTxWarp>
            </a:bodyPr>
            <a:lstStyle/>
            <a:p>
              <a:endParaRPr lang="en-US"/>
            </a:p>
          </p:txBody>
        </p:sp>
      </p:grpSp>
      <p:grpSp>
        <p:nvGrpSpPr>
          <p:cNvPr id="11" name="Group 122"/>
          <p:cNvGrpSpPr>
            <a:grpSpLocks/>
          </p:cNvGrpSpPr>
          <p:nvPr/>
        </p:nvGrpSpPr>
        <p:grpSpPr bwMode="auto">
          <a:xfrm rot="-3755951">
            <a:off x="3268663" y="5759450"/>
            <a:ext cx="609600" cy="520700"/>
            <a:chOff x="4812" y="735"/>
            <a:chExt cx="246" cy="210"/>
          </a:xfrm>
        </p:grpSpPr>
        <p:sp>
          <p:nvSpPr>
            <p:cNvPr id="40974" name="Freeform 123"/>
            <p:cNvSpPr>
              <a:spLocks/>
            </p:cNvSpPr>
            <p:nvPr/>
          </p:nvSpPr>
          <p:spPr bwMode="auto">
            <a:xfrm>
              <a:off x="4834" y="778"/>
              <a:ext cx="198" cy="81"/>
            </a:xfrm>
            <a:custGeom>
              <a:avLst/>
              <a:gdLst>
                <a:gd name="T0" fmla="*/ 0 w 198"/>
                <a:gd name="T1" fmla="*/ 66 h 81"/>
                <a:gd name="T2" fmla="*/ 148 w 198"/>
                <a:gd name="T3" fmla="*/ 74 h 81"/>
                <a:gd name="T4" fmla="*/ 198 w 198"/>
                <a:gd name="T5" fmla="*/ 0 h 81"/>
                <a:gd name="T6" fmla="*/ 0 60000 65536"/>
                <a:gd name="T7" fmla="*/ 0 60000 65536"/>
                <a:gd name="T8" fmla="*/ 0 60000 65536"/>
                <a:gd name="T9" fmla="*/ 0 w 198"/>
                <a:gd name="T10" fmla="*/ 0 h 81"/>
                <a:gd name="T11" fmla="*/ 198 w 198"/>
                <a:gd name="T12" fmla="*/ 81 h 81"/>
              </a:gdLst>
              <a:ahLst/>
              <a:cxnLst>
                <a:cxn ang="T6">
                  <a:pos x="T0" y="T1"/>
                </a:cxn>
                <a:cxn ang="T7">
                  <a:pos x="T2" y="T3"/>
                </a:cxn>
                <a:cxn ang="T8">
                  <a:pos x="T4" y="T5"/>
                </a:cxn>
              </a:cxnLst>
              <a:rect l="T9" t="T10" r="T11" b="T12"/>
              <a:pathLst>
                <a:path w="198" h="81">
                  <a:moveTo>
                    <a:pt x="0" y="66"/>
                  </a:moveTo>
                  <a:cubicBezTo>
                    <a:pt x="60" y="77"/>
                    <a:pt x="82" y="81"/>
                    <a:pt x="148" y="74"/>
                  </a:cubicBezTo>
                  <a:cubicBezTo>
                    <a:pt x="176" y="47"/>
                    <a:pt x="181" y="33"/>
                    <a:pt x="198" y="0"/>
                  </a:cubicBezTo>
                </a:path>
              </a:pathLst>
            </a:custGeom>
            <a:noFill/>
            <a:ln w="38100">
              <a:solidFill>
                <a:srgbClr val="660000"/>
              </a:solidFill>
              <a:round/>
              <a:headEnd/>
              <a:tailEnd/>
            </a:ln>
          </p:spPr>
          <p:txBody>
            <a:bodyPr wrap="none" anchor="ctr">
              <a:prstTxWarp prst="textNoShape">
                <a:avLst/>
              </a:prstTxWarp>
            </a:bodyPr>
            <a:lstStyle/>
            <a:p>
              <a:endParaRPr lang="en-US"/>
            </a:p>
          </p:txBody>
        </p:sp>
        <p:sp>
          <p:nvSpPr>
            <p:cNvPr id="40975" name="Freeform 124"/>
            <p:cNvSpPr>
              <a:spLocks/>
            </p:cNvSpPr>
            <p:nvPr/>
          </p:nvSpPr>
          <p:spPr bwMode="auto">
            <a:xfrm>
              <a:off x="4812" y="816"/>
              <a:ext cx="198" cy="81"/>
            </a:xfrm>
            <a:custGeom>
              <a:avLst/>
              <a:gdLst>
                <a:gd name="T0" fmla="*/ 0 w 198"/>
                <a:gd name="T1" fmla="*/ 66 h 81"/>
                <a:gd name="T2" fmla="*/ 148 w 198"/>
                <a:gd name="T3" fmla="*/ 74 h 81"/>
                <a:gd name="T4" fmla="*/ 198 w 198"/>
                <a:gd name="T5" fmla="*/ 0 h 81"/>
                <a:gd name="T6" fmla="*/ 0 60000 65536"/>
                <a:gd name="T7" fmla="*/ 0 60000 65536"/>
                <a:gd name="T8" fmla="*/ 0 60000 65536"/>
                <a:gd name="T9" fmla="*/ 0 w 198"/>
                <a:gd name="T10" fmla="*/ 0 h 81"/>
                <a:gd name="T11" fmla="*/ 198 w 198"/>
                <a:gd name="T12" fmla="*/ 81 h 81"/>
              </a:gdLst>
              <a:ahLst/>
              <a:cxnLst>
                <a:cxn ang="T6">
                  <a:pos x="T0" y="T1"/>
                </a:cxn>
                <a:cxn ang="T7">
                  <a:pos x="T2" y="T3"/>
                </a:cxn>
                <a:cxn ang="T8">
                  <a:pos x="T4" y="T5"/>
                </a:cxn>
              </a:cxnLst>
              <a:rect l="T9" t="T10" r="T11" b="T12"/>
              <a:pathLst>
                <a:path w="198" h="81">
                  <a:moveTo>
                    <a:pt x="0" y="66"/>
                  </a:moveTo>
                  <a:cubicBezTo>
                    <a:pt x="60" y="77"/>
                    <a:pt x="82" y="81"/>
                    <a:pt x="148" y="74"/>
                  </a:cubicBezTo>
                  <a:cubicBezTo>
                    <a:pt x="176" y="47"/>
                    <a:pt x="181" y="33"/>
                    <a:pt x="198" y="0"/>
                  </a:cubicBezTo>
                </a:path>
              </a:pathLst>
            </a:custGeom>
            <a:noFill/>
            <a:ln w="38100">
              <a:solidFill>
                <a:srgbClr val="660000"/>
              </a:solidFill>
              <a:round/>
              <a:headEnd/>
              <a:tailEnd/>
            </a:ln>
          </p:spPr>
          <p:txBody>
            <a:bodyPr wrap="none" anchor="ctr">
              <a:prstTxWarp prst="textNoShape">
                <a:avLst/>
              </a:prstTxWarp>
            </a:bodyPr>
            <a:lstStyle/>
            <a:p>
              <a:endParaRPr lang="en-US"/>
            </a:p>
          </p:txBody>
        </p:sp>
        <p:sp>
          <p:nvSpPr>
            <p:cNvPr id="40976" name="Freeform 125"/>
            <p:cNvSpPr>
              <a:spLocks/>
            </p:cNvSpPr>
            <p:nvPr/>
          </p:nvSpPr>
          <p:spPr bwMode="auto">
            <a:xfrm>
              <a:off x="4860" y="864"/>
              <a:ext cx="198" cy="81"/>
            </a:xfrm>
            <a:custGeom>
              <a:avLst/>
              <a:gdLst>
                <a:gd name="T0" fmla="*/ 0 w 198"/>
                <a:gd name="T1" fmla="*/ 66 h 81"/>
                <a:gd name="T2" fmla="*/ 148 w 198"/>
                <a:gd name="T3" fmla="*/ 74 h 81"/>
                <a:gd name="T4" fmla="*/ 198 w 198"/>
                <a:gd name="T5" fmla="*/ 0 h 81"/>
                <a:gd name="T6" fmla="*/ 0 60000 65536"/>
                <a:gd name="T7" fmla="*/ 0 60000 65536"/>
                <a:gd name="T8" fmla="*/ 0 60000 65536"/>
                <a:gd name="T9" fmla="*/ 0 w 198"/>
                <a:gd name="T10" fmla="*/ 0 h 81"/>
                <a:gd name="T11" fmla="*/ 198 w 198"/>
                <a:gd name="T12" fmla="*/ 81 h 81"/>
              </a:gdLst>
              <a:ahLst/>
              <a:cxnLst>
                <a:cxn ang="T6">
                  <a:pos x="T0" y="T1"/>
                </a:cxn>
                <a:cxn ang="T7">
                  <a:pos x="T2" y="T3"/>
                </a:cxn>
                <a:cxn ang="T8">
                  <a:pos x="T4" y="T5"/>
                </a:cxn>
              </a:cxnLst>
              <a:rect l="T9" t="T10" r="T11" b="T12"/>
              <a:pathLst>
                <a:path w="198" h="81">
                  <a:moveTo>
                    <a:pt x="0" y="66"/>
                  </a:moveTo>
                  <a:cubicBezTo>
                    <a:pt x="60" y="77"/>
                    <a:pt x="82" y="81"/>
                    <a:pt x="148" y="74"/>
                  </a:cubicBezTo>
                  <a:cubicBezTo>
                    <a:pt x="176" y="47"/>
                    <a:pt x="181" y="33"/>
                    <a:pt x="198" y="0"/>
                  </a:cubicBezTo>
                </a:path>
              </a:pathLst>
            </a:custGeom>
            <a:noFill/>
            <a:ln w="38100">
              <a:solidFill>
                <a:srgbClr val="660000"/>
              </a:solidFill>
              <a:round/>
              <a:headEnd/>
              <a:tailEnd/>
            </a:ln>
          </p:spPr>
          <p:txBody>
            <a:bodyPr wrap="none" anchor="ctr">
              <a:prstTxWarp prst="textNoShape">
                <a:avLst/>
              </a:prstTxWarp>
            </a:bodyPr>
            <a:lstStyle/>
            <a:p>
              <a:endParaRPr lang="en-US"/>
            </a:p>
          </p:txBody>
        </p:sp>
        <p:sp>
          <p:nvSpPr>
            <p:cNvPr id="40977" name="Freeform 126"/>
            <p:cNvSpPr>
              <a:spLocks/>
            </p:cNvSpPr>
            <p:nvPr/>
          </p:nvSpPr>
          <p:spPr bwMode="auto">
            <a:xfrm>
              <a:off x="4812" y="735"/>
              <a:ext cx="198" cy="81"/>
            </a:xfrm>
            <a:custGeom>
              <a:avLst/>
              <a:gdLst>
                <a:gd name="T0" fmla="*/ 0 w 198"/>
                <a:gd name="T1" fmla="*/ 66 h 81"/>
                <a:gd name="T2" fmla="*/ 148 w 198"/>
                <a:gd name="T3" fmla="*/ 74 h 81"/>
                <a:gd name="T4" fmla="*/ 198 w 198"/>
                <a:gd name="T5" fmla="*/ 0 h 81"/>
                <a:gd name="T6" fmla="*/ 0 60000 65536"/>
                <a:gd name="T7" fmla="*/ 0 60000 65536"/>
                <a:gd name="T8" fmla="*/ 0 60000 65536"/>
                <a:gd name="T9" fmla="*/ 0 w 198"/>
                <a:gd name="T10" fmla="*/ 0 h 81"/>
                <a:gd name="T11" fmla="*/ 198 w 198"/>
                <a:gd name="T12" fmla="*/ 81 h 81"/>
              </a:gdLst>
              <a:ahLst/>
              <a:cxnLst>
                <a:cxn ang="T6">
                  <a:pos x="T0" y="T1"/>
                </a:cxn>
                <a:cxn ang="T7">
                  <a:pos x="T2" y="T3"/>
                </a:cxn>
                <a:cxn ang="T8">
                  <a:pos x="T4" y="T5"/>
                </a:cxn>
              </a:cxnLst>
              <a:rect l="T9" t="T10" r="T11" b="T12"/>
              <a:pathLst>
                <a:path w="198" h="81">
                  <a:moveTo>
                    <a:pt x="0" y="66"/>
                  </a:moveTo>
                  <a:cubicBezTo>
                    <a:pt x="60" y="77"/>
                    <a:pt x="82" y="81"/>
                    <a:pt x="148" y="74"/>
                  </a:cubicBezTo>
                  <a:cubicBezTo>
                    <a:pt x="176" y="47"/>
                    <a:pt x="181" y="33"/>
                    <a:pt x="198" y="0"/>
                  </a:cubicBezTo>
                </a:path>
              </a:pathLst>
            </a:custGeom>
            <a:noFill/>
            <a:ln w="38100">
              <a:solidFill>
                <a:srgbClr val="660000"/>
              </a:solidFill>
              <a:round/>
              <a:headEnd/>
              <a:tailEnd/>
            </a:ln>
          </p:spPr>
          <p:txBody>
            <a:bodyPr wrap="none" anchor="ctr">
              <a:prstTxWarp prst="textNoShape">
                <a:avLst/>
              </a:prstTxWarp>
            </a:bodyPr>
            <a:lstStyle/>
            <a:p>
              <a:endParaRPr lang="en-US"/>
            </a:p>
          </p:txBody>
        </p:sp>
      </p:grpSp>
      <p:sp>
        <p:nvSpPr>
          <p:cNvPr id="40973" name="Freeform 127"/>
          <p:cNvSpPr>
            <a:spLocks/>
          </p:cNvSpPr>
          <p:nvPr/>
        </p:nvSpPr>
        <p:spPr bwMode="auto">
          <a:xfrm>
            <a:off x="6705600" y="5715000"/>
            <a:ext cx="1231900" cy="558800"/>
          </a:xfrm>
          <a:custGeom>
            <a:avLst/>
            <a:gdLst>
              <a:gd name="T0" fmla="*/ 241935000 w 776"/>
              <a:gd name="T1" fmla="*/ 282257500 h 352"/>
              <a:gd name="T2" fmla="*/ 725805000 w 776"/>
              <a:gd name="T3" fmla="*/ 40322500 h 352"/>
              <a:gd name="T4" fmla="*/ 967740000 w 776"/>
              <a:gd name="T5" fmla="*/ 161290000 h 352"/>
              <a:gd name="T6" fmla="*/ 1693545000 w 776"/>
              <a:gd name="T7" fmla="*/ 40322500 h 352"/>
              <a:gd name="T8" fmla="*/ 1935480000 w 776"/>
              <a:gd name="T9" fmla="*/ 403225000 h 352"/>
              <a:gd name="T10" fmla="*/ 1814512500 w 776"/>
              <a:gd name="T11" fmla="*/ 645160000 h 352"/>
              <a:gd name="T12" fmla="*/ 1209675000 w 776"/>
              <a:gd name="T13" fmla="*/ 887095000 h 352"/>
              <a:gd name="T14" fmla="*/ 725805000 w 776"/>
              <a:gd name="T15" fmla="*/ 645160000 h 352"/>
              <a:gd name="T16" fmla="*/ 120967500 w 776"/>
              <a:gd name="T17" fmla="*/ 766127500 h 352"/>
              <a:gd name="T18" fmla="*/ 0 w 776"/>
              <a:gd name="T19" fmla="*/ 403225000 h 352"/>
              <a:gd name="T20" fmla="*/ 120967500 w 776"/>
              <a:gd name="T21" fmla="*/ 282257500 h 352"/>
              <a:gd name="T22" fmla="*/ 241935000 w 776"/>
              <a:gd name="T23" fmla="*/ 282257500 h 3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76"/>
              <a:gd name="T37" fmla="*/ 0 h 352"/>
              <a:gd name="T38" fmla="*/ 776 w 776"/>
              <a:gd name="T39" fmla="*/ 352 h 3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76" h="352">
                <a:moveTo>
                  <a:pt x="96" y="112"/>
                </a:moveTo>
                <a:cubicBezTo>
                  <a:pt x="136" y="96"/>
                  <a:pt x="240" y="24"/>
                  <a:pt x="288" y="16"/>
                </a:cubicBezTo>
                <a:cubicBezTo>
                  <a:pt x="336" y="8"/>
                  <a:pt x="320" y="64"/>
                  <a:pt x="384" y="64"/>
                </a:cubicBezTo>
                <a:cubicBezTo>
                  <a:pt x="448" y="64"/>
                  <a:pt x="608" y="0"/>
                  <a:pt x="672" y="16"/>
                </a:cubicBezTo>
                <a:cubicBezTo>
                  <a:pt x="736" y="32"/>
                  <a:pt x="760" y="120"/>
                  <a:pt x="768" y="160"/>
                </a:cubicBezTo>
                <a:cubicBezTo>
                  <a:pt x="776" y="200"/>
                  <a:pt x="768" y="224"/>
                  <a:pt x="720" y="256"/>
                </a:cubicBezTo>
                <a:cubicBezTo>
                  <a:pt x="672" y="288"/>
                  <a:pt x="552" y="352"/>
                  <a:pt x="480" y="352"/>
                </a:cubicBezTo>
                <a:cubicBezTo>
                  <a:pt x="408" y="352"/>
                  <a:pt x="360" y="264"/>
                  <a:pt x="288" y="256"/>
                </a:cubicBezTo>
                <a:cubicBezTo>
                  <a:pt x="216" y="248"/>
                  <a:pt x="96" y="320"/>
                  <a:pt x="48" y="304"/>
                </a:cubicBezTo>
                <a:cubicBezTo>
                  <a:pt x="0" y="288"/>
                  <a:pt x="0" y="192"/>
                  <a:pt x="0" y="160"/>
                </a:cubicBezTo>
                <a:cubicBezTo>
                  <a:pt x="0" y="128"/>
                  <a:pt x="32" y="120"/>
                  <a:pt x="48" y="112"/>
                </a:cubicBezTo>
                <a:cubicBezTo>
                  <a:pt x="64" y="104"/>
                  <a:pt x="56" y="128"/>
                  <a:pt x="96" y="112"/>
                </a:cubicBezTo>
                <a:close/>
              </a:path>
            </a:pathLst>
          </a:custGeom>
          <a:solidFill>
            <a:srgbClr val="FFEA18"/>
          </a:solidFill>
          <a:ln w="57150">
            <a:solidFill>
              <a:srgbClr val="660000"/>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t>Lymphocytes </a:t>
            </a:r>
          </a:p>
        </p:txBody>
      </p:sp>
      <p:sp>
        <p:nvSpPr>
          <p:cNvPr id="396291" name="Rectangle 3" descr="Rectangle: Click to edit Master text styles&#10;Second level&#10;Third level&#10;Fourth level&#10;Fifth level"/>
          <p:cNvSpPr>
            <a:spLocks noGrp="1" noChangeArrowheads="1"/>
          </p:cNvSpPr>
          <p:nvPr>
            <p:ph type="body" idx="1"/>
          </p:nvPr>
        </p:nvSpPr>
        <p:spPr>
          <a:xfrm>
            <a:off x="204788" y="952500"/>
            <a:ext cx="5548312" cy="5486400"/>
          </a:xfrm>
          <a:noFill/>
        </p:spPr>
        <p:txBody>
          <a:bodyPr>
            <a:normAutofit lnSpcReduction="10000"/>
          </a:bodyPr>
          <a:lstStyle/>
          <a:p>
            <a:pPr eaLnBrk="1" hangingPunct="1">
              <a:lnSpc>
                <a:spcPct val="80000"/>
              </a:lnSpc>
            </a:pPr>
            <a:r>
              <a:rPr lang="en-US" sz="2600" u="sng" dirty="0">
                <a:solidFill>
                  <a:srgbClr val="CC0000"/>
                </a:solidFill>
              </a:rPr>
              <a:t>B cells</a:t>
            </a:r>
            <a:endParaRPr lang="en-US" sz="2400" dirty="0"/>
          </a:p>
          <a:p>
            <a:pPr lvl="1" eaLnBrk="1" hangingPunct="1">
              <a:lnSpc>
                <a:spcPct val="80000"/>
              </a:lnSpc>
            </a:pPr>
            <a:r>
              <a:rPr lang="en-US" sz="2400" dirty="0"/>
              <a:t>mature in </a:t>
            </a:r>
            <a:r>
              <a:rPr lang="en-US" sz="2400" u="sng" dirty="0">
                <a:solidFill>
                  <a:srgbClr val="CC0000"/>
                </a:solidFill>
              </a:rPr>
              <a:t>bone marrow</a:t>
            </a:r>
            <a:endParaRPr lang="en-US" sz="2400" dirty="0"/>
          </a:p>
          <a:p>
            <a:pPr lvl="1" eaLnBrk="1" hangingPunct="1">
              <a:lnSpc>
                <a:spcPct val="80000"/>
              </a:lnSpc>
            </a:pPr>
            <a:r>
              <a:rPr lang="en-US" sz="2400" u="sng" dirty="0" err="1">
                <a:solidFill>
                  <a:srgbClr val="CC0000"/>
                </a:solidFill>
              </a:rPr>
              <a:t>humoral</a:t>
            </a:r>
            <a:r>
              <a:rPr lang="en-US" sz="2400" u="sng" dirty="0">
                <a:solidFill>
                  <a:srgbClr val="CC0000"/>
                </a:solidFill>
              </a:rPr>
              <a:t> response system</a:t>
            </a:r>
            <a:r>
              <a:rPr lang="en-US" sz="2400" dirty="0"/>
              <a:t> </a:t>
            </a:r>
          </a:p>
          <a:p>
            <a:pPr marL="1085850" lvl="2" eaLnBrk="1" hangingPunct="1">
              <a:lnSpc>
                <a:spcPct val="80000"/>
              </a:lnSpc>
            </a:pPr>
            <a:r>
              <a:rPr lang="en-US" dirty="0" smtClean="0"/>
              <a:t>attack </a:t>
            </a:r>
            <a:r>
              <a:rPr lang="en-US" dirty="0"/>
              <a:t>pathogens still circulating </a:t>
            </a:r>
            <a:r>
              <a:rPr lang="en-US" dirty="0" smtClean="0"/>
              <a:t>in </a:t>
            </a:r>
            <a:r>
              <a:rPr lang="en-US" dirty="0"/>
              <a:t>blood &amp; lymph</a:t>
            </a:r>
          </a:p>
          <a:p>
            <a:pPr lvl="1" eaLnBrk="1" hangingPunct="1">
              <a:lnSpc>
                <a:spcPct val="80000"/>
              </a:lnSpc>
            </a:pPr>
            <a:r>
              <a:rPr lang="en-US" sz="2400" u="sng" dirty="0">
                <a:solidFill>
                  <a:srgbClr val="CC0000"/>
                </a:solidFill>
              </a:rPr>
              <a:t>produce antibodies</a:t>
            </a:r>
          </a:p>
          <a:p>
            <a:pPr eaLnBrk="1" hangingPunct="1">
              <a:lnSpc>
                <a:spcPct val="80000"/>
              </a:lnSpc>
            </a:pPr>
            <a:r>
              <a:rPr lang="en-US" sz="2600" u="sng" dirty="0">
                <a:solidFill>
                  <a:srgbClr val="CC0000"/>
                </a:solidFill>
              </a:rPr>
              <a:t>T cells</a:t>
            </a:r>
            <a:r>
              <a:rPr lang="en-US" sz="2400" dirty="0"/>
              <a:t> </a:t>
            </a:r>
          </a:p>
          <a:p>
            <a:pPr lvl="1" eaLnBrk="1" hangingPunct="1">
              <a:lnSpc>
                <a:spcPct val="80000"/>
              </a:lnSpc>
            </a:pPr>
            <a:r>
              <a:rPr lang="en-US" sz="2400" dirty="0"/>
              <a:t>mature in </a:t>
            </a:r>
            <a:r>
              <a:rPr lang="en-US" sz="2400" u="sng" dirty="0">
                <a:solidFill>
                  <a:srgbClr val="CC0000"/>
                </a:solidFill>
              </a:rPr>
              <a:t>thymus</a:t>
            </a:r>
            <a:endParaRPr lang="en-US" sz="2400" dirty="0"/>
          </a:p>
          <a:p>
            <a:pPr lvl="1" eaLnBrk="1" hangingPunct="1">
              <a:lnSpc>
                <a:spcPct val="80000"/>
              </a:lnSpc>
            </a:pPr>
            <a:r>
              <a:rPr lang="en-US" sz="2400" u="sng" dirty="0">
                <a:solidFill>
                  <a:srgbClr val="CC0000"/>
                </a:solidFill>
              </a:rPr>
              <a:t>cellular response system</a:t>
            </a:r>
          </a:p>
          <a:p>
            <a:pPr marL="1085850" lvl="2" eaLnBrk="1" hangingPunct="1">
              <a:lnSpc>
                <a:spcPct val="80000"/>
              </a:lnSpc>
              <a:spcAft>
                <a:spcPts val="1200"/>
              </a:spcAft>
            </a:pPr>
            <a:r>
              <a:rPr lang="en-US" dirty="0"/>
              <a:t>attack invaded cells</a:t>
            </a:r>
          </a:p>
          <a:p>
            <a:pPr eaLnBrk="1" hangingPunct="1">
              <a:lnSpc>
                <a:spcPct val="80000"/>
              </a:lnSpc>
            </a:pPr>
            <a:r>
              <a:rPr lang="en-US" sz="2400" dirty="0"/>
              <a:t>“Maturation”</a:t>
            </a:r>
          </a:p>
          <a:p>
            <a:pPr lvl="1" eaLnBrk="1" hangingPunct="1">
              <a:lnSpc>
                <a:spcPct val="80000"/>
              </a:lnSpc>
            </a:pPr>
            <a:r>
              <a:rPr lang="en-US" sz="2400" dirty="0"/>
              <a:t>learn to distinguish “self” </a:t>
            </a:r>
            <a:br>
              <a:rPr lang="en-US" sz="2400" dirty="0"/>
            </a:br>
            <a:r>
              <a:rPr lang="en-US" sz="2400" dirty="0"/>
              <a:t>from “non-self” antigens </a:t>
            </a:r>
          </a:p>
          <a:p>
            <a:pPr marL="1085850" lvl="2" eaLnBrk="1" hangingPunct="1">
              <a:lnSpc>
                <a:spcPct val="80000"/>
              </a:lnSpc>
            </a:pPr>
            <a:r>
              <a:rPr lang="en-US" dirty="0"/>
              <a:t>if react to “self” antigens, cells </a:t>
            </a:r>
            <a:br>
              <a:rPr lang="en-US" dirty="0"/>
            </a:br>
            <a:r>
              <a:rPr lang="en-US" dirty="0"/>
              <a:t>are destroyed during maturation</a:t>
            </a:r>
          </a:p>
        </p:txBody>
      </p:sp>
      <p:pic>
        <p:nvPicPr>
          <p:cNvPr id="43012" name="Picture 4"/>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 xmlns:a14="http://schemas.microsoft.com/office/drawing/2010/main"/>
              </a:ext>
            </a:extLst>
          </a:blip>
          <a:srcRect b="3600"/>
          <a:stretch>
            <a:fillRect/>
          </a:stretch>
        </p:blipFill>
        <p:spPr bwMode="auto">
          <a:xfrm>
            <a:off x="5681663" y="395288"/>
            <a:ext cx="3421062" cy="5719762"/>
          </a:xfrm>
          <a:prstGeom prst="rect">
            <a:avLst/>
          </a:prstGeom>
          <a:noFill/>
          <a:ln w="9525">
            <a:noFill/>
            <a:miter lim="800000"/>
            <a:headEnd/>
            <a:tailEnd/>
          </a:ln>
        </p:spPr>
      </p:pic>
      <p:sp>
        <p:nvSpPr>
          <p:cNvPr id="43013" name="Rectangle 5"/>
          <p:cNvSpPr>
            <a:spLocks noChangeArrowheads="1"/>
          </p:cNvSpPr>
          <p:nvPr/>
        </p:nvSpPr>
        <p:spPr bwMode="auto">
          <a:xfrm>
            <a:off x="5772150" y="546100"/>
            <a:ext cx="1354138" cy="320675"/>
          </a:xfrm>
          <a:prstGeom prst="rect">
            <a:avLst/>
          </a:prstGeom>
          <a:solidFill>
            <a:srgbClr val="E4AB81"/>
          </a:solidFill>
          <a:ln w="9525">
            <a:noFill/>
            <a:miter lim="800000"/>
            <a:headEnd/>
            <a:tailEnd/>
          </a:ln>
        </p:spPr>
        <p:txBody>
          <a:bodyPr lIns="0" rIns="0" anchor="ctr">
            <a:prstTxWarp prst="textNoShape">
              <a:avLst/>
            </a:prstTxWarp>
            <a:spAutoFit/>
          </a:bodyPr>
          <a:lstStyle/>
          <a:p>
            <a:r>
              <a:rPr lang="en-US" sz="1500" b="1" u="sng">
                <a:solidFill>
                  <a:srgbClr val="000000"/>
                </a:solidFill>
              </a:rPr>
              <a:t>bone marrow</a:t>
            </a:r>
            <a:endParaRPr lang="en-US" sz="1600" b="1" u="sng">
              <a:solidFill>
                <a:srgbClr val="000000"/>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t>Antibodies </a:t>
            </a:r>
          </a:p>
        </p:txBody>
      </p:sp>
      <p:pic>
        <p:nvPicPr>
          <p:cNvPr id="47107" name="Picture 3"/>
          <p:cNvPicPr>
            <a:picLocks noChangeAspect="1" noChangeArrowheads="1"/>
          </p:cNvPicPr>
          <p:nvPr/>
        </p:nvPicPr>
        <p:blipFill>
          <a:blip r:embed="rId3" cstate="screen">
            <a:extLst>
              <a:ext uri="{28A0092B-C50C-407E-A947-70E740481C1C}">
                <a14:useLocalDpi xmlns="" xmlns:a14="http://schemas.microsoft.com/office/drawing/2010/main"/>
              </a:ext>
            </a:extLst>
          </a:blip>
          <a:srcRect b="15817"/>
          <a:stretch>
            <a:fillRect/>
          </a:stretch>
        </p:blipFill>
        <p:spPr bwMode="auto">
          <a:xfrm>
            <a:off x="962025" y="4065587"/>
            <a:ext cx="7112000" cy="2792413"/>
          </a:xfrm>
          <a:prstGeom prst="rect">
            <a:avLst/>
          </a:prstGeom>
          <a:noFill/>
          <a:ln w="9525">
            <a:noFill/>
            <a:miter lim="800000"/>
            <a:headEnd/>
            <a:tailEnd/>
          </a:ln>
        </p:spPr>
      </p:pic>
      <p:sp>
        <p:nvSpPr>
          <p:cNvPr id="402436" name="Rectangle 4" descr="Rectangle: Click to edit Master text styles&#10;Second level&#10;Third level&#10;Fourth level&#10;Fifth level"/>
          <p:cNvSpPr>
            <a:spLocks noGrp="1" noChangeArrowheads="1"/>
          </p:cNvSpPr>
          <p:nvPr>
            <p:ph type="body" idx="1"/>
          </p:nvPr>
        </p:nvSpPr>
        <p:spPr>
          <a:xfrm>
            <a:off x="200025" y="901700"/>
            <a:ext cx="8029575" cy="2895600"/>
          </a:xfrm>
        </p:spPr>
        <p:txBody>
          <a:bodyPr>
            <a:normAutofit fontScale="92500" lnSpcReduction="10000"/>
          </a:bodyPr>
          <a:lstStyle/>
          <a:p>
            <a:pPr eaLnBrk="1" hangingPunct="1">
              <a:lnSpc>
                <a:spcPct val="90000"/>
              </a:lnSpc>
              <a:buClr>
                <a:srgbClr val="00005E"/>
              </a:buClr>
            </a:pPr>
            <a:r>
              <a:rPr lang="en-US" sz="2800" u="sng" dirty="0">
                <a:solidFill>
                  <a:srgbClr val="CC0000"/>
                </a:solidFill>
              </a:rPr>
              <a:t>Proteins that bind to a specific antigen</a:t>
            </a:r>
            <a:endParaRPr lang="en-US" sz="2200" dirty="0">
              <a:solidFill>
                <a:srgbClr val="000000"/>
              </a:solidFill>
            </a:endParaRPr>
          </a:p>
          <a:p>
            <a:pPr lvl="1" eaLnBrk="1" hangingPunct="1">
              <a:lnSpc>
                <a:spcPct val="90000"/>
              </a:lnSpc>
              <a:buClrTx/>
            </a:pPr>
            <a:r>
              <a:rPr lang="en-US" sz="2400" dirty="0"/>
              <a:t>multi-chain proteins </a:t>
            </a:r>
          </a:p>
          <a:p>
            <a:pPr lvl="1" eaLnBrk="1" hangingPunct="1">
              <a:lnSpc>
                <a:spcPct val="90000"/>
              </a:lnSpc>
              <a:buClrTx/>
            </a:pPr>
            <a:r>
              <a:rPr lang="en-US" sz="2400" dirty="0"/>
              <a:t>binding region matches molecular shape of antigens</a:t>
            </a:r>
          </a:p>
          <a:p>
            <a:pPr lvl="1" eaLnBrk="1" hangingPunct="1">
              <a:lnSpc>
                <a:spcPct val="90000"/>
              </a:lnSpc>
              <a:buClrTx/>
            </a:pPr>
            <a:r>
              <a:rPr lang="en-US" sz="2400" dirty="0"/>
              <a:t>each antibody is unique &amp; specific </a:t>
            </a:r>
          </a:p>
          <a:p>
            <a:pPr marL="1085850" lvl="2" eaLnBrk="1" hangingPunct="1">
              <a:lnSpc>
                <a:spcPct val="90000"/>
              </a:lnSpc>
            </a:pPr>
            <a:r>
              <a:rPr lang="en-US" dirty="0"/>
              <a:t>millions of antibodies respond to millions of </a:t>
            </a:r>
            <a:br>
              <a:rPr lang="en-US" dirty="0"/>
            </a:br>
            <a:r>
              <a:rPr lang="en-US" dirty="0"/>
              <a:t>foreign antigens</a:t>
            </a:r>
          </a:p>
          <a:p>
            <a:pPr lvl="1" eaLnBrk="1" hangingPunct="1">
              <a:lnSpc>
                <a:spcPct val="90000"/>
              </a:lnSpc>
              <a:buClrTx/>
            </a:pPr>
            <a:r>
              <a:rPr lang="en-US" sz="2400" dirty="0"/>
              <a:t>tagging “handcuffs”</a:t>
            </a:r>
          </a:p>
          <a:p>
            <a:pPr marL="1085850" lvl="2" eaLnBrk="1" hangingPunct="1">
              <a:lnSpc>
                <a:spcPct val="90000"/>
              </a:lnSpc>
            </a:pPr>
            <a:r>
              <a:rPr lang="en-US" dirty="0"/>
              <a:t>“this is foreign…gotcha!”</a:t>
            </a:r>
            <a:endParaRPr lang="en-US" dirty="0">
              <a:solidFill>
                <a:srgbClr val="000000"/>
              </a:solidFill>
            </a:endParaRPr>
          </a:p>
        </p:txBody>
      </p:sp>
      <p:sp>
        <p:nvSpPr>
          <p:cNvPr id="402437" name="AutoShape 5"/>
          <p:cNvSpPr>
            <a:spLocks noChangeArrowheads="1"/>
          </p:cNvSpPr>
          <p:nvPr/>
        </p:nvSpPr>
        <p:spPr bwMode="auto">
          <a:xfrm>
            <a:off x="3381375" y="5911850"/>
            <a:ext cx="1419225" cy="920750"/>
          </a:xfrm>
          <a:prstGeom prst="roundRect">
            <a:avLst>
              <a:gd name="adj" fmla="val 16667"/>
            </a:avLst>
          </a:prstGeom>
          <a:solidFill>
            <a:srgbClr val="FEEE07"/>
          </a:solidFill>
          <a:ln w="9525">
            <a:noFill/>
            <a:round/>
            <a:headEnd/>
            <a:tailEnd/>
          </a:ln>
        </p:spPr>
        <p:txBody>
          <a:bodyPr wrap="none" anchor="ctr">
            <a:prstTxWarp prst="textNoShape">
              <a:avLst/>
            </a:prstTxWarp>
            <a:spAutoFit/>
          </a:bodyPr>
          <a:lstStyle/>
          <a:p>
            <a:pPr>
              <a:spcBef>
                <a:spcPct val="50000"/>
              </a:spcBef>
            </a:pPr>
            <a:r>
              <a:rPr lang="en-US" sz="1600" b="1">
                <a:solidFill>
                  <a:srgbClr val="0F116A"/>
                </a:solidFill>
              </a:rPr>
              <a:t>each B cell </a:t>
            </a:r>
            <a:br>
              <a:rPr lang="en-US" sz="1600" b="1">
                <a:solidFill>
                  <a:srgbClr val="0F116A"/>
                </a:solidFill>
              </a:rPr>
            </a:br>
            <a:r>
              <a:rPr lang="en-US" sz="1600" b="1">
                <a:solidFill>
                  <a:srgbClr val="0F116A"/>
                </a:solidFill>
              </a:rPr>
              <a:t>has ~50,000 </a:t>
            </a:r>
            <a:br>
              <a:rPr lang="en-US" sz="1600" b="1">
                <a:solidFill>
                  <a:srgbClr val="0F116A"/>
                </a:solidFill>
              </a:rPr>
            </a:br>
            <a:r>
              <a:rPr lang="en-US" sz="1600" b="1">
                <a:solidFill>
                  <a:srgbClr val="0F116A"/>
                </a:solidFill>
              </a:rPr>
              <a:t>antibodies</a:t>
            </a:r>
          </a:p>
        </p:txBody>
      </p:sp>
      <p:grpSp>
        <p:nvGrpSpPr>
          <p:cNvPr id="2" name="Group 30"/>
          <p:cNvGrpSpPr>
            <a:grpSpLocks/>
          </p:cNvGrpSpPr>
          <p:nvPr/>
        </p:nvGrpSpPr>
        <p:grpSpPr bwMode="auto">
          <a:xfrm>
            <a:off x="7391400" y="381000"/>
            <a:ext cx="1143000" cy="1219200"/>
            <a:chOff x="4656" y="240"/>
            <a:chExt cx="720" cy="768"/>
          </a:xfrm>
        </p:grpSpPr>
        <p:sp>
          <p:nvSpPr>
            <p:cNvPr id="47166" name="Rectangle 29"/>
            <p:cNvSpPr>
              <a:spLocks noChangeArrowheads="1"/>
            </p:cNvSpPr>
            <p:nvPr/>
          </p:nvSpPr>
          <p:spPr bwMode="auto">
            <a:xfrm rot="-8100000">
              <a:off x="4774" y="65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660000"/>
                  </a:solidFill>
                </a:rPr>
                <a:t>Y</a:t>
              </a:r>
              <a:endParaRPr lang="en-US" sz="3000" b="1">
                <a:solidFill>
                  <a:srgbClr val="0F116A"/>
                </a:solidFill>
              </a:endParaRPr>
            </a:p>
          </p:txBody>
        </p:sp>
        <p:sp>
          <p:nvSpPr>
            <p:cNvPr id="47167" name="Rectangle 28"/>
            <p:cNvSpPr>
              <a:spLocks noChangeArrowheads="1"/>
            </p:cNvSpPr>
            <p:nvPr/>
          </p:nvSpPr>
          <p:spPr bwMode="auto">
            <a:xfrm rot="2700000">
              <a:off x="5032" y="314"/>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660000"/>
                  </a:solidFill>
                </a:rPr>
                <a:t>Y</a:t>
              </a:r>
              <a:endParaRPr lang="en-US" sz="3000" b="1">
                <a:solidFill>
                  <a:srgbClr val="0F116A"/>
                </a:solidFill>
              </a:endParaRPr>
            </a:p>
          </p:txBody>
        </p:sp>
        <p:sp>
          <p:nvSpPr>
            <p:cNvPr id="47168" name="Rectangle 27"/>
            <p:cNvSpPr>
              <a:spLocks noChangeArrowheads="1"/>
            </p:cNvSpPr>
            <p:nvPr/>
          </p:nvSpPr>
          <p:spPr bwMode="auto">
            <a:xfrm rot="8100000">
              <a:off x="5072" y="624"/>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660000"/>
                  </a:solidFill>
                </a:rPr>
                <a:t>Y</a:t>
              </a:r>
              <a:endParaRPr lang="en-US" sz="3000" b="1">
                <a:solidFill>
                  <a:srgbClr val="0F116A"/>
                </a:solidFill>
              </a:endParaRPr>
            </a:p>
          </p:txBody>
        </p:sp>
        <p:sp>
          <p:nvSpPr>
            <p:cNvPr id="47169" name="Rectangle 26"/>
            <p:cNvSpPr>
              <a:spLocks noChangeArrowheads="1"/>
            </p:cNvSpPr>
            <p:nvPr/>
          </p:nvSpPr>
          <p:spPr bwMode="auto">
            <a:xfrm rot="-2700000">
              <a:off x="4733" y="31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660000"/>
                  </a:solidFill>
                </a:rPr>
                <a:t>Y</a:t>
              </a:r>
              <a:endParaRPr lang="en-US" sz="3000" b="1">
                <a:solidFill>
                  <a:srgbClr val="0F116A"/>
                </a:solidFill>
              </a:endParaRPr>
            </a:p>
          </p:txBody>
        </p:sp>
        <p:sp>
          <p:nvSpPr>
            <p:cNvPr id="47170" name="Rectangle 16"/>
            <p:cNvSpPr>
              <a:spLocks noChangeArrowheads="1"/>
            </p:cNvSpPr>
            <p:nvPr/>
          </p:nvSpPr>
          <p:spPr bwMode="auto">
            <a:xfrm>
              <a:off x="4896" y="24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660000"/>
                  </a:solidFill>
                </a:rPr>
                <a:t>Y</a:t>
              </a:r>
              <a:endParaRPr lang="en-US" sz="3000" b="1">
                <a:solidFill>
                  <a:srgbClr val="0F116A"/>
                </a:solidFill>
              </a:endParaRPr>
            </a:p>
          </p:txBody>
        </p:sp>
        <p:sp>
          <p:nvSpPr>
            <p:cNvPr id="47171" name="Rectangle 17"/>
            <p:cNvSpPr>
              <a:spLocks noChangeArrowheads="1"/>
            </p:cNvSpPr>
            <p:nvPr/>
          </p:nvSpPr>
          <p:spPr bwMode="auto">
            <a:xfrm flipV="1">
              <a:off x="4896" y="72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660000"/>
                  </a:solidFill>
                </a:rPr>
                <a:t>Y</a:t>
              </a:r>
              <a:endParaRPr lang="en-US" sz="3000" b="1">
                <a:solidFill>
                  <a:srgbClr val="0F116A"/>
                </a:solidFill>
              </a:endParaRPr>
            </a:p>
          </p:txBody>
        </p:sp>
        <p:sp>
          <p:nvSpPr>
            <p:cNvPr id="47172" name="Rectangle 18"/>
            <p:cNvSpPr>
              <a:spLocks noChangeArrowheads="1"/>
            </p:cNvSpPr>
            <p:nvPr/>
          </p:nvSpPr>
          <p:spPr bwMode="auto">
            <a:xfrm rot="5400000" flipV="1">
              <a:off x="4678" y="506"/>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660000"/>
                  </a:solidFill>
                </a:rPr>
                <a:t>Y</a:t>
              </a:r>
              <a:endParaRPr lang="en-US" sz="3000" b="1">
                <a:solidFill>
                  <a:srgbClr val="0F116A"/>
                </a:solidFill>
              </a:endParaRPr>
            </a:p>
          </p:txBody>
        </p:sp>
        <p:sp>
          <p:nvSpPr>
            <p:cNvPr id="47173" name="Rectangle 19"/>
            <p:cNvSpPr>
              <a:spLocks noChangeArrowheads="1"/>
            </p:cNvSpPr>
            <p:nvPr/>
          </p:nvSpPr>
          <p:spPr bwMode="auto">
            <a:xfrm rot="-5400000" flipH="1" flipV="1">
              <a:off x="5110" y="458"/>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660000"/>
                  </a:solidFill>
                </a:rPr>
                <a:t>Y</a:t>
              </a:r>
              <a:endParaRPr lang="en-US" sz="3000" b="1">
                <a:solidFill>
                  <a:srgbClr val="0F116A"/>
                </a:solidFill>
              </a:endParaRPr>
            </a:p>
          </p:txBody>
        </p:sp>
        <p:sp>
          <p:nvSpPr>
            <p:cNvPr id="47174" name="Oval 20"/>
            <p:cNvSpPr>
              <a:spLocks noChangeArrowheads="1"/>
            </p:cNvSpPr>
            <p:nvPr/>
          </p:nvSpPr>
          <p:spPr bwMode="auto">
            <a:xfrm>
              <a:off x="4848" y="432"/>
              <a:ext cx="336" cy="384"/>
            </a:xfrm>
            <a:prstGeom prst="ellipse">
              <a:avLst/>
            </a:prstGeom>
            <a:solidFill>
              <a:srgbClr val="FFEA18"/>
            </a:solidFill>
            <a:ln w="9525">
              <a:solidFill>
                <a:schemeClr val="tx1"/>
              </a:solidFill>
              <a:round/>
              <a:headEnd/>
              <a:tailEnd/>
            </a:ln>
          </p:spPr>
          <p:txBody>
            <a:bodyPr wrap="none" anchor="ctr">
              <a:prstTxWarp prst="textNoShape">
                <a:avLst/>
              </a:prstTxWarp>
            </a:bodyPr>
            <a:lstStyle/>
            <a:p>
              <a:endParaRPr lang="en-US"/>
            </a:p>
          </p:txBody>
        </p:sp>
        <p:sp>
          <p:nvSpPr>
            <p:cNvPr id="47175" name="Oval 21"/>
            <p:cNvSpPr>
              <a:spLocks noChangeArrowheads="1"/>
            </p:cNvSpPr>
            <p:nvPr/>
          </p:nvSpPr>
          <p:spPr bwMode="auto">
            <a:xfrm>
              <a:off x="4896" y="528"/>
              <a:ext cx="96" cy="96"/>
            </a:xfrm>
            <a:prstGeom prst="ellipse">
              <a:avLst/>
            </a:prstGeom>
            <a:solidFill>
              <a:srgbClr val="660000"/>
            </a:solidFill>
            <a:ln w="9525">
              <a:solidFill>
                <a:schemeClr val="tx1"/>
              </a:solidFill>
              <a:round/>
              <a:headEnd/>
              <a:tailEnd/>
            </a:ln>
          </p:spPr>
          <p:txBody>
            <a:bodyPr wrap="none" anchor="ctr">
              <a:prstTxWarp prst="textNoShape">
                <a:avLst/>
              </a:prstTxWarp>
            </a:bodyPr>
            <a:lstStyle/>
            <a:p>
              <a:endParaRPr lang="en-US"/>
            </a:p>
          </p:txBody>
        </p:sp>
      </p:grpSp>
      <p:grpSp>
        <p:nvGrpSpPr>
          <p:cNvPr id="3" name="Group 31"/>
          <p:cNvGrpSpPr>
            <a:grpSpLocks/>
          </p:cNvGrpSpPr>
          <p:nvPr/>
        </p:nvGrpSpPr>
        <p:grpSpPr bwMode="auto">
          <a:xfrm>
            <a:off x="7848600" y="1339850"/>
            <a:ext cx="1143000" cy="1219200"/>
            <a:chOff x="4656" y="240"/>
            <a:chExt cx="720" cy="768"/>
          </a:xfrm>
        </p:grpSpPr>
        <p:sp>
          <p:nvSpPr>
            <p:cNvPr id="47156" name="Rectangle 32"/>
            <p:cNvSpPr>
              <a:spLocks noChangeArrowheads="1"/>
            </p:cNvSpPr>
            <p:nvPr/>
          </p:nvSpPr>
          <p:spPr bwMode="auto">
            <a:xfrm rot="-8100000">
              <a:off x="4774" y="65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1A8208"/>
                  </a:solidFill>
                </a:rPr>
                <a:t>Y</a:t>
              </a:r>
              <a:endParaRPr lang="en-US" sz="3000" b="1">
                <a:solidFill>
                  <a:srgbClr val="1A8208"/>
                </a:solidFill>
              </a:endParaRPr>
            </a:p>
          </p:txBody>
        </p:sp>
        <p:sp>
          <p:nvSpPr>
            <p:cNvPr id="47157" name="Rectangle 33"/>
            <p:cNvSpPr>
              <a:spLocks noChangeArrowheads="1"/>
            </p:cNvSpPr>
            <p:nvPr/>
          </p:nvSpPr>
          <p:spPr bwMode="auto">
            <a:xfrm rot="2700000">
              <a:off x="5032" y="314"/>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1A8208"/>
                  </a:solidFill>
                </a:rPr>
                <a:t>Y</a:t>
              </a:r>
              <a:endParaRPr lang="en-US" sz="3000" b="1">
                <a:solidFill>
                  <a:srgbClr val="1A8208"/>
                </a:solidFill>
              </a:endParaRPr>
            </a:p>
          </p:txBody>
        </p:sp>
        <p:sp>
          <p:nvSpPr>
            <p:cNvPr id="47158" name="Rectangle 34"/>
            <p:cNvSpPr>
              <a:spLocks noChangeArrowheads="1"/>
            </p:cNvSpPr>
            <p:nvPr/>
          </p:nvSpPr>
          <p:spPr bwMode="auto">
            <a:xfrm rot="8100000">
              <a:off x="5072" y="624"/>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1A8208"/>
                  </a:solidFill>
                </a:rPr>
                <a:t>Y</a:t>
              </a:r>
              <a:endParaRPr lang="en-US" sz="3000" b="1">
                <a:solidFill>
                  <a:srgbClr val="1A8208"/>
                </a:solidFill>
              </a:endParaRPr>
            </a:p>
          </p:txBody>
        </p:sp>
        <p:sp>
          <p:nvSpPr>
            <p:cNvPr id="47159" name="Rectangle 35"/>
            <p:cNvSpPr>
              <a:spLocks noChangeArrowheads="1"/>
            </p:cNvSpPr>
            <p:nvPr/>
          </p:nvSpPr>
          <p:spPr bwMode="auto">
            <a:xfrm rot="-2700000">
              <a:off x="4733" y="31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1A8208"/>
                  </a:solidFill>
                </a:rPr>
                <a:t>Y</a:t>
              </a:r>
              <a:endParaRPr lang="en-US" sz="3000" b="1">
                <a:solidFill>
                  <a:srgbClr val="1A8208"/>
                </a:solidFill>
              </a:endParaRPr>
            </a:p>
          </p:txBody>
        </p:sp>
        <p:sp>
          <p:nvSpPr>
            <p:cNvPr id="47160" name="Rectangle 36"/>
            <p:cNvSpPr>
              <a:spLocks noChangeArrowheads="1"/>
            </p:cNvSpPr>
            <p:nvPr/>
          </p:nvSpPr>
          <p:spPr bwMode="auto">
            <a:xfrm>
              <a:off x="4896" y="24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1A8208"/>
                  </a:solidFill>
                </a:rPr>
                <a:t>Y</a:t>
              </a:r>
              <a:endParaRPr lang="en-US" sz="3000" b="1">
                <a:solidFill>
                  <a:srgbClr val="1A8208"/>
                </a:solidFill>
              </a:endParaRPr>
            </a:p>
          </p:txBody>
        </p:sp>
        <p:sp>
          <p:nvSpPr>
            <p:cNvPr id="47161" name="Rectangle 37"/>
            <p:cNvSpPr>
              <a:spLocks noChangeArrowheads="1"/>
            </p:cNvSpPr>
            <p:nvPr/>
          </p:nvSpPr>
          <p:spPr bwMode="auto">
            <a:xfrm flipV="1">
              <a:off x="4896" y="72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1A8208"/>
                  </a:solidFill>
                </a:rPr>
                <a:t>Y</a:t>
              </a:r>
              <a:endParaRPr lang="en-US" sz="3000" b="1">
                <a:solidFill>
                  <a:srgbClr val="1A8208"/>
                </a:solidFill>
              </a:endParaRPr>
            </a:p>
          </p:txBody>
        </p:sp>
        <p:sp>
          <p:nvSpPr>
            <p:cNvPr id="47162" name="Rectangle 38"/>
            <p:cNvSpPr>
              <a:spLocks noChangeArrowheads="1"/>
            </p:cNvSpPr>
            <p:nvPr/>
          </p:nvSpPr>
          <p:spPr bwMode="auto">
            <a:xfrm rot="5400000" flipV="1">
              <a:off x="4678" y="506"/>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1A8208"/>
                  </a:solidFill>
                </a:rPr>
                <a:t>Y</a:t>
              </a:r>
              <a:endParaRPr lang="en-US" sz="3000" b="1">
                <a:solidFill>
                  <a:srgbClr val="1A8208"/>
                </a:solidFill>
              </a:endParaRPr>
            </a:p>
          </p:txBody>
        </p:sp>
        <p:sp>
          <p:nvSpPr>
            <p:cNvPr id="47163" name="Rectangle 39"/>
            <p:cNvSpPr>
              <a:spLocks noChangeArrowheads="1"/>
            </p:cNvSpPr>
            <p:nvPr/>
          </p:nvSpPr>
          <p:spPr bwMode="auto">
            <a:xfrm rot="-5400000" flipH="1" flipV="1">
              <a:off x="5110" y="458"/>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1A8208"/>
                  </a:solidFill>
                </a:rPr>
                <a:t>Y</a:t>
              </a:r>
              <a:endParaRPr lang="en-US" sz="3000" b="1">
                <a:solidFill>
                  <a:srgbClr val="1A8208"/>
                </a:solidFill>
              </a:endParaRPr>
            </a:p>
          </p:txBody>
        </p:sp>
        <p:sp>
          <p:nvSpPr>
            <p:cNvPr id="47164" name="Oval 40"/>
            <p:cNvSpPr>
              <a:spLocks noChangeArrowheads="1"/>
            </p:cNvSpPr>
            <p:nvPr/>
          </p:nvSpPr>
          <p:spPr bwMode="auto">
            <a:xfrm>
              <a:off x="4848" y="432"/>
              <a:ext cx="336" cy="384"/>
            </a:xfrm>
            <a:prstGeom prst="ellipse">
              <a:avLst/>
            </a:prstGeom>
            <a:solidFill>
              <a:srgbClr val="FFEA18"/>
            </a:solidFill>
            <a:ln w="9525">
              <a:solidFill>
                <a:schemeClr val="tx1"/>
              </a:solidFill>
              <a:round/>
              <a:headEnd/>
              <a:tailEnd/>
            </a:ln>
          </p:spPr>
          <p:txBody>
            <a:bodyPr wrap="none" anchor="ctr">
              <a:prstTxWarp prst="textNoShape">
                <a:avLst/>
              </a:prstTxWarp>
            </a:bodyPr>
            <a:lstStyle/>
            <a:p>
              <a:endParaRPr lang="en-US"/>
            </a:p>
          </p:txBody>
        </p:sp>
        <p:sp>
          <p:nvSpPr>
            <p:cNvPr id="47165" name="Oval 41"/>
            <p:cNvSpPr>
              <a:spLocks noChangeArrowheads="1"/>
            </p:cNvSpPr>
            <p:nvPr/>
          </p:nvSpPr>
          <p:spPr bwMode="auto">
            <a:xfrm>
              <a:off x="4896" y="528"/>
              <a:ext cx="96" cy="96"/>
            </a:xfrm>
            <a:prstGeom prst="ellipse">
              <a:avLst/>
            </a:prstGeom>
            <a:solidFill>
              <a:srgbClr val="660000"/>
            </a:solidFill>
            <a:ln w="9525">
              <a:solidFill>
                <a:schemeClr val="tx1"/>
              </a:solidFill>
              <a:round/>
              <a:headEnd/>
              <a:tailEnd/>
            </a:ln>
          </p:spPr>
          <p:txBody>
            <a:bodyPr wrap="none" anchor="ctr">
              <a:prstTxWarp prst="textNoShape">
                <a:avLst/>
              </a:prstTxWarp>
            </a:bodyPr>
            <a:lstStyle/>
            <a:p>
              <a:endParaRPr lang="en-US"/>
            </a:p>
          </p:txBody>
        </p:sp>
      </p:grpSp>
      <p:grpSp>
        <p:nvGrpSpPr>
          <p:cNvPr id="4" name="Group 42"/>
          <p:cNvGrpSpPr>
            <a:grpSpLocks/>
          </p:cNvGrpSpPr>
          <p:nvPr/>
        </p:nvGrpSpPr>
        <p:grpSpPr bwMode="auto">
          <a:xfrm>
            <a:off x="6324600" y="228600"/>
            <a:ext cx="1143000" cy="1219200"/>
            <a:chOff x="4656" y="240"/>
            <a:chExt cx="720" cy="768"/>
          </a:xfrm>
        </p:grpSpPr>
        <p:sp>
          <p:nvSpPr>
            <p:cNvPr id="47146" name="Rectangle 43"/>
            <p:cNvSpPr>
              <a:spLocks noChangeArrowheads="1"/>
            </p:cNvSpPr>
            <p:nvPr/>
          </p:nvSpPr>
          <p:spPr bwMode="auto">
            <a:xfrm rot="-8100000">
              <a:off x="4774" y="65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Y</a:t>
              </a:r>
              <a:endParaRPr lang="en-US" sz="3000" b="1">
                <a:solidFill>
                  <a:srgbClr val="CC0000"/>
                </a:solidFill>
              </a:endParaRPr>
            </a:p>
          </p:txBody>
        </p:sp>
        <p:sp>
          <p:nvSpPr>
            <p:cNvPr id="47147" name="Rectangle 44"/>
            <p:cNvSpPr>
              <a:spLocks noChangeArrowheads="1"/>
            </p:cNvSpPr>
            <p:nvPr/>
          </p:nvSpPr>
          <p:spPr bwMode="auto">
            <a:xfrm rot="2700000">
              <a:off x="5032" y="314"/>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Y</a:t>
              </a:r>
              <a:endParaRPr lang="en-US" sz="3000" b="1">
                <a:solidFill>
                  <a:srgbClr val="CC0000"/>
                </a:solidFill>
              </a:endParaRPr>
            </a:p>
          </p:txBody>
        </p:sp>
        <p:sp>
          <p:nvSpPr>
            <p:cNvPr id="47148" name="Rectangle 45"/>
            <p:cNvSpPr>
              <a:spLocks noChangeArrowheads="1"/>
            </p:cNvSpPr>
            <p:nvPr/>
          </p:nvSpPr>
          <p:spPr bwMode="auto">
            <a:xfrm rot="8100000">
              <a:off x="5072" y="624"/>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Y</a:t>
              </a:r>
              <a:endParaRPr lang="en-US" sz="3000" b="1">
                <a:solidFill>
                  <a:srgbClr val="CC0000"/>
                </a:solidFill>
              </a:endParaRPr>
            </a:p>
          </p:txBody>
        </p:sp>
        <p:sp>
          <p:nvSpPr>
            <p:cNvPr id="47149" name="Rectangle 46"/>
            <p:cNvSpPr>
              <a:spLocks noChangeArrowheads="1"/>
            </p:cNvSpPr>
            <p:nvPr/>
          </p:nvSpPr>
          <p:spPr bwMode="auto">
            <a:xfrm rot="-2700000">
              <a:off x="4733" y="31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Y</a:t>
              </a:r>
              <a:endParaRPr lang="en-US" sz="3000" b="1">
                <a:solidFill>
                  <a:srgbClr val="CC0000"/>
                </a:solidFill>
              </a:endParaRPr>
            </a:p>
          </p:txBody>
        </p:sp>
        <p:sp>
          <p:nvSpPr>
            <p:cNvPr id="47150" name="Rectangle 47"/>
            <p:cNvSpPr>
              <a:spLocks noChangeArrowheads="1"/>
            </p:cNvSpPr>
            <p:nvPr/>
          </p:nvSpPr>
          <p:spPr bwMode="auto">
            <a:xfrm>
              <a:off x="4896" y="24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Y</a:t>
              </a:r>
              <a:endParaRPr lang="en-US" sz="3000" b="1">
                <a:solidFill>
                  <a:srgbClr val="CC0000"/>
                </a:solidFill>
              </a:endParaRPr>
            </a:p>
          </p:txBody>
        </p:sp>
        <p:sp>
          <p:nvSpPr>
            <p:cNvPr id="47151" name="Rectangle 48"/>
            <p:cNvSpPr>
              <a:spLocks noChangeArrowheads="1"/>
            </p:cNvSpPr>
            <p:nvPr/>
          </p:nvSpPr>
          <p:spPr bwMode="auto">
            <a:xfrm flipV="1">
              <a:off x="4896" y="72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Y</a:t>
              </a:r>
              <a:endParaRPr lang="en-US" sz="3000" b="1">
                <a:solidFill>
                  <a:srgbClr val="CC0000"/>
                </a:solidFill>
              </a:endParaRPr>
            </a:p>
          </p:txBody>
        </p:sp>
        <p:sp>
          <p:nvSpPr>
            <p:cNvPr id="47152" name="Rectangle 49"/>
            <p:cNvSpPr>
              <a:spLocks noChangeArrowheads="1"/>
            </p:cNvSpPr>
            <p:nvPr/>
          </p:nvSpPr>
          <p:spPr bwMode="auto">
            <a:xfrm rot="5400000" flipV="1">
              <a:off x="4678" y="506"/>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Y</a:t>
              </a:r>
              <a:endParaRPr lang="en-US" sz="3000" b="1">
                <a:solidFill>
                  <a:srgbClr val="CC0000"/>
                </a:solidFill>
              </a:endParaRPr>
            </a:p>
          </p:txBody>
        </p:sp>
        <p:sp>
          <p:nvSpPr>
            <p:cNvPr id="47153" name="Rectangle 50"/>
            <p:cNvSpPr>
              <a:spLocks noChangeArrowheads="1"/>
            </p:cNvSpPr>
            <p:nvPr/>
          </p:nvSpPr>
          <p:spPr bwMode="auto">
            <a:xfrm rot="-5400000" flipH="1" flipV="1">
              <a:off x="5110" y="458"/>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Y</a:t>
              </a:r>
              <a:endParaRPr lang="en-US" sz="3000" b="1">
                <a:solidFill>
                  <a:srgbClr val="CC0000"/>
                </a:solidFill>
              </a:endParaRPr>
            </a:p>
          </p:txBody>
        </p:sp>
        <p:sp>
          <p:nvSpPr>
            <p:cNvPr id="47154" name="Oval 51"/>
            <p:cNvSpPr>
              <a:spLocks noChangeArrowheads="1"/>
            </p:cNvSpPr>
            <p:nvPr/>
          </p:nvSpPr>
          <p:spPr bwMode="auto">
            <a:xfrm>
              <a:off x="4848" y="432"/>
              <a:ext cx="336" cy="384"/>
            </a:xfrm>
            <a:prstGeom prst="ellipse">
              <a:avLst/>
            </a:prstGeom>
            <a:solidFill>
              <a:srgbClr val="FFEA18"/>
            </a:solidFill>
            <a:ln w="9525">
              <a:solidFill>
                <a:schemeClr val="tx1"/>
              </a:solidFill>
              <a:round/>
              <a:headEnd/>
              <a:tailEnd/>
            </a:ln>
          </p:spPr>
          <p:txBody>
            <a:bodyPr wrap="none" anchor="ctr">
              <a:prstTxWarp prst="textNoShape">
                <a:avLst/>
              </a:prstTxWarp>
            </a:bodyPr>
            <a:lstStyle/>
            <a:p>
              <a:endParaRPr lang="en-US"/>
            </a:p>
          </p:txBody>
        </p:sp>
        <p:sp>
          <p:nvSpPr>
            <p:cNvPr id="47155" name="Oval 52"/>
            <p:cNvSpPr>
              <a:spLocks noChangeArrowheads="1"/>
            </p:cNvSpPr>
            <p:nvPr/>
          </p:nvSpPr>
          <p:spPr bwMode="auto">
            <a:xfrm>
              <a:off x="4896" y="528"/>
              <a:ext cx="96" cy="96"/>
            </a:xfrm>
            <a:prstGeom prst="ellipse">
              <a:avLst/>
            </a:prstGeom>
            <a:solidFill>
              <a:srgbClr val="660000"/>
            </a:solidFill>
            <a:ln w="9525">
              <a:solidFill>
                <a:schemeClr val="tx1"/>
              </a:solidFill>
              <a:round/>
              <a:headEnd/>
              <a:tailEnd/>
            </a:ln>
          </p:spPr>
          <p:txBody>
            <a:bodyPr wrap="none" anchor="ctr">
              <a:prstTxWarp prst="textNoShape">
                <a:avLst/>
              </a:prstTxWarp>
            </a:bodyPr>
            <a:lstStyle/>
            <a:p>
              <a:endParaRPr lang="en-US"/>
            </a:p>
          </p:txBody>
        </p:sp>
      </p:grpSp>
      <p:grpSp>
        <p:nvGrpSpPr>
          <p:cNvPr id="5" name="Group 53"/>
          <p:cNvGrpSpPr>
            <a:grpSpLocks/>
          </p:cNvGrpSpPr>
          <p:nvPr/>
        </p:nvGrpSpPr>
        <p:grpSpPr bwMode="auto">
          <a:xfrm>
            <a:off x="8001000" y="2667000"/>
            <a:ext cx="1143000" cy="1219200"/>
            <a:chOff x="4656" y="240"/>
            <a:chExt cx="720" cy="768"/>
          </a:xfrm>
        </p:grpSpPr>
        <p:sp>
          <p:nvSpPr>
            <p:cNvPr id="47136" name="Rectangle 54"/>
            <p:cNvSpPr>
              <a:spLocks noChangeArrowheads="1"/>
            </p:cNvSpPr>
            <p:nvPr/>
          </p:nvSpPr>
          <p:spPr bwMode="auto">
            <a:xfrm rot="-8100000">
              <a:off x="4774" y="65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37" name="Rectangle 55"/>
            <p:cNvSpPr>
              <a:spLocks noChangeArrowheads="1"/>
            </p:cNvSpPr>
            <p:nvPr/>
          </p:nvSpPr>
          <p:spPr bwMode="auto">
            <a:xfrm rot="2700000">
              <a:off x="5032" y="314"/>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38" name="Rectangle 56"/>
            <p:cNvSpPr>
              <a:spLocks noChangeArrowheads="1"/>
            </p:cNvSpPr>
            <p:nvPr/>
          </p:nvSpPr>
          <p:spPr bwMode="auto">
            <a:xfrm rot="8100000">
              <a:off x="5072" y="624"/>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39" name="Rectangle 57"/>
            <p:cNvSpPr>
              <a:spLocks noChangeArrowheads="1"/>
            </p:cNvSpPr>
            <p:nvPr/>
          </p:nvSpPr>
          <p:spPr bwMode="auto">
            <a:xfrm rot="-2700000">
              <a:off x="4733" y="31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40" name="Rectangle 58"/>
            <p:cNvSpPr>
              <a:spLocks noChangeArrowheads="1"/>
            </p:cNvSpPr>
            <p:nvPr/>
          </p:nvSpPr>
          <p:spPr bwMode="auto">
            <a:xfrm>
              <a:off x="4896" y="24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41" name="Rectangle 59"/>
            <p:cNvSpPr>
              <a:spLocks noChangeArrowheads="1"/>
            </p:cNvSpPr>
            <p:nvPr/>
          </p:nvSpPr>
          <p:spPr bwMode="auto">
            <a:xfrm flipV="1">
              <a:off x="4896" y="720"/>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42" name="Rectangle 60"/>
            <p:cNvSpPr>
              <a:spLocks noChangeArrowheads="1"/>
            </p:cNvSpPr>
            <p:nvPr/>
          </p:nvSpPr>
          <p:spPr bwMode="auto">
            <a:xfrm rot="5400000" flipV="1">
              <a:off x="4678" y="506"/>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43" name="Rectangle 61"/>
            <p:cNvSpPr>
              <a:spLocks noChangeArrowheads="1"/>
            </p:cNvSpPr>
            <p:nvPr/>
          </p:nvSpPr>
          <p:spPr bwMode="auto">
            <a:xfrm rot="-5400000" flipH="1" flipV="1">
              <a:off x="5110" y="458"/>
              <a:ext cx="244" cy="288"/>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44" name="Oval 62"/>
            <p:cNvSpPr>
              <a:spLocks noChangeArrowheads="1"/>
            </p:cNvSpPr>
            <p:nvPr/>
          </p:nvSpPr>
          <p:spPr bwMode="auto">
            <a:xfrm>
              <a:off x="4848" y="432"/>
              <a:ext cx="336" cy="384"/>
            </a:xfrm>
            <a:prstGeom prst="ellipse">
              <a:avLst/>
            </a:prstGeom>
            <a:solidFill>
              <a:srgbClr val="FFEA18"/>
            </a:solidFill>
            <a:ln w="9525">
              <a:solidFill>
                <a:schemeClr val="tx1"/>
              </a:solidFill>
              <a:round/>
              <a:headEnd/>
              <a:tailEnd/>
            </a:ln>
          </p:spPr>
          <p:txBody>
            <a:bodyPr wrap="none" anchor="ctr">
              <a:prstTxWarp prst="textNoShape">
                <a:avLst/>
              </a:prstTxWarp>
            </a:bodyPr>
            <a:lstStyle/>
            <a:p>
              <a:endParaRPr lang="en-US"/>
            </a:p>
          </p:txBody>
        </p:sp>
        <p:sp>
          <p:nvSpPr>
            <p:cNvPr id="47145" name="Oval 63"/>
            <p:cNvSpPr>
              <a:spLocks noChangeArrowheads="1"/>
            </p:cNvSpPr>
            <p:nvPr/>
          </p:nvSpPr>
          <p:spPr bwMode="auto">
            <a:xfrm>
              <a:off x="4896" y="528"/>
              <a:ext cx="96" cy="96"/>
            </a:xfrm>
            <a:prstGeom prst="ellipse">
              <a:avLst/>
            </a:prstGeom>
            <a:solidFill>
              <a:srgbClr val="660000"/>
            </a:solidFill>
            <a:ln w="9525">
              <a:solidFill>
                <a:schemeClr val="tx1"/>
              </a:solidFill>
              <a:round/>
              <a:headEnd/>
              <a:tailEnd/>
            </a:ln>
          </p:spPr>
          <p:txBody>
            <a:bodyPr wrap="none" anchor="ctr">
              <a:prstTxWarp prst="textNoShape">
                <a:avLst/>
              </a:prstTxWarp>
            </a:bodyPr>
            <a:lstStyle/>
            <a:p>
              <a:endParaRPr lang="en-US"/>
            </a:p>
          </p:txBody>
        </p:sp>
      </p:grpSp>
      <p:sp>
        <p:nvSpPr>
          <p:cNvPr id="402454" name="Oval 22"/>
          <p:cNvSpPr>
            <a:spLocks noChangeArrowheads="1"/>
          </p:cNvSpPr>
          <p:nvPr/>
        </p:nvSpPr>
        <p:spPr bwMode="auto">
          <a:xfrm>
            <a:off x="434975" y="4953000"/>
            <a:ext cx="1295400" cy="914400"/>
          </a:xfrm>
          <a:prstGeom prst="ellipse">
            <a:avLst/>
          </a:prstGeom>
          <a:noFill/>
          <a:ln w="38100">
            <a:solidFill>
              <a:srgbClr val="CC0000"/>
            </a:solidFill>
            <a:round/>
            <a:headEnd/>
            <a:tailEnd/>
          </a:ln>
        </p:spPr>
        <p:txBody>
          <a:bodyPr wrap="none" anchor="ctr">
            <a:prstTxWarp prst="textNoShape">
              <a:avLst/>
            </a:prstTxWarp>
          </a:bodyPr>
          <a:lstStyle/>
          <a:p>
            <a:endParaRPr lang="en-US"/>
          </a:p>
        </p:txBody>
      </p:sp>
      <p:sp>
        <p:nvSpPr>
          <p:cNvPr id="402456" name="Oval 24"/>
          <p:cNvSpPr>
            <a:spLocks noChangeArrowheads="1"/>
          </p:cNvSpPr>
          <p:nvPr/>
        </p:nvSpPr>
        <p:spPr bwMode="auto">
          <a:xfrm>
            <a:off x="2543175" y="5097462"/>
            <a:ext cx="1295400" cy="914400"/>
          </a:xfrm>
          <a:prstGeom prst="ellipse">
            <a:avLst/>
          </a:prstGeom>
          <a:noFill/>
          <a:ln w="38100">
            <a:solidFill>
              <a:srgbClr val="CC0000"/>
            </a:solidFill>
            <a:round/>
            <a:headEnd/>
            <a:tailEnd/>
          </a:ln>
        </p:spPr>
        <p:txBody>
          <a:bodyPr wrap="none" anchor="ctr">
            <a:prstTxWarp prst="textNoShape">
              <a:avLst/>
            </a:prstTxWarp>
          </a:bodyPr>
          <a:lstStyle/>
          <a:p>
            <a:endParaRPr lang="en-US"/>
          </a:p>
        </p:txBody>
      </p:sp>
      <p:sp>
        <p:nvSpPr>
          <p:cNvPr id="47116" name="Rectangle 65"/>
          <p:cNvSpPr>
            <a:spLocks noChangeArrowheads="1"/>
          </p:cNvSpPr>
          <p:nvPr/>
        </p:nvSpPr>
        <p:spPr bwMode="auto">
          <a:xfrm rot="-8100000">
            <a:off x="8002588" y="3851275"/>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17" name="Rectangle 66"/>
          <p:cNvSpPr>
            <a:spLocks noChangeArrowheads="1"/>
          </p:cNvSpPr>
          <p:nvPr/>
        </p:nvSpPr>
        <p:spPr bwMode="auto">
          <a:xfrm rot="2700000">
            <a:off x="8721725" y="2327275"/>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1A8208"/>
                </a:solidFill>
              </a:rPr>
              <a:t>Y</a:t>
            </a:r>
            <a:endParaRPr lang="en-US" sz="3000" b="1">
              <a:solidFill>
                <a:srgbClr val="1A8208"/>
              </a:solidFill>
            </a:endParaRPr>
          </a:p>
        </p:txBody>
      </p:sp>
      <p:sp>
        <p:nvSpPr>
          <p:cNvPr id="47118" name="Rectangle 67"/>
          <p:cNvSpPr>
            <a:spLocks noChangeArrowheads="1"/>
          </p:cNvSpPr>
          <p:nvPr/>
        </p:nvSpPr>
        <p:spPr bwMode="auto">
          <a:xfrm rot="8100000">
            <a:off x="8382000" y="4267200"/>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19" name="Rectangle 68"/>
          <p:cNvSpPr>
            <a:spLocks noChangeArrowheads="1"/>
          </p:cNvSpPr>
          <p:nvPr/>
        </p:nvSpPr>
        <p:spPr bwMode="auto">
          <a:xfrm rot="-2700000">
            <a:off x="7591425" y="1438275"/>
            <a:ext cx="387350" cy="457200"/>
          </a:xfrm>
          <a:prstGeom prst="rect">
            <a:avLst/>
          </a:prstGeom>
          <a:noFill/>
          <a:ln w="9525">
            <a:noFill/>
            <a:miter lim="800000"/>
            <a:headEnd/>
            <a:tailEnd/>
          </a:ln>
        </p:spPr>
        <p:txBody>
          <a:bodyPr anchor="ctr">
            <a:prstTxWarp prst="textNoShape">
              <a:avLst/>
            </a:prstTxWarp>
            <a:spAutoFit/>
          </a:bodyPr>
          <a:lstStyle/>
          <a:p>
            <a:r>
              <a:rPr lang="en-US" b="1">
                <a:solidFill>
                  <a:srgbClr val="1A8208"/>
                </a:solidFill>
              </a:rPr>
              <a:t>Y</a:t>
            </a:r>
            <a:endParaRPr lang="en-US" sz="3000" b="1">
              <a:solidFill>
                <a:srgbClr val="1A8208"/>
              </a:solidFill>
            </a:endParaRPr>
          </a:p>
        </p:txBody>
      </p:sp>
      <p:sp>
        <p:nvSpPr>
          <p:cNvPr id="47120" name="Rectangle 69"/>
          <p:cNvSpPr>
            <a:spLocks noChangeArrowheads="1"/>
          </p:cNvSpPr>
          <p:nvPr/>
        </p:nvSpPr>
        <p:spPr bwMode="auto">
          <a:xfrm>
            <a:off x="8610600" y="3962400"/>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21" name="Rectangle 70"/>
          <p:cNvSpPr>
            <a:spLocks noChangeArrowheads="1"/>
          </p:cNvSpPr>
          <p:nvPr/>
        </p:nvSpPr>
        <p:spPr bwMode="auto">
          <a:xfrm flipV="1">
            <a:off x="8686800" y="5029200"/>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22" name="Rectangle 71"/>
          <p:cNvSpPr>
            <a:spLocks noChangeArrowheads="1"/>
          </p:cNvSpPr>
          <p:nvPr/>
        </p:nvSpPr>
        <p:spPr bwMode="auto">
          <a:xfrm rot="5400000" flipV="1">
            <a:off x="8416925" y="5375275"/>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23" name="Rectangle 72"/>
          <p:cNvSpPr>
            <a:spLocks noChangeArrowheads="1"/>
          </p:cNvSpPr>
          <p:nvPr/>
        </p:nvSpPr>
        <p:spPr bwMode="auto">
          <a:xfrm rot="-5400000" flipH="1" flipV="1">
            <a:off x="8721725" y="4537075"/>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0F116A"/>
                </a:solidFill>
              </a:rPr>
              <a:t>Y</a:t>
            </a:r>
            <a:endParaRPr lang="en-US" sz="3000" b="1">
              <a:solidFill>
                <a:srgbClr val="0F116A"/>
              </a:solidFill>
            </a:endParaRPr>
          </a:p>
        </p:txBody>
      </p:sp>
      <p:sp>
        <p:nvSpPr>
          <p:cNvPr id="47124" name="Rectangle 75"/>
          <p:cNvSpPr>
            <a:spLocks noChangeArrowheads="1"/>
          </p:cNvSpPr>
          <p:nvPr/>
        </p:nvSpPr>
        <p:spPr bwMode="auto">
          <a:xfrm>
            <a:off x="8610600" y="381000"/>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660000"/>
                </a:solidFill>
              </a:rPr>
              <a:t>Y</a:t>
            </a:r>
            <a:endParaRPr lang="en-US" sz="3000" b="1">
              <a:solidFill>
                <a:srgbClr val="660000"/>
              </a:solidFill>
            </a:endParaRPr>
          </a:p>
        </p:txBody>
      </p:sp>
      <p:sp>
        <p:nvSpPr>
          <p:cNvPr id="47125" name="Rectangle 76"/>
          <p:cNvSpPr>
            <a:spLocks noChangeArrowheads="1"/>
          </p:cNvSpPr>
          <p:nvPr/>
        </p:nvSpPr>
        <p:spPr bwMode="auto">
          <a:xfrm rot="8100000">
            <a:off x="8543925" y="838200"/>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660000"/>
                </a:solidFill>
              </a:rPr>
              <a:t>Y</a:t>
            </a:r>
            <a:endParaRPr lang="en-US" sz="3000" b="1">
              <a:solidFill>
                <a:srgbClr val="660000"/>
              </a:solidFill>
            </a:endParaRPr>
          </a:p>
        </p:txBody>
      </p:sp>
      <p:sp>
        <p:nvSpPr>
          <p:cNvPr id="47126" name="Rectangle 77"/>
          <p:cNvSpPr>
            <a:spLocks noChangeArrowheads="1"/>
          </p:cNvSpPr>
          <p:nvPr/>
        </p:nvSpPr>
        <p:spPr bwMode="auto">
          <a:xfrm rot="2700000">
            <a:off x="7458075" y="1824038"/>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1A8208"/>
                </a:solidFill>
              </a:rPr>
              <a:t>Y</a:t>
            </a:r>
            <a:endParaRPr lang="en-US" sz="3000" b="1">
              <a:solidFill>
                <a:srgbClr val="1A8208"/>
              </a:solidFill>
            </a:endParaRPr>
          </a:p>
        </p:txBody>
      </p:sp>
      <p:sp>
        <p:nvSpPr>
          <p:cNvPr id="47127" name="Rectangle 78"/>
          <p:cNvSpPr>
            <a:spLocks noChangeArrowheads="1"/>
          </p:cNvSpPr>
          <p:nvPr/>
        </p:nvSpPr>
        <p:spPr bwMode="auto">
          <a:xfrm rot="2700000">
            <a:off x="5521325" y="422275"/>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Y</a:t>
            </a:r>
            <a:endParaRPr lang="en-US" sz="3000" b="1">
              <a:solidFill>
                <a:srgbClr val="CC0000"/>
              </a:solidFill>
            </a:endParaRPr>
          </a:p>
        </p:txBody>
      </p:sp>
      <p:sp>
        <p:nvSpPr>
          <p:cNvPr id="47128" name="Rectangle 79"/>
          <p:cNvSpPr>
            <a:spLocks noChangeArrowheads="1"/>
          </p:cNvSpPr>
          <p:nvPr/>
        </p:nvSpPr>
        <p:spPr bwMode="auto">
          <a:xfrm rot="-8100000">
            <a:off x="5826125" y="727075"/>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Y</a:t>
            </a:r>
            <a:endParaRPr lang="en-US" sz="3000" b="1">
              <a:solidFill>
                <a:srgbClr val="CC0000"/>
              </a:solidFill>
            </a:endParaRPr>
          </a:p>
        </p:txBody>
      </p:sp>
      <p:sp>
        <p:nvSpPr>
          <p:cNvPr id="47129" name="Rectangle 80"/>
          <p:cNvSpPr>
            <a:spLocks noChangeArrowheads="1"/>
          </p:cNvSpPr>
          <p:nvPr/>
        </p:nvSpPr>
        <p:spPr bwMode="auto">
          <a:xfrm>
            <a:off x="5943600" y="381000"/>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CC0000"/>
                </a:solidFill>
              </a:rPr>
              <a:t>Y</a:t>
            </a:r>
            <a:endParaRPr lang="en-US" sz="3000" b="1">
              <a:solidFill>
                <a:srgbClr val="CC0000"/>
              </a:solidFill>
            </a:endParaRPr>
          </a:p>
        </p:txBody>
      </p:sp>
      <p:sp>
        <p:nvSpPr>
          <p:cNvPr id="47130" name="Rectangle 81"/>
          <p:cNvSpPr>
            <a:spLocks noChangeArrowheads="1"/>
          </p:cNvSpPr>
          <p:nvPr/>
        </p:nvSpPr>
        <p:spPr bwMode="auto">
          <a:xfrm rot="-8100000">
            <a:off x="8416925" y="650875"/>
            <a:ext cx="387350" cy="457200"/>
          </a:xfrm>
          <a:prstGeom prst="rect">
            <a:avLst/>
          </a:prstGeom>
          <a:noFill/>
          <a:ln w="9525">
            <a:noFill/>
            <a:miter lim="800000"/>
            <a:headEnd/>
            <a:tailEnd/>
          </a:ln>
        </p:spPr>
        <p:txBody>
          <a:bodyPr wrap="none" anchor="ctr">
            <a:prstTxWarp prst="textNoShape">
              <a:avLst/>
            </a:prstTxWarp>
            <a:spAutoFit/>
          </a:bodyPr>
          <a:lstStyle/>
          <a:p>
            <a:r>
              <a:rPr lang="en-US" b="1">
                <a:solidFill>
                  <a:srgbClr val="660000"/>
                </a:solidFill>
              </a:rPr>
              <a:t>Y</a:t>
            </a:r>
            <a:endParaRPr lang="en-US" sz="3000" b="1">
              <a:solidFill>
                <a:srgbClr val="660000"/>
              </a:solidFill>
            </a:endParaRPr>
          </a:p>
        </p:txBody>
      </p:sp>
      <p:sp>
        <p:nvSpPr>
          <p:cNvPr id="47131" name="Rectangle 82"/>
          <p:cNvSpPr>
            <a:spLocks noChangeArrowheads="1"/>
          </p:cNvSpPr>
          <p:nvPr/>
        </p:nvSpPr>
        <p:spPr bwMode="auto">
          <a:xfrm>
            <a:off x="6521450" y="4011612"/>
            <a:ext cx="722313" cy="244475"/>
          </a:xfrm>
          <a:prstGeom prst="rect">
            <a:avLst/>
          </a:prstGeom>
          <a:solidFill>
            <a:schemeClr val="bg1"/>
          </a:solidFill>
          <a:ln w="9525">
            <a:noFill/>
            <a:miter lim="800000"/>
            <a:headEnd/>
            <a:tailEnd/>
          </a:ln>
        </p:spPr>
        <p:txBody>
          <a:bodyPr wrap="none" lIns="0" tIns="0" rIns="0" bIns="0" anchor="ctr">
            <a:prstTxWarp prst="textNoShape">
              <a:avLst/>
            </a:prstTxWarp>
            <a:spAutoFit/>
          </a:bodyPr>
          <a:lstStyle/>
          <a:p>
            <a:r>
              <a:rPr lang="en-US" sz="1600" b="1">
                <a:solidFill>
                  <a:srgbClr val="000000"/>
                </a:solidFill>
              </a:rPr>
              <a:t>antigen</a:t>
            </a:r>
          </a:p>
        </p:txBody>
      </p:sp>
      <p:sp>
        <p:nvSpPr>
          <p:cNvPr id="47132" name="Rectangle 83"/>
          <p:cNvSpPr>
            <a:spLocks noChangeArrowheads="1"/>
          </p:cNvSpPr>
          <p:nvPr/>
        </p:nvSpPr>
        <p:spPr bwMode="auto">
          <a:xfrm>
            <a:off x="4968875" y="3963987"/>
            <a:ext cx="1417638" cy="733425"/>
          </a:xfrm>
          <a:prstGeom prst="rect">
            <a:avLst/>
          </a:prstGeom>
          <a:solidFill>
            <a:schemeClr val="bg1"/>
          </a:solidFill>
          <a:ln w="9525">
            <a:noFill/>
            <a:miter lim="800000"/>
            <a:headEnd/>
            <a:tailEnd/>
          </a:ln>
        </p:spPr>
        <p:txBody>
          <a:bodyPr lIns="0" tIns="0" rIns="0" bIns="0" anchor="ctr">
            <a:prstTxWarp prst="textNoShape">
              <a:avLst/>
            </a:prstTxWarp>
            <a:spAutoFit/>
          </a:bodyPr>
          <a:lstStyle/>
          <a:p>
            <a:r>
              <a:rPr lang="en-US" sz="1600" b="1">
                <a:solidFill>
                  <a:srgbClr val="000000"/>
                </a:solidFill>
              </a:rPr>
              <a:t>antigen-</a:t>
            </a:r>
            <a:br>
              <a:rPr lang="en-US" sz="1600" b="1">
                <a:solidFill>
                  <a:srgbClr val="000000"/>
                </a:solidFill>
              </a:rPr>
            </a:br>
            <a:r>
              <a:rPr lang="en-US" sz="1600" b="1">
                <a:solidFill>
                  <a:srgbClr val="000000"/>
                </a:solidFill>
              </a:rPr>
              <a:t>binding site on antibody</a:t>
            </a:r>
          </a:p>
        </p:txBody>
      </p:sp>
      <p:sp>
        <p:nvSpPr>
          <p:cNvPr id="47133" name="Line 84"/>
          <p:cNvSpPr>
            <a:spLocks noChangeShapeType="1"/>
          </p:cNvSpPr>
          <p:nvPr/>
        </p:nvSpPr>
        <p:spPr bwMode="auto">
          <a:xfrm>
            <a:off x="6910388" y="4270375"/>
            <a:ext cx="0" cy="736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47134" name="Line 85"/>
          <p:cNvSpPr>
            <a:spLocks noChangeShapeType="1"/>
          </p:cNvSpPr>
          <p:nvPr/>
        </p:nvSpPr>
        <p:spPr bwMode="auto">
          <a:xfrm>
            <a:off x="5876925" y="4683125"/>
            <a:ext cx="0" cy="736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402457" name="AutoShape 25"/>
          <p:cNvSpPr>
            <a:spLocks noChangeArrowheads="1"/>
          </p:cNvSpPr>
          <p:nvPr/>
        </p:nvSpPr>
        <p:spPr bwMode="auto">
          <a:xfrm>
            <a:off x="3238500" y="5029200"/>
            <a:ext cx="1635125" cy="485775"/>
          </a:xfrm>
          <a:prstGeom prst="roundRect">
            <a:avLst>
              <a:gd name="adj" fmla="val 16667"/>
            </a:avLst>
          </a:prstGeom>
          <a:solidFill>
            <a:schemeClr val="bg1">
              <a:alpha val="50195"/>
            </a:schemeClr>
          </a:solidFill>
          <a:ln w="9525">
            <a:noFill/>
            <a:round/>
            <a:headEnd/>
            <a:tailEnd/>
          </a:ln>
        </p:spPr>
        <p:txBody>
          <a:bodyPr wrap="none" lIns="0" tIns="0" rIns="0" bIns="0">
            <a:prstTxWarp prst="textNoShape">
              <a:avLst/>
            </a:prstTxWarp>
            <a:spAutoFit/>
          </a:bodyPr>
          <a:lstStyle/>
          <a:p>
            <a:pPr>
              <a:lnSpc>
                <a:spcPct val="80000"/>
              </a:lnSpc>
            </a:pPr>
            <a:r>
              <a:rPr lang="en-US" sz="1800" b="1">
                <a:solidFill>
                  <a:srgbClr val="CC0000"/>
                </a:solidFill>
              </a:rPr>
              <a:t>variable </a:t>
            </a:r>
            <a:br>
              <a:rPr lang="en-US" sz="1800" b="1">
                <a:solidFill>
                  <a:srgbClr val="CC0000"/>
                </a:solidFill>
              </a:rPr>
            </a:br>
            <a:r>
              <a:rPr lang="en-US" sz="1800" b="1">
                <a:solidFill>
                  <a:srgbClr val="CC0000"/>
                </a:solidFill>
              </a:rPr>
              <a:t>binding region</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4728" name="Picture 8"/>
          <p:cNvPicPr>
            <a:picLocks noChangeAspect="1" noChangeArrowheads="1"/>
          </p:cNvPicPr>
          <p:nvPr/>
        </p:nvPicPr>
        <p:blipFill>
          <a:blip r:embed="rId3" cstate="screen">
            <a:extLst>
              <a:ext uri="{28A0092B-C50C-407E-A947-70E740481C1C}">
                <a14:useLocalDpi xmlns="" xmlns:a14="http://schemas.microsoft.com/office/drawing/2010/main"/>
              </a:ext>
            </a:extLst>
          </a:blip>
          <a:srcRect b="4976"/>
          <a:stretch>
            <a:fillRect/>
          </a:stretch>
        </p:blipFill>
        <p:spPr bwMode="auto">
          <a:xfrm>
            <a:off x="4414838" y="4059238"/>
            <a:ext cx="4729162" cy="2759075"/>
          </a:xfrm>
          <a:prstGeom prst="rect">
            <a:avLst/>
          </a:prstGeom>
          <a:noFill/>
          <a:ln w="9525">
            <a:noFill/>
            <a:miter lim="800000"/>
            <a:headEnd/>
            <a:tailEnd/>
          </a:ln>
        </p:spPr>
      </p:pic>
      <p:sp>
        <p:nvSpPr>
          <p:cNvPr id="55300" name="Rectangle 2"/>
          <p:cNvSpPr>
            <a:spLocks noGrp="1" noChangeArrowheads="1"/>
          </p:cNvSpPr>
          <p:nvPr>
            <p:ph type="title"/>
          </p:nvPr>
        </p:nvSpPr>
        <p:spPr/>
        <p:txBody>
          <a:bodyPr/>
          <a:lstStyle/>
          <a:p>
            <a:pPr eaLnBrk="1" hangingPunct="1"/>
            <a:r>
              <a:rPr lang="en-US"/>
              <a:t>Vaccinations </a:t>
            </a:r>
          </a:p>
        </p:txBody>
      </p:sp>
      <p:pic>
        <p:nvPicPr>
          <p:cNvPr id="414723" name="Picture 3"/>
          <p:cNvPicPr>
            <a:picLocks noChangeAspect="1" noChangeArrowheads="1"/>
          </p:cNvPicPr>
          <p:nvPr/>
        </p:nvPicPr>
        <p:blipFill>
          <a:blip r:embed="rId4" cstate="screen">
            <a:grayscl/>
            <a:extLst>
              <a:ext uri="{28A0092B-C50C-407E-A947-70E740481C1C}">
                <a14:useLocalDpi xmlns="" xmlns:a14="http://schemas.microsoft.com/office/drawing/2010/main"/>
              </a:ext>
            </a:extLst>
          </a:blip>
          <a:srcRect/>
          <a:stretch>
            <a:fillRect/>
          </a:stretch>
        </p:blipFill>
        <p:spPr bwMode="auto">
          <a:xfrm>
            <a:off x="6213475" y="368300"/>
            <a:ext cx="2849563" cy="2005013"/>
          </a:xfrm>
          <a:prstGeom prst="rect">
            <a:avLst/>
          </a:prstGeom>
          <a:noFill/>
          <a:ln w="9525">
            <a:solidFill>
              <a:srgbClr val="000000"/>
            </a:solidFill>
            <a:miter lim="800000"/>
            <a:headEnd/>
            <a:tailEnd/>
          </a:ln>
          <a:effectLst>
            <a:outerShdw blurRad="63500" dist="35921" dir="2700000" algn="ctr" rotWithShape="0">
              <a:srgbClr val="4C4C4C"/>
            </a:outerShdw>
          </a:effectLst>
        </p:spPr>
      </p:pic>
      <p:sp>
        <p:nvSpPr>
          <p:cNvPr id="414729" name="AutoShape 9"/>
          <p:cNvSpPr>
            <a:spLocks noChangeArrowheads="1"/>
          </p:cNvSpPr>
          <p:nvPr/>
        </p:nvSpPr>
        <p:spPr bwMode="auto">
          <a:xfrm rot="7440878">
            <a:off x="7381875" y="3554413"/>
            <a:ext cx="1125538" cy="544512"/>
          </a:xfrm>
          <a:custGeom>
            <a:avLst/>
            <a:gdLst>
              <a:gd name="T0" fmla="*/ 2147483647 w 21600"/>
              <a:gd name="T1" fmla="*/ 0 h 21600"/>
              <a:gd name="T2" fmla="*/ 0 w 21600"/>
              <a:gd name="T3" fmla="*/ 173015436 h 21600"/>
              <a:gd name="T4" fmla="*/ 2147483647 w 21600"/>
              <a:gd name="T5" fmla="*/ 346030897 h 21600"/>
              <a:gd name="T6" fmla="*/ 2147483647 w 21600"/>
              <a:gd name="T7" fmla="*/ 17301543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chemeClr val="tx1"/>
            </a:solidFill>
            <a:miter lim="800000"/>
            <a:headEnd/>
            <a:tailEnd/>
          </a:ln>
        </p:spPr>
        <p:txBody>
          <a:bodyPr wrap="none" anchor="ctr">
            <a:prstTxWarp prst="textNoShape">
              <a:avLst/>
            </a:prstTxWarp>
          </a:bodyPr>
          <a:lstStyle/>
          <a:p>
            <a:endParaRPr lang="en-US"/>
          </a:p>
        </p:txBody>
      </p:sp>
      <p:sp>
        <p:nvSpPr>
          <p:cNvPr id="55303" name="Rectangle 10"/>
          <p:cNvSpPr>
            <a:spLocks noChangeArrowheads="1"/>
          </p:cNvSpPr>
          <p:nvPr/>
        </p:nvSpPr>
        <p:spPr bwMode="auto">
          <a:xfrm>
            <a:off x="6115050" y="1992313"/>
            <a:ext cx="828675" cy="388937"/>
          </a:xfrm>
          <a:prstGeom prst="rect">
            <a:avLst/>
          </a:prstGeom>
          <a:solidFill>
            <a:schemeClr val="bg1">
              <a:alpha val="50195"/>
            </a:schemeClr>
          </a:solidFill>
          <a:ln w="9525">
            <a:noFill/>
            <a:miter lim="800000"/>
            <a:headEnd/>
            <a:tailEnd/>
          </a:ln>
        </p:spPr>
        <p:txBody>
          <a:bodyPr wrap="none" anchor="ctr">
            <a:prstTxWarp prst="textNoShape">
              <a:avLst/>
            </a:prstTxWarp>
          </a:bodyPr>
          <a:lstStyle/>
          <a:p>
            <a:endParaRPr lang="en-US"/>
          </a:p>
        </p:txBody>
      </p:sp>
      <p:sp>
        <p:nvSpPr>
          <p:cNvPr id="414724" name="Rectangle 4" descr="Rectangle: Click to edit Master text styles&#10;Second level&#10;Third level&#10;Fourth level&#10;Fifth level"/>
          <p:cNvSpPr>
            <a:spLocks noGrp="1" noChangeArrowheads="1"/>
          </p:cNvSpPr>
          <p:nvPr>
            <p:ph type="body" idx="1"/>
          </p:nvPr>
        </p:nvSpPr>
        <p:spPr>
          <a:xfrm>
            <a:off x="285750" y="1020763"/>
            <a:ext cx="8255000" cy="5300662"/>
          </a:xfrm>
        </p:spPr>
        <p:txBody>
          <a:bodyPr>
            <a:normAutofit lnSpcReduction="10000"/>
          </a:bodyPr>
          <a:lstStyle/>
          <a:p>
            <a:pPr eaLnBrk="1" hangingPunct="1"/>
            <a:r>
              <a:rPr lang="en-US" dirty="0"/>
              <a:t>Immune system exposed </a:t>
            </a:r>
            <a:br>
              <a:rPr lang="en-US" dirty="0"/>
            </a:br>
            <a:r>
              <a:rPr lang="en-US" dirty="0"/>
              <a:t>to harmless version of pathogen </a:t>
            </a:r>
          </a:p>
          <a:p>
            <a:pPr lvl="1" eaLnBrk="1" hangingPunct="1"/>
            <a:r>
              <a:rPr lang="en-US" u="sng" dirty="0">
                <a:solidFill>
                  <a:srgbClr val="CC0000"/>
                </a:solidFill>
              </a:rPr>
              <a:t>stimulates B cell system to produce </a:t>
            </a:r>
            <a:br>
              <a:rPr lang="en-US" u="sng" dirty="0">
                <a:solidFill>
                  <a:srgbClr val="CC0000"/>
                </a:solidFill>
              </a:rPr>
            </a:br>
            <a:r>
              <a:rPr lang="en-US" u="sng" dirty="0">
                <a:solidFill>
                  <a:srgbClr val="CC0000"/>
                </a:solidFill>
              </a:rPr>
              <a:t>antibodies to pathogen</a:t>
            </a:r>
          </a:p>
          <a:p>
            <a:pPr lvl="2" eaLnBrk="1" hangingPunct="1"/>
            <a:r>
              <a:rPr lang="en-US" dirty="0"/>
              <a:t>“active immunity”</a:t>
            </a:r>
          </a:p>
          <a:p>
            <a:pPr lvl="1" eaLnBrk="1" hangingPunct="1"/>
            <a:r>
              <a:rPr lang="en-US" dirty="0"/>
              <a:t>rapid response on future exposure</a:t>
            </a:r>
          </a:p>
          <a:p>
            <a:pPr lvl="1" eaLnBrk="1" hangingPunct="1"/>
            <a:r>
              <a:rPr lang="en-US" dirty="0"/>
              <a:t>creates immunity </a:t>
            </a:r>
            <a:br>
              <a:rPr lang="en-US" dirty="0"/>
            </a:br>
            <a:r>
              <a:rPr lang="en-US" dirty="0"/>
              <a:t>without getting </a:t>
            </a:r>
            <a:br>
              <a:rPr lang="en-US" dirty="0"/>
            </a:br>
            <a:r>
              <a:rPr lang="en-US" dirty="0"/>
              <a:t>disease</a:t>
            </a:r>
            <a:r>
              <a:rPr lang="en-US" i="1" dirty="0"/>
              <a:t>!</a:t>
            </a:r>
          </a:p>
          <a:p>
            <a:pPr eaLnBrk="1" hangingPunct="1"/>
            <a:r>
              <a:rPr lang="en-US" dirty="0"/>
              <a:t>Most successful </a:t>
            </a:r>
            <a:br>
              <a:rPr lang="en-US" dirty="0"/>
            </a:br>
            <a:r>
              <a:rPr lang="en-US" dirty="0"/>
              <a:t>against viruses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gn="l" eaLnBrk="1" hangingPunct="1"/>
            <a:r>
              <a:rPr lang="en-US" dirty="0"/>
              <a:t>Attack of the Killer T cells</a:t>
            </a:r>
          </a:p>
        </p:txBody>
      </p:sp>
      <p:pic>
        <p:nvPicPr>
          <p:cNvPr id="73731" name="Picture 5"/>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17463" y="3789363"/>
            <a:ext cx="3721100" cy="2847975"/>
          </a:xfrm>
          <a:prstGeom prst="rect">
            <a:avLst/>
          </a:prstGeom>
          <a:noFill/>
          <a:ln w="9525">
            <a:noFill/>
            <a:miter lim="800000"/>
            <a:headEnd/>
            <a:tailEnd/>
          </a:ln>
        </p:spPr>
      </p:pic>
      <p:sp>
        <p:nvSpPr>
          <p:cNvPr id="73732" name="Rectangle 11"/>
          <p:cNvSpPr>
            <a:spLocks noChangeArrowheads="1"/>
          </p:cNvSpPr>
          <p:nvPr/>
        </p:nvSpPr>
        <p:spPr bwMode="auto">
          <a:xfrm>
            <a:off x="0" y="3538538"/>
            <a:ext cx="1236663" cy="19050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73733" name="Rectangle 13"/>
          <p:cNvSpPr>
            <a:spLocks noChangeArrowheads="1"/>
          </p:cNvSpPr>
          <p:nvPr/>
        </p:nvSpPr>
        <p:spPr bwMode="auto">
          <a:xfrm>
            <a:off x="0" y="5291138"/>
            <a:ext cx="76200" cy="9144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73734" name="Rectangle 8"/>
          <p:cNvSpPr>
            <a:spLocks noChangeArrowheads="1"/>
          </p:cNvSpPr>
          <p:nvPr/>
        </p:nvSpPr>
        <p:spPr bwMode="auto">
          <a:xfrm>
            <a:off x="539750" y="4054475"/>
            <a:ext cx="1395413" cy="738188"/>
          </a:xfrm>
          <a:prstGeom prst="rect">
            <a:avLst/>
          </a:prstGeom>
          <a:noFill/>
          <a:ln w="9525">
            <a:noFill/>
            <a:miter lim="800000"/>
            <a:headEnd/>
            <a:tailEnd/>
          </a:ln>
        </p:spPr>
        <p:txBody>
          <a:bodyPr lIns="0" tIns="0" rIns="0" bIns="0">
            <a:prstTxWarp prst="textNoShape">
              <a:avLst/>
            </a:prstTxWarp>
            <a:spAutoFit/>
          </a:bodyPr>
          <a:lstStyle/>
          <a:p>
            <a:pPr algn="r">
              <a:lnSpc>
                <a:spcPct val="85000"/>
              </a:lnSpc>
            </a:pPr>
            <a:r>
              <a:rPr lang="en-US" sz="1900" b="1">
                <a:solidFill>
                  <a:srgbClr val="000000"/>
                </a:solidFill>
              </a:rPr>
              <a:t>Killer T cell</a:t>
            </a:r>
            <a:br>
              <a:rPr lang="en-US" sz="1900" b="1">
                <a:solidFill>
                  <a:srgbClr val="000000"/>
                </a:solidFill>
              </a:rPr>
            </a:br>
            <a:r>
              <a:rPr lang="en-US" sz="1900" b="1">
                <a:solidFill>
                  <a:srgbClr val="000000"/>
                </a:solidFill>
              </a:rPr>
              <a:t>binds to</a:t>
            </a:r>
            <a:br>
              <a:rPr lang="en-US" sz="1900" b="1">
                <a:solidFill>
                  <a:srgbClr val="000000"/>
                </a:solidFill>
              </a:rPr>
            </a:br>
            <a:r>
              <a:rPr lang="en-US" sz="1900" b="1">
                <a:solidFill>
                  <a:srgbClr val="000000"/>
                </a:solidFill>
              </a:rPr>
              <a:t>infected cell</a:t>
            </a:r>
            <a:endParaRPr lang="en-US"/>
          </a:p>
        </p:txBody>
      </p:sp>
      <p:sp>
        <p:nvSpPr>
          <p:cNvPr id="464899" name="Rectangle 3" descr="Rectangle: Click to edit Master text styles&#10;Second level&#10;Third level&#10;Fourth level&#10;Fifth level"/>
          <p:cNvSpPr>
            <a:spLocks noGrp="1" noChangeArrowheads="1"/>
          </p:cNvSpPr>
          <p:nvPr>
            <p:ph type="body" idx="1"/>
          </p:nvPr>
        </p:nvSpPr>
        <p:spPr>
          <a:xfrm>
            <a:off x="165100" y="876300"/>
            <a:ext cx="7772400" cy="2317750"/>
          </a:xfrm>
        </p:spPr>
        <p:txBody>
          <a:bodyPr/>
          <a:lstStyle/>
          <a:p>
            <a:pPr eaLnBrk="1" hangingPunct="1">
              <a:lnSpc>
                <a:spcPct val="90000"/>
              </a:lnSpc>
            </a:pPr>
            <a:r>
              <a:rPr lang="en-US" dirty="0"/>
              <a:t>Destroys infected body cells</a:t>
            </a:r>
          </a:p>
          <a:p>
            <a:pPr lvl="1" eaLnBrk="1" hangingPunct="1">
              <a:lnSpc>
                <a:spcPct val="90000"/>
              </a:lnSpc>
            </a:pPr>
            <a:r>
              <a:rPr lang="en-US" dirty="0"/>
              <a:t>binds to target cell</a:t>
            </a:r>
          </a:p>
          <a:p>
            <a:pPr lvl="1" eaLnBrk="1" hangingPunct="1">
              <a:lnSpc>
                <a:spcPct val="90000"/>
              </a:lnSpc>
            </a:pPr>
            <a:r>
              <a:rPr lang="en-US" dirty="0"/>
              <a:t>secretes </a:t>
            </a:r>
            <a:r>
              <a:rPr lang="en-US" u="sng" dirty="0" err="1">
                <a:solidFill>
                  <a:srgbClr val="CC0000"/>
                </a:solidFill>
              </a:rPr>
              <a:t>perforin</a:t>
            </a:r>
            <a:r>
              <a:rPr lang="en-US" dirty="0"/>
              <a:t> protein</a:t>
            </a:r>
          </a:p>
          <a:p>
            <a:pPr marL="1085850" lvl="2" eaLnBrk="1" hangingPunct="1">
              <a:lnSpc>
                <a:spcPct val="90000"/>
              </a:lnSpc>
            </a:pPr>
            <a:r>
              <a:rPr lang="en-US" dirty="0"/>
              <a:t>punctures cell membrane of infected cell</a:t>
            </a:r>
          </a:p>
          <a:p>
            <a:pPr lvl="3" eaLnBrk="1" hangingPunct="1">
              <a:lnSpc>
                <a:spcPct val="90000"/>
              </a:lnSpc>
            </a:pPr>
            <a:r>
              <a:rPr lang="en-US" u="sng" dirty="0">
                <a:solidFill>
                  <a:srgbClr val="CC0000"/>
                </a:solidFill>
              </a:rPr>
              <a:t>apoptosis</a:t>
            </a:r>
            <a:endParaRPr lang="en-US" dirty="0"/>
          </a:p>
        </p:txBody>
      </p:sp>
      <p:sp>
        <p:nvSpPr>
          <p:cNvPr id="73736" name="Rectangle 17"/>
          <p:cNvSpPr>
            <a:spLocks noChangeArrowheads="1"/>
          </p:cNvSpPr>
          <p:nvPr/>
        </p:nvSpPr>
        <p:spPr bwMode="auto">
          <a:xfrm>
            <a:off x="1084263" y="6272213"/>
            <a:ext cx="1395412" cy="492125"/>
          </a:xfrm>
          <a:prstGeom prst="rect">
            <a:avLst/>
          </a:prstGeom>
          <a:solidFill>
            <a:srgbClr val="FFFFFF"/>
          </a:solidFill>
          <a:ln w="9525">
            <a:noFill/>
            <a:miter lim="800000"/>
            <a:headEnd/>
            <a:tailEnd/>
          </a:ln>
        </p:spPr>
        <p:txBody>
          <a:bodyPr wrap="none" lIns="0" tIns="0" rIns="0" bIns="0">
            <a:prstTxWarp prst="textNoShape">
              <a:avLst/>
            </a:prstTxWarp>
            <a:spAutoFit/>
          </a:bodyPr>
          <a:lstStyle/>
          <a:p>
            <a:pPr algn="r">
              <a:lnSpc>
                <a:spcPct val="85000"/>
              </a:lnSpc>
            </a:pPr>
            <a:r>
              <a:rPr lang="en-US" sz="1900" b="1">
                <a:solidFill>
                  <a:srgbClr val="000000"/>
                </a:solidFill>
              </a:rPr>
              <a:t>infected cell</a:t>
            </a:r>
          </a:p>
          <a:p>
            <a:pPr algn="r">
              <a:lnSpc>
                <a:spcPct val="85000"/>
              </a:lnSpc>
            </a:pPr>
            <a:r>
              <a:rPr lang="en-US" sz="1900" b="1">
                <a:solidFill>
                  <a:srgbClr val="000000"/>
                </a:solidFill>
              </a:rPr>
              <a:t>destroyed</a:t>
            </a:r>
            <a:endParaRPr lang="en-US"/>
          </a:p>
        </p:txBody>
      </p:sp>
      <p:pic>
        <p:nvPicPr>
          <p:cNvPr id="73737" name="Picture 19"/>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5638800" y="3638550"/>
            <a:ext cx="3429000" cy="3219450"/>
          </a:xfrm>
          <a:prstGeom prst="rect">
            <a:avLst/>
          </a:prstGeom>
          <a:noFill/>
          <a:ln w="9525">
            <a:noFill/>
            <a:miter lim="800000"/>
            <a:headEnd/>
            <a:tailEnd/>
          </a:ln>
        </p:spPr>
      </p:pic>
      <p:sp>
        <p:nvSpPr>
          <p:cNvPr id="73738" name="Rectangle 21"/>
          <p:cNvSpPr>
            <a:spLocks noChangeArrowheads="1"/>
          </p:cNvSpPr>
          <p:nvPr/>
        </p:nvSpPr>
        <p:spPr bwMode="auto">
          <a:xfrm>
            <a:off x="8051800" y="4864100"/>
            <a:ext cx="1092200" cy="44132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b="1">
                <a:solidFill>
                  <a:srgbClr val="0F116A"/>
                </a:solidFill>
              </a:rPr>
              <a:t>cell </a:t>
            </a:r>
            <a:br>
              <a:rPr lang="en-US" sz="1700" b="1">
                <a:solidFill>
                  <a:srgbClr val="0F116A"/>
                </a:solidFill>
              </a:rPr>
            </a:br>
            <a:r>
              <a:rPr lang="en-US" sz="1700" b="1">
                <a:solidFill>
                  <a:srgbClr val="0F116A"/>
                </a:solidFill>
              </a:rPr>
              <a:t>membrane</a:t>
            </a:r>
            <a:endParaRPr lang="en-US" sz="1600">
              <a:solidFill>
                <a:srgbClr val="0F116A"/>
              </a:solidFill>
            </a:endParaRPr>
          </a:p>
        </p:txBody>
      </p:sp>
      <p:sp>
        <p:nvSpPr>
          <p:cNvPr id="73739" name="Rectangle 23"/>
          <p:cNvSpPr>
            <a:spLocks noChangeArrowheads="1"/>
          </p:cNvSpPr>
          <p:nvPr/>
        </p:nvSpPr>
        <p:spPr bwMode="auto">
          <a:xfrm>
            <a:off x="5127625" y="3703638"/>
            <a:ext cx="1558925" cy="2984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300" b="1">
                <a:solidFill>
                  <a:srgbClr val="0F116A"/>
                </a:solidFill>
              </a:rPr>
              <a:t>Killer T cell</a:t>
            </a:r>
            <a:endParaRPr lang="en-US" sz="2300">
              <a:solidFill>
                <a:srgbClr val="0F116A"/>
              </a:solidFill>
            </a:endParaRPr>
          </a:p>
        </p:txBody>
      </p:sp>
      <p:sp>
        <p:nvSpPr>
          <p:cNvPr id="73740" name="Rectangle 24"/>
          <p:cNvSpPr>
            <a:spLocks noChangeArrowheads="1"/>
          </p:cNvSpPr>
          <p:nvPr/>
        </p:nvSpPr>
        <p:spPr bwMode="auto">
          <a:xfrm>
            <a:off x="8051800" y="5778500"/>
            <a:ext cx="1092200" cy="44132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b="1">
                <a:solidFill>
                  <a:srgbClr val="CC0000"/>
                </a:solidFill>
              </a:rPr>
              <a:t>cell </a:t>
            </a:r>
            <a:br>
              <a:rPr lang="en-US" sz="1700" b="1">
                <a:solidFill>
                  <a:srgbClr val="CC0000"/>
                </a:solidFill>
              </a:rPr>
            </a:br>
            <a:r>
              <a:rPr lang="en-US" sz="1700" b="1">
                <a:solidFill>
                  <a:srgbClr val="CC0000"/>
                </a:solidFill>
              </a:rPr>
              <a:t>membrane</a:t>
            </a:r>
            <a:endParaRPr lang="en-US" sz="1600">
              <a:solidFill>
                <a:srgbClr val="CC0000"/>
              </a:solidFill>
            </a:endParaRPr>
          </a:p>
        </p:txBody>
      </p:sp>
      <p:sp>
        <p:nvSpPr>
          <p:cNvPr id="73741" name="Rectangle 25"/>
          <p:cNvSpPr>
            <a:spLocks noChangeArrowheads="1"/>
          </p:cNvSpPr>
          <p:nvPr/>
        </p:nvSpPr>
        <p:spPr bwMode="auto">
          <a:xfrm>
            <a:off x="5791200" y="6324600"/>
            <a:ext cx="2057400" cy="457200"/>
          </a:xfrm>
          <a:prstGeom prst="rect">
            <a:avLst/>
          </a:prstGeom>
          <a:solidFill>
            <a:srgbClr val="F1E599"/>
          </a:solidFill>
          <a:ln w="9525">
            <a:noFill/>
            <a:miter lim="800000"/>
            <a:headEnd/>
            <a:tailEnd/>
          </a:ln>
        </p:spPr>
        <p:txBody>
          <a:bodyPr wrap="none" anchor="ctr">
            <a:prstTxWarp prst="textNoShape">
              <a:avLst/>
            </a:prstTxWarp>
          </a:bodyPr>
          <a:lstStyle/>
          <a:p>
            <a:endParaRPr lang="en-US"/>
          </a:p>
        </p:txBody>
      </p:sp>
      <p:sp>
        <p:nvSpPr>
          <p:cNvPr id="73742" name="Rectangle 22"/>
          <p:cNvSpPr>
            <a:spLocks noChangeArrowheads="1"/>
          </p:cNvSpPr>
          <p:nvPr/>
        </p:nvSpPr>
        <p:spPr bwMode="auto">
          <a:xfrm>
            <a:off x="5715000" y="6400800"/>
            <a:ext cx="1439863" cy="3111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b="1">
                <a:solidFill>
                  <a:srgbClr val="CC0000"/>
                </a:solidFill>
              </a:rPr>
              <a:t>target cell</a:t>
            </a:r>
            <a:endParaRPr lang="en-US" sz="1800">
              <a:solidFill>
                <a:srgbClr val="CC0000"/>
              </a:solidFill>
            </a:endParaRPr>
          </a:p>
        </p:txBody>
      </p:sp>
      <p:sp>
        <p:nvSpPr>
          <p:cNvPr id="73743" name="Line 27"/>
          <p:cNvSpPr>
            <a:spLocks noChangeShapeType="1"/>
          </p:cNvSpPr>
          <p:nvPr/>
        </p:nvSpPr>
        <p:spPr bwMode="auto">
          <a:xfrm>
            <a:off x="5230813" y="5626100"/>
            <a:ext cx="765175" cy="9683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73744" name="Rectangle 28"/>
          <p:cNvSpPr>
            <a:spLocks noChangeArrowheads="1"/>
          </p:cNvSpPr>
          <p:nvPr/>
        </p:nvSpPr>
        <p:spPr bwMode="auto">
          <a:xfrm>
            <a:off x="8072438" y="3448050"/>
            <a:ext cx="890587" cy="273050"/>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100" b="1">
                <a:solidFill>
                  <a:srgbClr val="0F116A"/>
                </a:solidFill>
              </a:rPr>
              <a:t>vesicle</a:t>
            </a:r>
            <a:endParaRPr lang="en-US" sz="2000">
              <a:solidFill>
                <a:srgbClr val="0F116A"/>
              </a:solidFill>
            </a:endParaRPr>
          </a:p>
        </p:txBody>
      </p:sp>
      <p:pic>
        <p:nvPicPr>
          <p:cNvPr id="73745" name="Picture 29"/>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6934200" y="381000"/>
            <a:ext cx="2108200" cy="1719263"/>
          </a:xfrm>
          <a:prstGeom prst="rect">
            <a:avLst/>
          </a:prstGeom>
          <a:noFill/>
          <a:ln w="9525">
            <a:solidFill>
              <a:srgbClr val="000000"/>
            </a:solidFill>
            <a:miter lim="800000"/>
            <a:headEnd/>
            <a:tailEnd/>
          </a:ln>
        </p:spPr>
      </p:pic>
      <p:sp>
        <p:nvSpPr>
          <p:cNvPr id="73746" name="Rectangle 18"/>
          <p:cNvSpPr>
            <a:spLocks noChangeArrowheads="1"/>
          </p:cNvSpPr>
          <p:nvPr/>
        </p:nvSpPr>
        <p:spPr bwMode="auto">
          <a:xfrm>
            <a:off x="4175125" y="5391150"/>
            <a:ext cx="1874838" cy="958850"/>
          </a:xfrm>
          <a:prstGeom prst="rect">
            <a:avLst/>
          </a:prstGeom>
          <a:noFill/>
          <a:ln w="9525">
            <a:noFill/>
            <a:miter lim="800000"/>
            <a:headEnd/>
            <a:tailEnd/>
          </a:ln>
        </p:spPr>
        <p:txBody>
          <a:bodyPr wrap="none">
            <a:prstTxWarp prst="textNoShape">
              <a:avLst/>
            </a:prstTxWarp>
            <a:spAutoFit/>
          </a:bodyPr>
          <a:lstStyle/>
          <a:p>
            <a:pPr algn="l"/>
            <a:r>
              <a:rPr lang="en-US" sz="1900" b="1" u="sng">
                <a:solidFill>
                  <a:srgbClr val="CC0000"/>
                </a:solidFill>
              </a:rPr>
              <a:t>perforin</a:t>
            </a:r>
            <a:r>
              <a:rPr lang="en-US" sz="1900" b="1">
                <a:solidFill>
                  <a:srgbClr val="000000"/>
                </a:solidFill>
              </a:rPr>
              <a:t> </a:t>
            </a:r>
            <a:br>
              <a:rPr lang="en-US" sz="1900" b="1">
                <a:solidFill>
                  <a:srgbClr val="000000"/>
                </a:solidFill>
              </a:rPr>
            </a:br>
            <a:r>
              <a:rPr lang="en-US" sz="1900" b="1">
                <a:solidFill>
                  <a:srgbClr val="000000"/>
                </a:solidFill>
              </a:rPr>
              <a:t>punctures</a:t>
            </a:r>
            <a:br>
              <a:rPr lang="en-US" sz="1900" b="1">
                <a:solidFill>
                  <a:srgbClr val="000000"/>
                </a:solidFill>
              </a:rPr>
            </a:br>
            <a:r>
              <a:rPr lang="en-US" sz="1900" b="1">
                <a:solidFill>
                  <a:srgbClr val="000000"/>
                </a:solidFill>
              </a:rPr>
              <a:t>cell membrane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Blood and filtrate move in the same direction through the </a:t>
            </a:r>
            <a:r>
              <a:rPr lang="en-US" dirty="0" err="1" smtClean="0"/>
              <a:t>nephrons</a:t>
            </a:r>
            <a:r>
              <a:rPr lang="en-US" dirty="0" smtClean="0"/>
              <a:t> of the kidney and this helps conserve energy.</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Properties of enzymes</a:t>
            </a:r>
          </a:p>
        </p:txBody>
      </p:sp>
      <p:sp>
        <p:nvSpPr>
          <p:cNvPr id="403459" name="Rectangle 3" descr="Rectangle: Click to edit Master text styles&#10;Second level&#10;Third level&#10;Fourth level&#10;Fifth level"/>
          <p:cNvSpPr>
            <a:spLocks noGrp="1" noChangeArrowheads="1"/>
          </p:cNvSpPr>
          <p:nvPr>
            <p:ph type="body" idx="1"/>
          </p:nvPr>
        </p:nvSpPr>
        <p:spPr>
          <a:xfrm>
            <a:off x="669925" y="1371600"/>
            <a:ext cx="8474075" cy="5029200"/>
          </a:xfrm>
          <a:noFill/>
        </p:spPr>
        <p:txBody>
          <a:bodyPr rIns="0"/>
          <a:lstStyle/>
          <a:p>
            <a:pPr eaLnBrk="1" hangingPunct="1">
              <a:lnSpc>
                <a:spcPct val="90000"/>
              </a:lnSpc>
            </a:pPr>
            <a:r>
              <a:rPr lang="en-US" u="sng" dirty="0" smtClean="0">
                <a:solidFill>
                  <a:srgbClr val="CC0000"/>
                </a:solidFill>
              </a:rPr>
              <a:t>Reaction specific</a:t>
            </a:r>
            <a:endParaRPr lang="en-US" dirty="0" smtClean="0"/>
          </a:p>
          <a:p>
            <a:pPr lvl="1" eaLnBrk="1" hangingPunct="1">
              <a:lnSpc>
                <a:spcPct val="90000"/>
              </a:lnSpc>
            </a:pPr>
            <a:r>
              <a:rPr lang="en-US" dirty="0" smtClean="0"/>
              <a:t>each enzyme works with a specific substrate </a:t>
            </a:r>
          </a:p>
          <a:p>
            <a:pPr marL="1085850" lvl="2" eaLnBrk="1" hangingPunct="1">
              <a:lnSpc>
                <a:spcPct val="90000"/>
              </a:lnSpc>
            </a:pPr>
            <a:r>
              <a:rPr lang="en-US" dirty="0" smtClean="0"/>
              <a:t>chemical fit between active site &amp; substrate</a:t>
            </a:r>
          </a:p>
          <a:p>
            <a:pPr marL="1428750" lvl="3" eaLnBrk="1" hangingPunct="1">
              <a:lnSpc>
                <a:spcPct val="90000"/>
              </a:lnSpc>
            </a:pPr>
            <a:r>
              <a:rPr lang="en-US" dirty="0" smtClean="0"/>
              <a:t>H bonds &amp; ionic bonds</a:t>
            </a:r>
          </a:p>
          <a:p>
            <a:pPr eaLnBrk="1" hangingPunct="1">
              <a:lnSpc>
                <a:spcPct val="90000"/>
              </a:lnSpc>
              <a:buClr>
                <a:srgbClr val="00005E"/>
              </a:buClr>
            </a:pPr>
            <a:r>
              <a:rPr lang="en-US" u="sng" dirty="0" smtClean="0">
                <a:solidFill>
                  <a:srgbClr val="CC0000"/>
                </a:solidFill>
              </a:rPr>
              <a:t>Not consumed in reaction</a:t>
            </a:r>
            <a:endParaRPr lang="en-US" dirty="0" smtClean="0"/>
          </a:p>
          <a:p>
            <a:pPr lvl="1" eaLnBrk="1" hangingPunct="1">
              <a:lnSpc>
                <a:spcPct val="90000"/>
              </a:lnSpc>
              <a:buClrTx/>
            </a:pPr>
            <a:r>
              <a:rPr lang="en-US" dirty="0" smtClean="0"/>
              <a:t>single enzyme molecule can catalyze thousands or more reactions per second</a:t>
            </a:r>
          </a:p>
          <a:p>
            <a:pPr marL="1085850" lvl="2" eaLnBrk="1" hangingPunct="1">
              <a:lnSpc>
                <a:spcPct val="90000"/>
              </a:lnSpc>
            </a:pPr>
            <a:r>
              <a:rPr lang="en-US" dirty="0" smtClean="0"/>
              <a:t>enzymes unaffected by the reaction</a:t>
            </a:r>
          </a:p>
          <a:p>
            <a:pPr eaLnBrk="1" hangingPunct="1">
              <a:lnSpc>
                <a:spcPct val="90000"/>
              </a:lnSpc>
            </a:pPr>
            <a:r>
              <a:rPr lang="en-US" u="sng" dirty="0" smtClean="0">
                <a:solidFill>
                  <a:srgbClr val="CC0000"/>
                </a:solidFill>
              </a:rPr>
              <a:t>Affected by cellular conditions</a:t>
            </a:r>
            <a:endParaRPr lang="en-US" dirty="0" smtClean="0"/>
          </a:p>
          <a:p>
            <a:pPr lvl="1" eaLnBrk="1" hangingPunct="1">
              <a:lnSpc>
                <a:spcPct val="90000"/>
              </a:lnSpc>
            </a:pPr>
            <a:r>
              <a:rPr lang="en-US" dirty="0" smtClean="0"/>
              <a:t>any condition that affects protein structure</a:t>
            </a:r>
          </a:p>
          <a:p>
            <a:pPr marL="1085850" lvl="2" eaLnBrk="1" hangingPunct="1">
              <a:lnSpc>
                <a:spcPct val="90000"/>
              </a:lnSpc>
            </a:pPr>
            <a:r>
              <a:rPr lang="en-US" dirty="0" smtClean="0"/>
              <a:t>temperature, pH, salinity</a:t>
            </a:r>
          </a:p>
        </p:txBody>
      </p:sp>
    </p:spTree>
    <p:extLst>
      <p:ext uri="{BB962C8B-B14F-4D97-AF65-F5344CB8AC3E}">
        <p14:creationId xmlns="" xmlns:p14="http://schemas.microsoft.com/office/powerpoint/2010/main" val="2982915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3459">
                                            <p:txEl>
                                              <p:pRg st="0" end="0"/>
                                            </p:txEl>
                                          </p:spTgt>
                                        </p:tgtEl>
                                        <p:attrNameLst>
                                          <p:attrName>style.visibility</p:attrName>
                                        </p:attrNameLst>
                                      </p:cBhvr>
                                      <p:to>
                                        <p:strVal val="visible"/>
                                      </p:to>
                                    </p:set>
                                    <p:anim calcmode="lin" valueType="num">
                                      <p:cBhvr additive="base">
                                        <p:cTn id="7" dur="500" fill="hold"/>
                                        <p:tgtEl>
                                          <p:spTgt spid="403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34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3459">
                                            <p:txEl>
                                              <p:pRg st="1" end="1"/>
                                            </p:txEl>
                                          </p:spTgt>
                                        </p:tgtEl>
                                        <p:attrNameLst>
                                          <p:attrName>style.visibility</p:attrName>
                                        </p:attrNameLst>
                                      </p:cBhvr>
                                      <p:to>
                                        <p:strVal val="visible"/>
                                      </p:to>
                                    </p:set>
                                    <p:anim calcmode="lin" valueType="num">
                                      <p:cBhvr additive="base">
                                        <p:cTn id="13" dur="500" fill="hold"/>
                                        <p:tgtEl>
                                          <p:spTgt spid="4034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34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3459">
                                            <p:txEl>
                                              <p:pRg st="2" end="2"/>
                                            </p:txEl>
                                          </p:spTgt>
                                        </p:tgtEl>
                                        <p:attrNameLst>
                                          <p:attrName>style.visibility</p:attrName>
                                        </p:attrNameLst>
                                      </p:cBhvr>
                                      <p:to>
                                        <p:strVal val="visible"/>
                                      </p:to>
                                    </p:set>
                                    <p:anim calcmode="lin" valueType="num">
                                      <p:cBhvr additive="base">
                                        <p:cTn id="19" dur="500" fill="hold"/>
                                        <p:tgtEl>
                                          <p:spTgt spid="4034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34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3459">
                                            <p:txEl>
                                              <p:pRg st="3" end="3"/>
                                            </p:txEl>
                                          </p:spTgt>
                                        </p:tgtEl>
                                        <p:attrNameLst>
                                          <p:attrName>style.visibility</p:attrName>
                                        </p:attrNameLst>
                                      </p:cBhvr>
                                      <p:to>
                                        <p:strVal val="visible"/>
                                      </p:to>
                                    </p:set>
                                    <p:anim calcmode="lin" valueType="num">
                                      <p:cBhvr additive="base">
                                        <p:cTn id="25" dur="500" fill="hold"/>
                                        <p:tgtEl>
                                          <p:spTgt spid="4034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34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3459">
                                            <p:txEl>
                                              <p:pRg st="4" end="4"/>
                                            </p:txEl>
                                          </p:spTgt>
                                        </p:tgtEl>
                                        <p:attrNameLst>
                                          <p:attrName>style.visibility</p:attrName>
                                        </p:attrNameLst>
                                      </p:cBhvr>
                                      <p:to>
                                        <p:strVal val="visible"/>
                                      </p:to>
                                    </p:set>
                                    <p:anim calcmode="lin" valueType="num">
                                      <p:cBhvr additive="base">
                                        <p:cTn id="31" dur="500" fill="hold"/>
                                        <p:tgtEl>
                                          <p:spTgt spid="4034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34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3459">
                                            <p:txEl>
                                              <p:pRg st="5" end="5"/>
                                            </p:txEl>
                                          </p:spTgt>
                                        </p:tgtEl>
                                        <p:attrNameLst>
                                          <p:attrName>style.visibility</p:attrName>
                                        </p:attrNameLst>
                                      </p:cBhvr>
                                      <p:to>
                                        <p:strVal val="visible"/>
                                      </p:to>
                                    </p:set>
                                    <p:anim calcmode="lin" valueType="num">
                                      <p:cBhvr additive="base">
                                        <p:cTn id="37" dur="500" fill="hold"/>
                                        <p:tgtEl>
                                          <p:spTgt spid="4034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345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3459">
                                            <p:txEl>
                                              <p:pRg st="6" end="6"/>
                                            </p:txEl>
                                          </p:spTgt>
                                        </p:tgtEl>
                                        <p:attrNameLst>
                                          <p:attrName>style.visibility</p:attrName>
                                        </p:attrNameLst>
                                      </p:cBhvr>
                                      <p:to>
                                        <p:strVal val="visible"/>
                                      </p:to>
                                    </p:set>
                                    <p:anim calcmode="lin" valueType="num">
                                      <p:cBhvr additive="base">
                                        <p:cTn id="43" dur="500" fill="hold"/>
                                        <p:tgtEl>
                                          <p:spTgt spid="40345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345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3459">
                                            <p:txEl>
                                              <p:pRg st="7" end="7"/>
                                            </p:txEl>
                                          </p:spTgt>
                                        </p:tgtEl>
                                        <p:attrNameLst>
                                          <p:attrName>style.visibility</p:attrName>
                                        </p:attrNameLst>
                                      </p:cBhvr>
                                      <p:to>
                                        <p:strVal val="visible"/>
                                      </p:to>
                                    </p:set>
                                    <p:anim calcmode="lin" valueType="num">
                                      <p:cBhvr additive="base">
                                        <p:cTn id="49" dur="500" fill="hold"/>
                                        <p:tgtEl>
                                          <p:spTgt spid="40345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0345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03459">
                                            <p:txEl>
                                              <p:pRg st="8" end="8"/>
                                            </p:txEl>
                                          </p:spTgt>
                                        </p:tgtEl>
                                        <p:attrNameLst>
                                          <p:attrName>style.visibility</p:attrName>
                                        </p:attrNameLst>
                                      </p:cBhvr>
                                      <p:to>
                                        <p:strVal val="visible"/>
                                      </p:to>
                                    </p:set>
                                    <p:anim calcmode="lin" valueType="num">
                                      <p:cBhvr additive="base">
                                        <p:cTn id="55" dur="500" fill="hold"/>
                                        <p:tgtEl>
                                          <p:spTgt spid="40345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0345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03459">
                                            <p:txEl>
                                              <p:pRg st="9" end="9"/>
                                            </p:txEl>
                                          </p:spTgt>
                                        </p:tgtEl>
                                        <p:attrNameLst>
                                          <p:attrName>style.visibility</p:attrName>
                                        </p:attrNameLst>
                                      </p:cBhvr>
                                      <p:to>
                                        <p:strVal val="visible"/>
                                      </p:to>
                                    </p:set>
                                    <p:anim calcmode="lin" valueType="num">
                                      <p:cBhvr additive="base">
                                        <p:cTn id="61" dur="500" fill="hold"/>
                                        <p:tgtEl>
                                          <p:spTgt spid="403459">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03459">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59"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7" cstate="print"/>
          <a:srcRect b="3600"/>
          <a:stretch>
            <a:fillRect/>
          </a:stretch>
        </p:blipFill>
        <p:spPr bwMode="auto">
          <a:xfrm>
            <a:off x="4106863" y="2009775"/>
            <a:ext cx="5037137" cy="4848225"/>
          </a:xfrm>
          <a:prstGeom prst="rect">
            <a:avLst/>
          </a:prstGeom>
          <a:noFill/>
          <a:ln w="9525">
            <a:noFill/>
            <a:miter lim="800000"/>
            <a:headEnd/>
            <a:tailEnd/>
          </a:ln>
        </p:spPr>
      </p:pic>
      <p:pic>
        <p:nvPicPr>
          <p:cNvPr id="353283" name="Picture 3"/>
          <p:cNvPicPr>
            <a:picLocks noChangeAspect="1" noChangeArrowheads="1"/>
          </p:cNvPicPr>
          <p:nvPr/>
        </p:nvPicPr>
        <p:blipFill>
          <a:blip r:embed="rId8" cstate="print"/>
          <a:srcRect b="3600"/>
          <a:stretch>
            <a:fillRect/>
          </a:stretch>
        </p:blipFill>
        <p:spPr bwMode="auto">
          <a:xfrm>
            <a:off x="4106863" y="2009775"/>
            <a:ext cx="5037137" cy="4848225"/>
          </a:xfrm>
          <a:prstGeom prst="rect">
            <a:avLst/>
          </a:prstGeom>
          <a:noFill/>
          <a:ln w="9525">
            <a:noFill/>
            <a:miter lim="800000"/>
            <a:headEnd/>
            <a:tailEnd/>
          </a:ln>
        </p:spPr>
      </p:pic>
      <p:sp>
        <p:nvSpPr>
          <p:cNvPr id="27652" name="Rectangle 4"/>
          <p:cNvSpPr>
            <a:spLocks noGrp="1" noChangeArrowheads="1"/>
          </p:cNvSpPr>
          <p:nvPr>
            <p:ph type="title"/>
          </p:nvPr>
        </p:nvSpPr>
        <p:spPr/>
        <p:txBody>
          <a:bodyPr rtlCol="0">
            <a:normAutofit/>
          </a:bodyPr>
          <a:lstStyle/>
          <a:p>
            <a:pPr fontAlgn="auto">
              <a:spcAft>
                <a:spcPts val="0"/>
              </a:spcAft>
              <a:defRPr/>
            </a:pPr>
            <a:r>
              <a:rPr lang="en-US" dirty="0" smtClean="0">
                <a:solidFill>
                  <a:schemeClr val="accent1">
                    <a:lumMod val="75000"/>
                  </a:schemeClr>
                </a:solidFill>
              </a:rPr>
              <a:t>Osmotic control in </a:t>
            </a:r>
            <a:r>
              <a:rPr lang="en-US" dirty="0" err="1" smtClean="0">
                <a:solidFill>
                  <a:schemeClr val="accent1">
                    <a:lumMod val="75000"/>
                  </a:schemeClr>
                </a:solidFill>
              </a:rPr>
              <a:t>nephron</a:t>
            </a:r>
            <a:endParaRPr lang="en-US" dirty="0" smtClean="0">
              <a:solidFill>
                <a:schemeClr val="accent1">
                  <a:lumMod val="75000"/>
                </a:schemeClr>
              </a:solidFill>
            </a:endParaRPr>
          </a:p>
        </p:txBody>
      </p:sp>
      <p:pic>
        <p:nvPicPr>
          <p:cNvPr id="353286" name="Picture 6"/>
          <p:cNvPicPr>
            <a:picLocks noChangeAspect="1" noChangeArrowheads="1"/>
          </p:cNvPicPr>
          <p:nvPr/>
        </p:nvPicPr>
        <p:blipFill>
          <a:blip r:embed="rId9" cstate="print"/>
          <a:srcRect b="3600"/>
          <a:stretch>
            <a:fillRect/>
          </a:stretch>
        </p:blipFill>
        <p:spPr bwMode="auto">
          <a:xfrm>
            <a:off x="4116388" y="2019300"/>
            <a:ext cx="5027612" cy="4838700"/>
          </a:xfrm>
          <a:prstGeom prst="rect">
            <a:avLst/>
          </a:prstGeom>
          <a:noFill/>
          <a:ln w="9525">
            <a:noFill/>
            <a:miter lim="800000"/>
            <a:headEnd/>
            <a:tailEnd/>
          </a:ln>
        </p:spPr>
      </p:pic>
      <p:sp>
        <p:nvSpPr>
          <p:cNvPr id="353285" name="Rectangle 5" descr="Rectangle: Click to edit Master text styles&#10;Second level&#10;Third level&#10;Fourth level&#10;Fifth level"/>
          <p:cNvSpPr>
            <a:spLocks noGrp="1" noChangeArrowheads="1"/>
          </p:cNvSpPr>
          <p:nvPr>
            <p:ph type="body" idx="1"/>
          </p:nvPr>
        </p:nvSpPr>
        <p:spPr>
          <a:xfrm>
            <a:off x="500063" y="1371600"/>
            <a:ext cx="8058150" cy="3956050"/>
          </a:xfrm>
        </p:spPr>
        <p:txBody>
          <a:bodyPr/>
          <a:lstStyle/>
          <a:p>
            <a:r>
              <a:rPr lang="en-US" b="1" smtClean="0"/>
              <a:t>How is all this re-absorption achieved?</a:t>
            </a:r>
          </a:p>
          <a:p>
            <a:pPr lvl="1"/>
            <a:r>
              <a:rPr lang="en-US" sz="2600" smtClean="0"/>
              <a:t>tight osmotic </a:t>
            </a:r>
            <a:br>
              <a:rPr lang="en-US" sz="2600" smtClean="0"/>
            </a:br>
            <a:r>
              <a:rPr lang="en-US" sz="2600" smtClean="0"/>
              <a:t>control to </a:t>
            </a:r>
            <a:r>
              <a:rPr lang="en-US" sz="2600" u="sng" smtClean="0">
                <a:solidFill>
                  <a:srgbClr val="CC0000"/>
                </a:solidFill>
              </a:rPr>
              <a:t>reduce </a:t>
            </a:r>
            <a:br>
              <a:rPr lang="en-US" sz="2600" u="sng" smtClean="0">
                <a:solidFill>
                  <a:srgbClr val="CC0000"/>
                </a:solidFill>
              </a:rPr>
            </a:br>
            <a:r>
              <a:rPr lang="en-US" sz="2600" u="sng" smtClean="0">
                <a:solidFill>
                  <a:srgbClr val="CC0000"/>
                </a:solidFill>
              </a:rPr>
              <a:t>the energy cost</a:t>
            </a:r>
            <a:r>
              <a:rPr lang="en-US" sz="2600" smtClean="0"/>
              <a:t> </a:t>
            </a:r>
            <a:br>
              <a:rPr lang="en-US" sz="2600" smtClean="0"/>
            </a:br>
            <a:r>
              <a:rPr lang="en-US" sz="2600" smtClean="0"/>
              <a:t>of excretion</a:t>
            </a:r>
          </a:p>
          <a:p>
            <a:pPr lvl="1"/>
            <a:r>
              <a:rPr lang="en-US" sz="2600" smtClean="0"/>
              <a:t>use </a:t>
            </a:r>
            <a:r>
              <a:rPr lang="en-US" sz="2600" u="sng" smtClean="0">
                <a:solidFill>
                  <a:srgbClr val="CC0000"/>
                </a:solidFill>
              </a:rPr>
              <a:t>diffusion</a:t>
            </a:r>
            <a:r>
              <a:rPr lang="en-US" sz="2600" smtClean="0"/>
              <a:t> </a:t>
            </a:r>
            <a:br>
              <a:rPr lang="en-US" sz="2600" smtClean="0"/>
            </a:br>
            <a:r>
              <a:rPr lang="en-US" sz="2600" smtClean="0"/>
              <a:t>instead of </a:t>
            </a:r>
            <a:br>
              <a:rPr lang="en-US" sz="2600" smtClean="0"/>
            </a:br>
            <a:r>
              <a:rPr lang="en-US" sz="2600" u="sng" smtClean="0">
                <a:solidFill>
                  <a:srgbClr val="CC0000"/>
                </a:solidFill>
              </a:rPr>
              <a:t>active transport</a:t>
            </a:r>
            <a:r>
              <a:rPr lang="en-US" sz="2600" smtClean="0"/>
              <a:t/>
            </a:r>
            <a:br>
              <a:rPr lang="en-US" sz="2600" smtClean="0"/>
            </a:br>
            <a:r>
              <a:rPr lang="en-US" sz="2600" smtClean="0"/>
              <a:t>wherever possible</a:t>
            </a:r>
            <a:endParaRPr lang="en-US" sz="2400" smtClean="0"/>
          </a:p>
        </p:txBody>
      </p:sp>
      <p:sp>
        <p:nvSpPr>
          <p:cNvPr id="353287" name="Line 7"/>
          <p:cNvSpPr>
            <a:spLocks noChangeShapeType="1"/>
          </p:cNvSpPr>
          <p:nvPr/>
        </p:nvSpPr>
        <p:spPr bwMode="auto">
          <a:xfrm>
            <a:off x="7239000" y="3657600"/>
            <a:ext cx="0" cy="2286000"/>
          </a:xfrm>
          <a:prstGeom prst="line">
            <a:avLst/>
          </a:prstGeom>
          <a:noFill/>
          <a:ln w="76200">
            <a:solidFill>
              <a:srgbClr val="CC0000"/>
            </a:solidFill>
            <a:round/>
            <a:headEnd/>
            <a:tailEnd type="triangle" w="med" len="med"/>
          </a:ln>
        </p:spPr>
        <p:txBody>
          <a:bodyPr wrap="none" anchor="ctr"/>
          <a:lstStyle/>
          <a:p>
            <a:endParaRPr lang="en-US"/>
          </a:p>
        </p:txBody>
      </p:sp>
      <p:sp>
        <p:nvSpPr>
          <p:cNvPr id="353288" name="Line 8"/>
          <p:cNvSpPr>
            <a:spLocks noChangeShapeType="1"/>
          </p:cNvSpPr>
          <p:nvPr/>
        </p:nvSpPr>
        <p:spPr bwMode="auto">
          <a:xfrm flipV="1">
            <a:off x="5410200" y="4038600"/>
            <a:ext cx="0" cy="2286000"/>
          </a:xfrm>
          <a:prstGeom prst="line">
            <a:avLst/>
          </a:prstGeom>
          <a:noFill/>
          <a:ln w="76200">
            <a:solidFill>
              <a:srgbClr val="CC0000"/>
            </a:solidFill>
            <a:round/>
            <a:headEnd/>
            <a:tailEnd type="triangle" w="med" len="med"/>
          </a:ln>
        </p:spPr>
        <p:txBody>
          <a:bodyPr wrap="none" anchor="ctr"/>
          <a:lstStyle/>
          <a:p>
            <a:endParaRPr lang="en-US"/>
          </a:p>
        </p:txBody>
      </p:sp>
      <p:sp>
        <p:nvSpPr>
          <p:cNvPr id="353289" name="Freeform 9"/>
          <p:cNvSpPr>
            <a:spLocks/>
          </p:cNvSpPr>
          <p:nvPr/>
        </p:nvSpPr>
        <p:spPr bwMode="auto">
          <a:xfrm>
            <a:off x="4648200" y="3287713"/>
            <a:ext cx="2603500" cy="393700"/>
          </a:xfrm>
          <a:custGeom>
            <a:avLst/>
            <a:gdLst>
              <a:gd name="T0" fmla="*/ 0 w 1640"/>
              <a:gd name="T1" fmla="*/ 88900 h 248"/>
              <a:gd name="T2" fmla="*/ 304800 w 1640"/>
              <a:gd name="T3" fmla="*/ 241300 h 248"/>
              <a:gd name="T4" fmla="*/ 1143000 w 1640"/>
              <a:gd name="T5" fmla="*/ 241300 h 248"/>
              <a:gd name="T6" fmla="*/ 2057400 w 1640"/>
              <a:gd name="T7" fmla="*/ 12700 h 248"/>
              <a:gd name="T8" fmla="*/ 2514600 w 1640"/>
              <a:gd name="T9" fmla="*/ 165100 h 248"/>
              <a:gd name="T10" fmla="*/ 2590800 w 1640"/>
              <a:gd name="T11" fmla="*/ 393700 h 248"/>
              <a:gd name="T12" fmla="*/ 0 60000 65536"/>
              <a:gd name="T13" fmla="*/ 0 60000 65536"/>
              <a:gd name="T14" fmla="*/ 0 60000 65536"/>
              <a:gd name="T15" fmla="*/ 0 60000 65536"/>
              <a:gd name="T16" fmla="*/ 0 60000 65536"/>
              <a:gd name="T17" fmla="*/ 0 60000 65536"/>
              <a:gd name="T18" fmla="*/ 0 w 1640"/>
              <a:gd name="T19" fmla="*/ 0 h 248"/>
              <a:gd name="T20" fmla="*/ 1640 w 1640"/>
              <a:gd name="T21" fmla="*/ 248 h 248"/>
            </a:gdLst>
            <a:ahLst/>
            <a:cxnLst>
              <a:cxn ang="T12">
                <a:pos x="T0" y="T1"/>
              </a:cxn>
              <a:cxn ang="T13">
                <a:pos x="T2" y="T3"/>
              </a:cxn>
              <a:cxn ang="T14">
                <a:pos x="T4" y="T5"/>
              </a:cxn>
              <a:cxn ang="T15">
                <a:pos x="T6" y="T7"/>
              </a:cxn>
              <a:cxn ang="T16">
                <a:pos x="T8" y="T9"/>
              </a:cxn>
              <a:cxn ang="T17">
                <a:pos x="T10" y="T11"/>
              </a:cxn>
            </a:cxnLst>
            <a:rect l="T18" t="T19" r="T20" b="T21"/>
            <a:pathLst>
              <a:path w="1640" h="248">
                <a:moveTo>
                  <a:pt x="0" y="56"/>
                </a:moveTo>
                <a:cubicBezTo>
                  <a:pt x="36" y="96"/>
                  <a:pt x="72" y="136"/>
                  <a:pt x="192" y="152"/>
                </a:cubicBezTo>
                <a:cubicBezTo>
                  <a:pt x="312" y="168"/>
                  <a:pt x="536" y="176"/>
                  <a:pt x="720" y="152"/>
                </a:cubicBezTo>
                <a:cubicBezTo>
                  <a:pt x="904" y="128"/>
                  <a:pt x="1152" y="16"/>
                  <a:pt x="1296" y="8"/>
                </a:cubicBezTo>
                <a:cubicBezTo>
                  <a:pt x="1440" y="0"/>
                  <a:pt x="1528" y="64"/>
                  <a:pt x="1584" y="104"/>
                </a:cubicBezTo>
                <a:cubicBezTo>
                  <a:pt x="1640" y="144"/>
                  <a:pt x="1624" y="224"/>
                  <a:pt x="1632" y="248"/>
                </a:cubicBezTo>
              </a:path>
            </a:pathLst>
          </a:custGeom>
          <a:noFill/>
          <a:ln w="76200">
            <a:solidFill>
              <a:srgbClr val="CC0000"/>
            </a:solidFill>
            <a:round/>
            <a:headEnd/>
            <a:tailEnd/>
          </a:ln>
        </p:spPr>
        <p:txBody>
          <a:bodyPr wrap="none" anchor="ctr"/>
          <a:lstStyle/>
          <a:p>
            <a:endParaRPr lang="en-US"/>
          </a:p>
        </p:txBody>
      </p:sp>
      <p:sp>
        <p:nvSpPr>
          <p:cNvPr id="353291" name="AutoShape 11"/>
          <p:cNvSpPr>
            <a:spLocks noChangeArrowheads="1"/>
          </p:cNvSpPr>
          <p:nvPr/>
        </p:nvSpPr>
        <p:spPr bwMode="auto">
          <a:xfrm flipH="1" flipV="1">
            <a:off x="5791200" y="6324600"/>
            <a:ext cx="1371600" cy="533400"/>
          </a:xfrm>
          <a:custGeom>
            <a:avLst/>
            <a:gdLst>
              <a:gd name="T0" fmla="*/ 43318494 w 21600"/>
              <a:gd name="T1" fmla="*/ 0 h 21600"/>
              <a:gd name="T2" fmla="*/ 3850767 w 21600"/>
              <a:gd name="T3" fmla="*/ 6257917 h 21600"/>
              <a:gd name="T4" fmla="*/ 43358816 w 21600"/>
              <a:gd name="T5" fmla="*/ 1147674 h 21600"/>
              <a:gd name="T6" fmla="*/ 97866704 w 21600"/>
              <a:gd name="T7" fmla="*/ 6051200 h 21600"/>
              <a:gd name="T8" fmla="*/ 84173252 w 21600"/>
              <a:gd name="T9" fmla="*/ 8411175 h 21600"/>
              <a:gd name="T10" fmla="*/ 68564386 w 21600"/>
              <a:gd name="T11" fmla="*/ 633963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699" y="10221"/>
                </a:moveTo>
                <a:cubicBezTo>
                  <a:pt x="19394" y="5530"/>
                  <a:pt x="15500" y="1882"/>
                  <a:pt x="10800" y="1882"/>
                </a:cubicBezTo>
                <a:cubicBezTo>
                  <a:pt x="6063" y="1881"/>
                  <a:pt x="2153" y="5584"/>
                  <a:pt x="1895" y="10313"/>
                </a:cubicBezTo>
                <a:lnTo>
                  <a:pt x="16" y="10210"/>
                </a:lnTo>
                <a:cubicBezTo>
                  <a:pt x="328" y="4483"/>
                  <a:pt x="5064" y="-1"/>
                  <a:pt x="10800" y="0"/>
                </a:cubicBezTo>
                <a:cubicBezTo>
                  <a:pt x="16492" y="0"/>
                  <a:pt x="21207" y="4418"/>
                  <a:pt x="21577" y="10098"/>
                </a:cubicBezTo>
                <a:lnTo>
                  <a:pt x="24271" y="9923"/>
                </a:lnTo>
                <a:lnTo>
                  <a:pt x="20875" y="13793"/>
                </a:lnTo>
                <a:lnTo>
                  <a:pt x="17004" y="10396"/>
                </a:lnTo>
                <a:lnTo>
                  <a:pt x="19699" y="10221"/>
                </a:lnTo>
                <a:close/>
              </a:path>
            </a:pathLst>
          </a:custGeom>
          <a:solidFill>
            <a:srgbClr val="CC0000"/>
          </a:solidFill>
          <a:ln w="9525">
            <a:solidFill>
              <a:srgbClr val="CC0000"/>
            </a:solidFill>
            <a:miter lim="800000"/>
            <a:headEnd/>
            <a:tailEnd/>
          </a:ln>
        </p:spPr>
        <p:txBody>
          <a:bodyPr wrap="none" anchor="ctr"/>
          <a:lstStyle/>
          <a:p>
            <a:endParaRPr lang="en-US"/>
          </a:p>
        </p:txBody>
      </p:sp>
      <p:pic>
        <p:nvPicPr>
          <p:cNvPr id="353294" name="Picture 14" descr="penguinL"/>
          <p:cNvPicPr>
            <a:picLocks noChangeAspect="1" noChangeArrowheads="1"/>
          </p:cNvPicPr>
          <p:nvPr/>
        </p:nvPicPr>
        <p:blipFill>
          <a:blip r:embed="rId10" cstate="print"/>
          <a:srcRect/>
          <a:stretch>
            <a:fillRect/>
          </a:stretch>
        </p:blipFill>
        <p:spPr bwMode="auto">
          <a:xfrm flipH="1">
            <a:off x="31750" y="5562600"/>
            <a:ext cx="1274763" cy="1295400"/>
          </a:xfrm>
          <a:prstGeom prst="rect">
            <a:avLst/>
          </a:prstGeom>
          <a:noFill/>
          <a:ln w="9525">
            <a:noFill/>
            <a:miter lim="800000"/>
            <a:headEnd/>
            <a:tailEnd/>
          </a:ln>
        </p:spPr>
      </p:pic>
      <p:sp>
        <p:nvSpPr>
          <p:cNvPr id="353295" name="AutoShape 15"/>
          <p:cNvSpPr>
            <a:spLocks noChangeArrowheads="1"/>
          </p:cNvSpPr>
          <p:nvPr/>
        </p:nvSpPr>
        <p:spPr bwMode="auto">
          <a:xfrm flipH="1">
            <a:off x="1797050" y="5440363"/>
            <a:ext cx="2433638" cy="1230312"/>
          </a:xfrm>
          <a:prstGeom prst="wedgeEllipseCallout">
            <a:avLst>
              <a:gd name="adj1" fmla="val 81963"/>
              <a:gd name="adj2" fmla="val -11810"/>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b="1">
                <a:solidFill>
                  <a:srgbClr val="0F116A"/>
                </a:solidFill>
                <a:latin typeface="Comic Sans MS" pitchFamily="84" charset="0"/>
              </a:rPr>
              <a:t>the value of a</a:t>
            </a:r>
            <a:br>
              <a:rPr lang="en-US" b="1">
                <a:solidFill>
                  <a:srgbClr val="0F116A"/>
                </a:solidFill>
                <a:latin typeface="Comic Sans MS" pitchFamily="84" charset="0"/>
              </a:rPr>
            </a:br>
            <a:r>
              <a:rPr lang="en-US" b="1">
                <a:solidFill>
                  <a:srgbClr val="0F116A"/>
                </a:solidFill>
                <a:latin typeface="Comic Sans MS" pitchFamily="84" charset="0"/>
              </a:rPr>
              <a:t>counter current </a:t>
            </a:r>
          </a:p>
          <a:p>
            <a:pPr>
              <a:lnSpc>
                <a:spcPct val="90000"/>
              </a:lnSpc>
            </a:pPr>
            <a:r>
              <a:rPr lang="en-US" b="1">
                <a:solidFill>
                  <a:srgbClr val="0F116A"/>
                </a:solidFill>
                <a:latin typeface="Comic Sans MS" pitchFamily="84" charset="0"/>
              </a:rPr>
              <a:t>exchange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3285">
                                            <p:txEl>
                                              <p:pRg st="0" end="0"/>
                                            </p:txEl>
                                          </p:spTgt>
                                        </p:tgtEl>
                                        <p:attrNameLst>
                                          <p:attrName>style.visibility</p:attrName>
                                        </p:attrNameLst>
                                      </p:cBhvr>
                                      <p:to>
                                        <p:strVal val="visible"/>
                                      </p:to>
                                    </p:set>
                                    <p:anim calcmode="lin" valueType="num">
                                      <p:cBhvr additive="base">
                                        <p:cTn id="7" dur="500" fill="hold"/>
                                        <p:tgtEl>
                                          <p:spTgt spid="35328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328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3285">
                                            <p:txEl>
                                              <p:pRg st="1" end="1"/>
                                            </p:txEl>
                                          </p:spTgt>
                                        </p:tgtEl>
                                        <p:attrNameLst>
                                          <p:attrName>style.visibility</p:attrName>
                                        </p:attrNameLst>
                                      </p:cBhvr>
                                      <p:to>
                                        <p:strVal val="visible"/>
                                      </p:to>
                                    </p:set>
                                    <p:anim calcmode="lin" valueType="num">
                                      <p:cBhvr additive="base">
                                        <p:cTn id="13" dur="500" fill="hold"/>
                                        <p:tgtEl>
                                          <p:spTgt spid="35328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328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3285">
                                            <p:txEl>
                                              <p:pRg st="2" end="2"/>
                                            </p:txEl>
                                          </p:spTgt>
                                        </p:tgtEl>
                                        <p:attrNameLst>
                                          <p:attrName>style.visibility</p:attrName>
                                        </p:attrNameLst>
                                      </p:cBhvr>
                                      <p:to>
                                        <p:strVal val="visible"/>
                                      </p:to>
                                    </p:set>
                                    <p:anim calcmode="lin" valueType="num">
                                      <p:cBhvr additive="base">
                                        <p:cTn id="19" dur="500" fill="hold"/>
                                        <p:tgtEl>
                                          <p:spTgt spid="35328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328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53283"/>
                                        </p:tgtEl>
                                        <p:attrNameLst>
                                          <p:attrName>style.visibility</p:attrName>
                                        </p:attrNameLst>
                                      </p:cBhvr>
                                      <p:to>
                                        <p:strVal val="visible"/>
                                      </p:to>
                                    </p:set>
                                    <p:animEffect transition="in" filter="wipe(right)">
                                      <p:cBhvr>
                                        <p:cTn id="25" dur="500"/>
                                        <p:tgtEl>
                                          <p:spTgt spid="353283"/>
                                        </p:tgtEl>
                                      </p:cBhvr>
                                    </p:animEffect>
                                  </p:childTnLst>
                                  <p:subTnLst>
                                    <p:audio>
                                      <p:cMediaNode>
                                        <p:cTn display="0" masterRel="sameClick">
                                          <p:stCondLst>
                                            <p:cond evt="begin" delay="0">
                                              <p:tn val="23"/>
                                            </p:cond>
                                          </p:stCondLst>
                                          <p:endCondLst>
                                            <p:cond evt="onStopAudio" delay="0">
                                              <p:tgtEl>
                                                <p:sldTgt/>
                                              </p:tgtEl>
                                            </p:cond>
                                          </p:endCondLst>
                                        </p:cTn>
                                        <p:tgtEl>
                                          <p:sndTgt r:embed="rId4" name="Vibro Up"/>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353286"/>
                                        </p:tgtEl>
                                        <p:attrNameLst>
                                          <p:attrName>style.visibility</p:attrName>
                                        </p:attrNameLst>
                                      </p:cBhvr>
                                      <p:to>
                                        <p:strVal val="visible"/>
                                      </p:to>
                                    </p:set>
                                    <p:animEffect transition="in" filter="wipe(right)">
                                      <p:cBhvr>
                                        <p:cTn id="30" dur="500"/>
                                        <p:tgtEl>
                                          <p:spTgt spid="353286"/>
                                        </p:tgtEl>
                                      </p:cBhvr>
                                    </p:animEffect>
                                  </p:childTnLst>
                                  <p:subTnLst>
                                    <p:audio>
                                      <p:cMediaNode>
                                        <p:cTn display="0" masterRel="sameClick">
                                          <p:stCondLst>
                                            <p:cond evt="begin" delay="0">
                                              <p:tn val="28"/>
                                            </p:cond>
                                          </p:stCondLst>
                                          <p:endCondLst>
                                            <p:cond evt="onStopAudio" delay="0">
                                              <p:tgtEl>
                                                <p:sldTgt/>
                                              </p:tgtEl>
                                            </p:cond>
                                          </p:endCondLst>
                                        </p:cTn>
                                        <p:tgtEl>
                                          <p:sndTgt r:embed="rId4" name="Vibro Up"/>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53289"/>
                                        </p:tgtEl>
                                        <p:attrNameLst>
                                          <p:attrName>style.visibility</p:attrName>
                                        </p:attrNameLst>
                                      </p:cBhvr>
                                      <p:to>
                                        <p:strVal val="visible"/>
                                      </p:to>
                                    </p:set>
                                    <p:animEffect transition="in" filter="wipe(left)">
                                      <p:cBhvr>
                                        <p:cTn id="35" dur="500"/>
                                        <p:tgtEl>
                                          <p:spTgt spid="353289"/>
                                        </p:tgtEl>
                                      </p:cBhvr>
                                    </p:animEffect>
                                  </p:childTnLst>
                                  <p:subTnLst>
                                    <p:audio>
                                      <p:cMediaNode>
                                        <p:cTn display="0" masterRel="sameClick">
                                          <p:stCondLst>
                                            <p:cond evt="begin" delay="0">
                                              <p:tn val="33"/>
                                            </p:cond>
                                          </p:stCondLst>
                                          <p:endCondLst>
                                            <p:cond evt="onStopAudio" delay="0">
                                              <p:tgtEl>
                                                <p:sldTgt/>
                                              </p:tgtEl>
                                            </p:cond>
                                          </p:endCondLst>
                                        </p:cTn>
                                        <p:tgtEl>
                                          <p:sndTgt r:embed="rId5" name="Chimes"/>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353287"/>
                                        </p:tgtEl>
                                        <p:attrNameLst>
                                          <p:attrName>style.visibility</p:attrName>
                                        </p:attrNameLst>
                                      </p:cBhvr>
                                      <p:to>
                                        <p:strVal val="visible"/>
                                      </p:to>
                                    </p:set>
                                    <p:animEffect transition="in" filter="wipe(up)">
                                      <p:cBhvr>
                                        <p:cTn id="40" dur="500"/>
                                        <p:tgtEl>
                                          <p:spTgt spid="353287"/>
                                        </p:tgtEl>
                                      </p:cBhvr>
                                    </p:animEffect>
                                  </p:childTnLst>
                                  <p:subTnLst>
                                    <p:audio>
                                      <p:cMediaNode>
                                        <p:cTn display="0" masterRel="sameClick">
                                          <p:stCondLst>
                                            <p:cond evt="begin" delay="0">
                                              <p:tn val="38"/>
                                            </p:cond>
                                          </p:stCondLst>
                                          <p:endCondLst>
                                            <p:cond evt="onStopAudio" delay="0">
                                              <p:tgtEl>
                                                <p:sldTgt/>
                                              </p:tgtEl>
                                            </p:cond>
                                          </p:endCondLst>
                                        </p:cTn>
                                        <p:tgtEl>
                                          <p:sndTgt r:embed="rId5" name="Chimes"/>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353291"/>
                                        </p:tgtEl>
                                        <p:attrNameLst>
                                          <p:attrName>style.visibility</p:attrName>
                                        </p:attrNameLst>
                                      </p:cBhvr>
                                      <p:to>
                                        <p:strVal val="visible"/>
                                      </p:to>
                                    </p:set>
                                    <p:animEffect transition="in" filter="wipe(right)">
                                      <p:cBhvr>
                                        <p:cTn id="45" dur="500"/>
                                        <p:tgtEl>
                                          <p:spTgt spid="353291"/>
                                        </p:tgtEl>
                                      </p:cBhvr>
                                    </p:animEffect>
                                  </p:childTnLst>
                                  <p:subTnLst>
                                    <p:audio>
                                      <p:cMediaNode>
                                        <p:cTn display="0" masterRel="sameClick">
                                          <p:stCondLst>
                                            <p:cond evt="begin" delay="0">
                                              <p:tn val="43"/>
                                            </p:cond>
                                          </p:stCondLst>
                                          <p:endCondLst>
                                            <p:cond evt="onStopAudio" delay="0">
                                              <p:tgtEl>
                                                <p:sldTgt/>
                                              </p:tgtEl>
                                            </p:cond>
                                          </p:endCondLst>
                                        </p:cTn>
                                        <p:tgtEl>
                                          <p:sndTgt r:embed="rId5" name="Chimes"/>
                                        </p:tgtEl>
                                      </p:cMediaNode>
                                    </p:audio>
                                  </p:subTnLst>
                                </p:cTn>
                              </p:par>
                            </p:childTnLst>
                          </p:cTn>
                        </p:par>
                        <p:par>
                          <p:cTn id="46" fill="hold">
                            <p:stCondLst>
                              <p:cond delay="500"/>
                            </p:stCondLst>
                            <p:childTnLst>
                              <p:par>
                                <p:cTn id="47" presetID="22" presetClass="entr" presetSubtype="4" fill="hold" grpId="0" nodeType="afterEffect">
                                  <p:stCondLst>
                                    <p:cond delay="0"/>
                                  </p:stCondLst>
                                  <p:childTnLst>
                                    <p:set>
                                      <p:cBhvr>
                                        <p:cTn id="48" dur="1" fill="hold">
                                          <p:stCondLst>
                                            <p:cond delay="0"/>
                                          </p:stCondLst>
                                        </p:cTn>
                                        <p:tgtEl>
                                          <p:spTgt spid="353288"/>
                                        </p:tgtEl>
                                        <p:attrNameLst>
                                          <p:attrName>style.visibility</p:attrName>
                                        </p:attrNameLst>
                                      </p:cBhvr>
                                      <p:to>
                                        <p:strVal val="visible"/>
                                      </p:to>
                                    </p:set>
                                    <p:animEffect transition="in" filter="wipe(down)">
                                      <p:cBhvr>
                                        <p:cTn id="49" dur="500"/>
                                        <p:tgtEl>
                                          <p:spTgt spid="35328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499"/>
                                          </p:stCondLst>
                                        </p:cTn>
                                        <p:tgtEl>
                                          <p:spTgt spid="353294"/>
                                        </p:tgtEl>
                                        <p:attrNameLst>
                                          <p:attrName>style.visibility</p:attrName>
                                        </p:attrNameLst>
                                      </p:cBhvr>
                                      <p:to>
                                        <p:strVal val="visible"/>
                                      </p:to>
                                    </p:set>
                                  </p:childTnLst>
                                </p:cTn>
                              </p:par>
                            </p:childTnLst>
                          </p:cTn>
                        </p:par>
                        <p:par>
                          <p:cTn id="54" fill="hold">
                            <p:stCondLst>
                              <p:cond delay="500"/>
                            </p:stCondLst>
                            <p:childTnLst>
                              <p:par>
                                <p:cTn id="55" presetID="22" presetClass="entr" presetSubtype="4" fill="hold" grpId="0" nodeType="afterEffect">
                                  <p:stCondLst>
                                    <p:cond delay="0"/>
                                  </p:stCondLst>
                                  <p:childTnLst>
                                    <p:set>
                                      <p:cBhvr>
                                        <p:cTn id="56" dur="1" fill="hold">
                                          <p:stCondLst>
                                            <p:cond delay="0"/>
                                          </p:stCondLst>
                                        </p:cTn>
                                        <p:tgtEl>
                                          <p:spTgt spid="353295"/>
                                        </p:tgtEl>
                                        <p:attrNameLst>
                                          <p:attrName>style.visibility</p:attrName>
                                        </p:attrNameLst>
                                      </p:cBhvr>
                                      <p:to>
                                        <p:strVal val="visible"/>
                                      </p:to>
                                    </p:set>
                                    <p:animEffect transition="in" filter="wipe(down)">
                                      <p:cBhvr>
                                        <p:cTn id="57" dur="500"/>
                                        <p:tgtEl>
                                          <p:spTgt spid="353295"/>
                                        </p:tgtEl>
                                      </p:cBhvr>
                                    </p:animEffect>
                                  </p:childTnLst>
                                  <p:subTnLst>
                                    <p:audio>
                                      <p:cMediaNode>
                                        <p:cTn display="0" masterRel="sameClick">
                                          <p:stCondLst>
                                            <p:cond evt="begin" delay="0">
                                              <p:tn val="55"/>
                                            </p:cond>
                                          </p:stCondLst>
                                          <p:endCondLst>
                                            <p:cond evt="onStopAudio" delay="0">
                                              <p:tgtEl>
                                                <p:sldTgt/>
                                              </p:tgtEl>
                                            </p:cond>
                                          </p:endCondLst>
                                        </p:cTn>
                                        <p:tgtEl>
                                          <p:sndTgt r:embed="rId6"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5" grpId="0" build="p" autoUpdateAnimBg="0"/>
      <p:bldP spid="353287" grpId="0" animBg="1"/>
      <p:bldP spid="353288" grpId="0" animBg="1"/>
      <p:bldP spid="353289" grpId="0" animBg="1"/>
      <p:bldP spid="353291" grpId="0" animBg="1"/>
      <p:bldP spid="353295"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6"/>
          <p:cNvSpPr>
            <a:spLocks noChangeArrowheads="1"/>
          </p:cNvSpPr>
          <p:nvPr/>
        </p:nvSpPr>
        <p:spPr bwMode="auto">
          <a:xfrm>
            <a:off x="250825" y="6373813"/>
            <a:ext cx="1292225" cy="484187"/>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sp>
        <p:nvSpPr>
          <p:cNvPr id="28675" name="Rectangle 2"/>
          <p:cNvSpPr>
            <a:spLocks noGrp="1" noChangeArrowheads="1"/>
          </p:cNvSpPr>
          <p:nvPr>
            <p:ph type="title"/>
          </p:nvPr>
        </p:nvSpPr>
        <p:spPr/>
        <p:txBody>
          <a:bodyPr rtlCol="0">
            <a:normAutofit/>
          </a:bodyPr>
          <a:lstStyle/>
          <a:p>
            <a:pPr algn="l" fontAlgn="auto">
              <a:spcAft>
                <a:spcPts val="0"/>
              </a:spcAft>
              <a:defRPr/>
            </a:pPr>
            <a:r>
              <a:rPr lang="en-US" b="1" dirty="0" smtClean="0">
                <a:solidFill>
                  <a:schemeClr val="accent1">
                    <a:lumMod val="75000"/>
                  </a:schemeClr>
                </a:solidFill>
              </a:rPr>
              <a:t>Summary</a:t>
            </a:r>
            <a:r>
              <a:rPr lang="en-US" dirty="0" smtClean="0"/>
              <a:t> </a:t>
            </a:r>
          </a:p>
        </p:txBody>
      </p:sp>
      <p:sp>
        <p:nvSpPr>
          <p:cNvPr id="355331" name="Rectangle 3" descr="Rectangle: Click to edit Master text styles&#10;Second level&#10;Third level&#10;Fourth level&#10;Fifth level"/>
          <p:cNvSpPr>
            <a:spLocks noGrp="1" noChangeArrowheads="1"/>
          </p:cNvSpPr>
          <p:nvPr>
            <p:ph type="body" idx="1"/>
          </p:nvPr>
        </p:nvSpPr>
        <p:spPr>
          <a:xfrm>
            <a:off x="838200" y="1371600"/>
            <a:ext cx="8305800" cy="5486400"/>
          </a:xfrm>
        </p:spPr>
        <p:txBody>
          <a:bodyPr/>
          <a:lstStyle/>
          <a:p>
            <a:pPr>
              <a:lnSpc>
                <a:spcPct val="90000"/>
              </a:lnSpc>
              <a:tabLst>
                <a:tab pos="2744788" algn="l"/>
                <a:tab pos="2859088" algn="l"/>
                <a:tab pos="2973388" algn="l"/>
              </a:tabLst>
            </a:pPr>
            <a:r>
              <a:rPr lang="en-US" sz="2600" b="1" u="sng" smtClean="0">
                <a:solidFill>
                  <a:srgbClr val="CC0000"/>
                </a:solidFill>
              </a:rPr>
              <a:t>Not filtered</a:t>
            </a:r>
            <a:r>
              <a:rPr lang="en-US" sz="2600" b="1" smtClean="0"/>
              <a:t> out </a:t>
            </a:r>
          </a:p>
          <a:p>
            <a:pPr lvl="1">
              <a:lnSpc>
                <a:spcPct val="90000"/>
              </a:lnSpc>
              <a:tabLst>
                <a:tab pos="2744788" algn="l"/>
                <a:tab pos="2859088" algn="l"/>
                <a:tab pos="2973388" algn="l"/>
              </a:tabLst>
            </a:pPr>
            <a:r>
              <a:rPr lang="en-US" sz="2400" smtClean="0"/>
              <a:t>cells		 </a:t>
            </a:r>
            <a:r>
              <a:rPr lang="en-US" sz="1600" smtClean="0">
                <a:latin typeface="Zapf Dingbats" pitchFamily="84" charset="2"/>
              </a:rPr>
              <a:t>u</a:t>
            </a:r>
            <a:r>
              <a:rPr lang="en-US" sz="2400" smtClean="0"/>
              <a:t> proteins</a:t>
            </a:r>
          </a:p>
          <a:p>
            <a:pPr lvl="1">
              <a:lnSpc>
                <a:spcPct val="90000"/>
              </a:lnSpc>
              <a:tabLst>
                <a:tab pos="2744788" algn="l"/>
                <a:tab pos="2859088" algn="l"/>
                <a:tab pos="2973388" algn="l"/>
              </a:tabLst>
            </a:pPr>
            <a:r>
              <a:rPr lang="en-US" sz="2400" smtClean="0"/>
              <a:t>remain in blood (too big)</a:t>
            </a:r>
          </a:p>
          <a:p>
            <a:pPr>
              <a:lnSpc>
                <a:spcPct val="90000"/>
              </a:lnSpc>
              <a:tabLst>
                <a:tab pos="2744788" algn="l"/>
                <a:tab pos="2859088" algn="l"/>
                <a:tab pos="2973388" algn="l"/>
              </a:tabLst>
            </a:pPr>
            <a:r>
              <a:rPr lang="en-US" sz="2600" b="1" smtClean="0"/>
              <a:t>Reabsorbed: </a:t>
            </a:r>
            <a:r>
              <a:rPr lang="en-US" sz="2600" b="1" u="sng" smtClean="0">
                <a:solidFill>
                  <a:srgbClr val="CC0000"/>
                </a:solidFill>
              </a:rPr>
              <a:t>active transport</a:t>
            </a:r>
            <a:endParaRPr lang="en-US" sz="2600" b="1" smtClean="0"/>
          </a:p>
          <a:p>
            <a:pPr lvl="1">
              <a:lnSpc>
                <a:spcPct val="90000"/>
              </a:lnSpc>
              <a:tabLst>
                <a:tab pos="2744788" algn="l"/>
                <a:tab pos="2859088" algn="l"/>
                <a:tab pos="2973388" algn="l"/>
              </a:tabLst>
            </a:pPr>
            <a:r>
              <a:rPr lang="en-US" sz="2400" smtClean="0"/>
              <a:t>Na</a:t>
            </a:r>
            <a:r>
              <a:rPr lang="en-US" sz="2400" baseline="30000" smtClean="0"/>
              <a:t>+</a:t>
            </a:r>
            <a:r>
              <a:rPr lang="en-US" sz="2400" smtClean="0"/>
              <a:t> 		 </a:t>
            </a:r>
            <a:r>
              <a:rPr lang="en-US" sz="1600" smtClean="0">
                <a:latin typeface="Zapf Dingbats" pitchFamily="84" charset="2"/>
              </a:rPr>
              <a:t>u</a:t>
            </a:r>
            <a:r>
              <a:rPr lang="en-US" sz="2400" smtClean="0"/>
              <a:t> amino acids</a:t>
            </a:r>
          </a:p>
          <a:p>
            <a:pPr lvl="1">
              <a:lnSpc>
                <a:spcPct val="90000"/>
              </a:lnSpc>
              <a:tabLst>
                <a:tab pos="2744788" algn="l"/>
                <a:tab pos="2859088" algn="l"/>
                <a:tab pos="2973388" algn="l"/>
              </a:tabLst>
            </a:pPr>
            <a:r>
              <a:rPr lang="en-US" sz="2400" smtClean="0"/>
              <a:t>Cl</a:t>
            </a:r>
            <a:r>
              <a:rPr lang="en-US" sz="2400" baseline="30000" smtClean="0"/>
              <a:t>–</a:t>
            </a:r>
            <a:r>
              <a:rPr lang="en-US" sz="2400" smtClean="0"/>
              <a:t>		 </a:t>
            </a:r>
            <a:r>
              <a:rPr lang="en-US" sz="1600" smtClean="0">
                <a:latin typeface="Zapf Dingbats" pitchFamily="84" charset="2"/>
              </a:rPr>
              <a:t>u</a:t>
            </a:r>
            <a:r>
              <a:rPr lang="en-US" sz="2400" smtClean="0"/>
              <a:t> glucose</a:t>
            </a:r>
          </a:p>
          <a:p>
            <a:pPr>
              <a:lnSpc>
                <a:spcPct val="90000"/>
              </a:lnSpc>
              <a:tabLst>
                <a:tab pos="2744788" algn="l"/>
                <a:tab pos="2859088" algn="l"/>
                <a:tab pos="2973388" algn="l"/>
              </a:tabLst>
            </a:pPr>
            <a:r>
              <a:rPr lang="en-US" sz="2600" b="1" smtClean="0"/>
              <a:t>Reabsorbed: </a:t>
            </a:r>
            <a:r>
              <a:rPr lang="en-US" sz="2600" b="1" u="sng" smtClean="0">
                <a:solidFill>
                  <a:srgbClr val="CC0000"/>
                </a:solidFill>
              </a:rPr>
              <a:t>diffusion</a:t>
            </a:r>
            <a:endParaRPr lang="en-US" sz="2600" b="1" smtClean="0"/>
          </a:p>
          <a:p>
            <a:pPr lvl="1">
              <a:lnSpc>
                <a:spcPct val="90000"/>
              </a:lnSpc>
              <a:tabLst>
                <a:tab pos="2744788" algn="l"/>
                <a:tab pos="2859088" algn="l"/>
                <a:tab pos="2973388" algn="l"/>
              </a:tabLst>
            </a:pPr>
            <a:r>
              <a:rPr lang="en-US" sz="2400" smtClean="0"/>
              <a:t>Na</a:t>
            </a:r>
            <a:r>
              <a:rPr lang="en-US" sz="2400" baseline="30000" smtClean="0"/>
              <a:t>+</a:t>
            </a:r>
            <a:r>
              <a:rPr lang="en-US" sz="2400" smtClean="0"/>
              <a:t>		 </a:t>
            </a:r>
            <a:r>
              <a:rPr lang="en-US" sz="1600" smtClean="0">
                <a:latin typeface="Zapf Dingbats" pitchFamily="84" charset="2"/>
              </a:rPr>
              <a:t>u</a:t>
            </a:r>
            <a:r>
              <a:rPr lang="en-US" sz="2400" smtClean="0"/>
              <a:t> Cl</a:t>
            </a:r>
            <a:r>
              <a:rPr lang="en-US" sz="2400" baseline="30000" smtClean="0"/>
              <a:t>–</a:t>
            </a:r>
            <a:endParaRPr lang="en-US" sz="2400" smtClean="0"/>
          </a:p>
          <a:p>
            <a:pPr lvl="1">
              <a:lnSpc>
                <a:spcPct val="90000"/>
              </a:lnSpc>
              <a:tabLst>
                <a:tab pos="2744788" algn="l"/>
                <a:tab pos="2859088" algn="l"/>
                <a:tab pos="2973388" algn="l"/>
              </a:tabLst>
            </a:pPr>
            <a:r>
              <a:rPr lang="en-US" sz="2400" smtClean="0"/>
              <a:t>H</a:t>
            </a:r>
            <a:r>
              <a:rPr lang="en-US" sz="2400" baseline="-25000" smtClean="0"/>
              <a:t>2</a:t>
            </a:r>
            <a:r>
              <a:rPr lang="en-US" sz="2400" smtClean="0"/>
              <a:t>O</a:t>
            </a:r>
          </a:p>
          <a:p>
            <a:pPr>
              <a:lnSpc>
                <a:spcPct val="90000"/>
              </a:lnSpc>
              <a:tabLst>
                <a:tab pos="2744788" algn="l"/>
                <a:tab pos="2859088" algn="l"/>
                <a:tab pos="2973388" algn="l"/>
              </a:tabLst>
            </a:pPr>
            <a:r>
              <a:rPr lang="en-US" sz="2600" b="1" smtClean="0"/>
              <a:t>Excreted</a:t>
            </a:r>
          </a:p>
          <a:p>
            <a:pPr lvl="1">
              <a:lnSpc>
                <a:spcPct val="90000"/>
              </a:lnSpc>
              <a:tabLst>
                <a:tab pos="2744788" algn="l"/>
                <a:tab pos="2859088" algn="l"/>
                <a:tab pos="2973388" algn="l"/>
              </a:tabLst>
            </a:pPr>
            <a:r>
              <a:rPr lang="en-US" sz="2400" smtClean="0"/>
              <a:t>urea</a:t>
            </a:r>
          </a:p>
          <a:p>
            <a:pPr lvl="1">
              <a:lnSpc>
                <a:spcPct val="90000"/>
              </a:lnSpc>
              <a:tabLst>
                <a:tab pos="2744788" algn="l"/>
                <a:tab pos="2859088" algn="l"/>
                <a:tab pos="2973388" algn="l"/>
              </a:tabLst>
            </a:pPr>
            <a:r>
              <a:rPr lang="en-US" sz="2400" smtClean="0"/>
              <a:t>excess H</a:t>
            </a:r>
            <a:r>
              <a:rPr lang="en-US" sz="2400" baseline="-25000" smtClean="0"/>
              <a:t>2</a:t>
            </a:r>
            <a:r>
              <a:rPr lang="en-US" sz="2400" smtClean="0"/>
              <a:t>O		 </a:t>
            </a:r>
            <a:r>
              <a:rPr lang="en-US" sz="1600" smtClean="0">
                <a:latin typeface="Zapf Dingbats" pitchFamily="84" charset="2"/>
              </a:rPr>
              <a:t>u</a:t>
            </a:r>
            <a:r>
              <a:rPr lang="en-US" sz="2400" smtClean="0"/>
              <a:t> excess solutes (glucose, salts)</a:t>
            </a:r>
          </a:p>
          <a:p>
            <a:pPr lvl="1">
              <a:lnSpc>
                <a:spcPct val="90000"/>
              </a:lnSpc>
              <a:tabLst>
                <a:tab pos="2744788" algn="l"/>
                <a:tab pos="2859088" algn="l"/>
                <a:tab pos="2973388" algn="l"/>
              </a:tabLst>
            </a:pPr>
            <a:r>
              <a:rPr lang="en-US" sz="2400" smtClean="0"/>
              <a:t>toxins, drugs, “unknowns”</a:t>
            </a:r>
          </a:p>
        </p:txBody>
      </p:sp>
      <p:pic>
        <p:nvPicPr>
          <p:cNvPr id="355332" name="Picture 4" descr="penguinL"/>
          <p:cNvPicPr>
            <a:picLocks noChangeAspect="1" noChangeArrowheads="1"/>
          </p:cNvPicPr>
          <p:nvPr/>
        </p:nvPicPr>
        <p:blipFill>
          <a:blip r:embed="rId5" cstate="print"/>
          <a:srcRect/>
          <a:stretch>
            <a:fillRect/>
          </a:stretch>
        </p:blipFill>
        <p:spPr bwMode="auto">
          <a:xfrm>
            <a:off x="7715250" y="381000"/>
            <a:ext cx="1274763" cy="1295400"/>
          </a:xfrm>
          <a:prstGeom prst="rect">
            <a:avLst/>
          </a:prstGeom>
          <a:noFill/>
          <a:ln w="9525">
            <a:noFill/>
            <a:miter lim="800000"/>
            <a:headEnd/>
            <a:tailEnd/>
          </a:ln>
        </p:spPr>
      </p:pic>
      <p:sp>
        <p:nvSpPr>
          <p:cNvPr id="355333" name="AutoShape 5"/>
          <p:cNvSpPr>
            <a:spLocks noChangeArrowheads="1"/>
          </p:cNvSpPr>
          <p:nvPr/>
        </p:nvSpPr>
        <p:spPr bwMode="auto">
          <a:xfrm>
            <a:off x="4899025" y="520700"/>
            <a:ext cx="2643188" cy="1219200"/>
          </a:xfrm>
          <a:prstGeom prst="wedgeEllipseCallout">
            <a:avLst>
              <a:gd name="adj1" fmla="val 65556"/>
              <a:gd name="adj2" fmla="val -32944"/>
            </a:avLst>
          </a:prstGeom>
          <a:solidFill>
            <a:srgbClr val="FFEA18"/>
          </a:solidFill>
          <a:ln w="38100">
            <a:solidFill>
              <a:srgbClr val="CC0000"/>
            </a:solidFill>
            <a:miter lim="800000"/>
            <a:headEnd/>
            <a:tailEnd/>
          </a:ln>
        </p:spPr>
        <p:txBody>
          <a:bodyPr wrap="none" anchor="ctr"/>
          <a:lstStyle/>
          <a:p>
            <a:pPr algn="ctr">
              <a:lnSpc>
                <a:spcPct val="90000"/>
              </a:lnSpc>
            </a:pPr>
            <a:r>
              <a:rPr lang="en-US" b="1">
                <a:solidFill>
                  <a:srgbClr val="0F116A"/>
                </a:solidFill>
                <a:latin typeface="Comic Sans MS" pitchFamily="84" charset="0"/>
              </a:rPr>
              <a:t>why</a:t>
            </a:r>
            <a:br>
              <a:rPr lang="en-US" b="1">
                <a:solidFill>
                  <a:srgbClr val="0F116A"/>
                </a:solidFill>
                <a:latin typeface="Comic Sans MS" pitchFamily="84" charset="0"/>
              </a:rPr>
            </a:br>
            <a:r>
              <a:rPr lang="en-US" b="1">
                <a:solidFill>
                  <a:srgbClr val="0F116A"/>
                </a:solidFill>
                <a:latin typeface="Comic Sans MS" pitchFamily="84" charset="0"/>
              </a:rPr>
              <a:t>selective </a:t>
            </a:r>
            <a:r>
              <a:rPr lang="en-US" b="1" u="sng">
                <a:solidFill>
                  <a:srgbClr val="0F116A"/>
                </a:solidFill>
                <a:latin typeface="Comic Sans MS" pitchFamily="84" charset="0"/>
              </a:rPr>
              <a:t>reabsorption</a:t>
            </a:r>
            <a:r>
              <a:rPr lang="en-US" b="1">
                <a:solidFill>
                  <a:srgbClr val="0F116A"/>
                </a:solidFill>
                <a:latin typeface="Comic Sans MS" pitchFamily="84" charset="0"/>
              </a:rPr>
              <a:t/>
            </a:r>
            <a:br>
              <a:rPr lang="en-US" b="1">
                <a:solidFill>
                  <a:srgbClr val="0F116A"/>
                </a:solidFill>
                <a:latin typeface="Comic Sans MS" pitchFamily="84" charset="0"/>
              </a:rPr>
            </a:br>
            <a:r>
              <a:rPr lang="en-US" b="1">
                <a:solidFill>
                  <a:srgbClr val="0F116A"/>
                </a:solidFill>
                <a:latin typeface="Comic Sans MS" pitchFamily="84" charset="0"/>
              </a:rPr>
              <a:t>&amp; not selective</a:t>
            </a:r>
            <a:br>
              <a:rPr lang="en-US" b="1">
                <a:solidFill>
                  <a:srgbClr val="0F116A"/>
                </a:solidFill>
                <a:latin typeface="Comic Sans MS" pitchFamily="84" charset="0"/>
              </a:rPr>
            </a:br>
            <a:r>
              <a:rPr lang="en-US" b="1" u="sng">
                <a:solidFill>
                  <a:srgbClr val="0F116A"/>
                </a:solidFill>
                <a:latin typeface="Comic Sans MS" pitchFamily="84" charset="0"/>
              </a:rPr>
              <a:t>filtration</a:t>
            </a:r>
            <a:r>
              <a:rPr lang="en-US" b="1">
                <a:solidFill>
                  <a:srgbClr val="0F116A"/>
                </a:solidFill>
                <a:latin typeface="Comic Sans MS" pitchFamily="8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5331">
                                            <p:txEl>
                                              <p:pRg st="0" end="0"/>
                                            </p:txEl>
                                          </p:spTgt>
                                        </p:tgtEl>
                                        <p:attrNameLst>
                                          <p:attrName>style.visibility</p:attrName>
                                        </p:attrNameLst>
                                      </p:cBhvr>
                                      <p:to>
                                        <p:strVal val="visible"/>
                                      </p:to>
                                    </p:set>
                                    <p:anim calcmode="lin" valueType="num">
                                      <p:cBhvr additive="base">
                                        <p:cTn id="7" dur="500" fill="hold"/>
                                        <p:tgtEl>
                                          <p:spTgt spid="3553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53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355331">
                                            <p:txEl>
                                              <p:pRg st="1" end="1"/>
                                            </p:txEl>
                                          </p:spTgt>
                                        </p:tgtEl>
                                        <p:attrNameLst>
                                          <p:attrName>style.visibility</p:attrName>
                                        </p:attrNameLst>
                                      </p:cBhvr>
                                      <p:to>
                                        <p:strVal val="visible"/>
                                      </p:to>
                                    </p:set>
                                    <p:anim calcmode="lin" valueType="num">
                                      <p:cBhvr additive="base">
                                        <p:cTn id="11" dur="500" fill="hold"/>
                                        <p:tgtEl>
                                          <p:spTgt spid="35533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5533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par>
                                <p:cTn id="13" presetID="2" presetClass="entr" presetSubtype="8" fill="hold" grpId="0" nodeType="withEffect">
                                  <p:stCondLst>
                                    <p:cond delay="0"/>
                                  </p:stCondLst>
                                  <p:childTnLst>
                                    <p:set>
                                      <p:cBhvr>
                                        <p:cTn id="14" dur="1" fill="hold">
                                          <p:stCondLst>
                                            <p:cond delay="0"/>
                                          </p:stCondLst>
                                        </p:cTn>
                                        <p:tgtEl>
                                          <p:spTgt spid="355331">
                                            <p:txEl>
                                              <p:pRg st="2" end="2"/>
                                            </p:txEl>
                                          </p:spTgt>
                                        </p:tgtEl>
                                        <p:attrNameLst>
                                          <p:attrName>style.visibility</p:attrName>
                                        </p:attrNameLst>
                                      </p:cBhvr>
                                      <p:to>
                                        <p:strVal val="visible"/>
                                      </p:to>
                                    </p:set>
                                    <p:anim calcmode="lin" valueType="num">
                                      <p:cBhvr additive="base">
                                        <p:cTn id="15" dur="500" fill="hold"/>
                                        <p:tgtEl>
                                          <p:spTgt spid="35533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5533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55331">
                                            <p:txEl>
                                              <p:pRg st="3" end="3"/>
                                            </p:txEl>
                                          </p:spTgt>
                                        </p:tgtEl>
                                        <p:attrNameLst>
                                          <p:attrName>style.visibility</p:attrName>
                                        </p:attrNameLst>
                                      </p:cBhvr>
                                      <p:to>
                                        <p:strVal val="visible"/>
                                      </p:to>
                                    </p:set>
                                    <p:anim calcmode="lin" valueType="num">
                                      <p:cBhvr additive="base">
                                        <p:cTn id="21" dur="500" fill="hold"/>
                                        <p:tgtEl>
                                          <p:spTgt spid="35533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5533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
                                        </p:tgtEl>
                                      </p:cMediaNode>
                                    </p:audio>
                                  </p:subTnLst>
                                </p:cTn>
                              </p:par>
                              <p:par>
                                <p:cTn id="23" presetID="2" presetClass="entr" presetSubtype="8" fill="hold" grpId="0" nodeType="withEffect">
                                  <p:stCondLst>
                                    <p:cond delay="0"/>
                                  </p:stCondLst>
                                  <p:childTnLst>
                                    <p:set>
                                      <p:cBhvr>
                                        <p:cTn id="24" dur="1" fill="hold">
                                          <p:stCondLst>
                                            <p:cond delay="0"/>
                                          </p:stCondLst>
                                        </p:cTn>
                                        <p:tgtEl>
                                          <p:spTgt spid="355331">
                                            <p:txEl>
                                              <p:pRg st="4" end="4"/>
                                            </p:txEl>
                                          </p:spTgt>
                                        </p:tgtEl>
                                        <p:attrNameLst>
                                          <p:attrName>style.visibility</p:attrName>
                                        </p:attrNameLst>
                                      </p:cBhvr>
                                      <p:to>
                                        <p:strVal val="visible"/>
                                      </p:to>
                                    </p:set>
                                    <p:anim calcmode="lin" valueType="num">
                                      <p:cBhvr additive="base">
                                        <p:cTn id="25" dur="500" fill="hold"/>
                                        <p:tgtEl>
                                          <p:spTgt spid="35533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533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par>
                                <p:cTn id="27" presetID="2" presetClass="entr" presetSubtype="8" fill="hold" grpId="0" nodeType="withEffect">
                                  <p:stCondLst>
                                    <p:cond delay="0"/>
                                  </p:stCondLst>
                                  <p:childTnLst>
                                    <p:set>
                                      <p:cBhvr>
                                        <p:cTn id="28" dur="1" fill="hold">
                                          <p:stCondLst>
                                            <p:cond delay="0"/>
                                          </p:stCondLst>
                                        </p:cTn>
                                        <p:tgtEl>
                                          <p:spTgt spid="355331">
                                            <p:txEl>
                                              <p:pRg st="5" end="5"/>
                                            </p:txEl>
                                          </p:spTgt>
                                        </p:tgtEl>
                                        <p:attrNameLst>
                                          <p:attrName>style.visibility</p:attrName>
                                        </p:attrNameLst>
                                      </p:cBhvr>
                                      <p:to>
                                        <p:strVal val="visible"/>
                                      </p:to>
                                    </p:set>
                                    <p:anim calcmode="lin" valueType="num">
                                      <p:cBhvr additive="base">
                                        <p:cTn id="29" dur="500" fill="hold"/>
                                        <p:tgtEl>
                                          <p:spTgt spid="355331">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5533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55331">
                                            <p:txEl>
                                              <p:pRg st="6" end="6"/>
                                            </p:txEl>
                                          </p:spTgt>
                                        </p:tgtEl>
                                        <p:attrNameLst>
                                          <p:attrName>style.visibility</p:attrName>
                                        </p:attrNameLst>
                                      </p:cBhvr>
                                      <p:to>
                                        <p:strVal val="visible"/>
                                      </p:to>
                                    </p:set>
                                    <p:anim calcmode="lin" valueType="num">
                                      <p:cBhvr additive="base">
                                        <p:cTn id="35" dur="500" fill="hold"/>
                                        <p:tgtEl>
                                          <p:spTgt spid="355331">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5533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par>
                                <p:cTn id="37" presetID="2" presetClass="entr" presetSubtype="8" fill="hold" grpId="0" nodeType="withEffect">
                                  <p:stCondLst>
                                    <p:cond delay="0"/>
                                  </p:stCondLst>
                                  <p:childTnLst>
                                    <p:set>
                                      <p:cBhvr>
                                        <p:cTn id="38" dur="1" fill="hold">
                                          <p:stCondLst>
                                            <p:cond delay="0"/>
                                          </p:stCondLst>
                                        </p:cTn>
                                        <p:tgtEl>
                                          <p:spTgt spid="355331">
                                            <p:txEl>
                                              <p:pRg st="7" end="7"/>
                                            </p:txEl>
                                          </p:spTgt>
                                        </p:tgtEl>
                                        <p:attrNameLst>
                                          <p:attrName>style.visibility</p:attrName>
                                        </p:attrNameLst>
                                      </p:cBhvr>
                                      <p:to>
                                        <p:strVal val="visible"/>
                                      </p:to>
                                    </p:set>
                                    <p:anim calcmode="lin" valueType="num">
                                      <p:cBhvr additive="base">
                                        <p:cTn id="39" dur="500" fill="hold"/>
                                        <p:tgtEl>
                                          <p:spTgt spid="355331">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5533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Whoosh"/>
                                        </p:tgtEl>
                                      </p:cMediaNode>
                                    </p:audio>
                                  </p:subTnLst>
                                </p:cTn>
                              </p:par>
                              <p:par>
                                <p:cTn id="41" presetID="2" presetClass="entr" presetSubtype="8" fill="hold" grpId="0" nodeType="withEffect">
                                  <p:stCondLst>
                                    <p:cond delay="0"/>
                                  </p:stCondLst>
                                  <p:childTnLst>
                                    <p:set>
                                      <p:cBhvr>
                                        <p:cTn id="42" dur="1" fill="hold">
                                          <p:stCondLst>
                                            <p:cond delay="0"/>
                                          </p:stCondLst>
                                        </p:cTn>
                                        <p:tgtEl>
                                          <p:spTgt spid="355331">
                                            <p:txEl>
                                              <p:pRg st="8" end="8"/>
                                            </p:txEl>
                                          </p:spTgt>
                                        </p:tgtEl>
                                        <p:attrNameLst>
                                          <p:attrName>style.visibility</p:attrName>
                                        </p:attrNameLst>
                                      </p:cBhvr>
                                      <p:to>
                                        <p:strVal val="visible"/>
                                      </p:to>
                                    </p:set>
                                    <p:anim calcmode="lin" valueType="num">
                                      <p:cBhvr additive="base">
                                        <p:cTn id="43" dur="500" fill="hold"/>
                                        <p:tgtEl>
                                          <p:spTgt spid="355331">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55331">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55331">
                                            <p:txEl>
                                              <p:pRg st="9" end="9"/>
                                            </p:txEl>
                                          </p:spTgt>
                                        </p:tgtEl>
                                        <p:attrNameLst>
                                          <p:attrName>style.visibility</p:attrName>
                                        </p:attrNameLst>
                                      </p:cBhvr>
                                      <p:to>
                                        <p:strVal val="visible"/>
                                      </p:to>
                                    </p:set>
                                    <p:anim calcmode="lin" valueType="num">
                                      <p:cBhvr additive="base">
                                        <p:cTn id="49" dur="500" fill="hold"/>
                                        <p:tgtEl>
                                          <p:spTgt spid="355331">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55331">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par>
                                <p:cTn id="51" presetID="2" presetClass="entr" presetSubtype="8" fill="hold" grpId="0" nodeType="withEffect">
                                  <p:stCondLst>
                                    <p:cond delay="0"/>
                                  </p:stCondLst>
                                  <p:childTnLst>
                                    <p:set>
                                      <p:cBhvr>
                                        <p:cTn id="52" dur="1" fill="hold">
                                          <p:stCondLst>
                                            <p:cond delay="0"/>
                                          </p:stCondLst>
                                        </p:cTn>
                                        <p:tgtEl>
                                          <p:spTgt spid="355331">
                                            <p:txEl>
                                              <p:pRg st="10" end="10"/>
                                            </p:txEl>
                                          </p:spTgt>
                                        </p:tgtEl>
                                        <p:attrNameLst>
                                          <p:attrName>style.visibility</p:attrName>
                                        </p:attrNameLst>
                                      </p:cBhvr>
                                      <p:to>
                                        <p:strVal val="visible"/>
                                      </p:to>
                                    </p:set>
                                    <p:anim calcmode="lin" valueType="num">
                                      <p:cBhvr additive="base">
                                        <p:cTn id="53" dur="500" fill="hold"/>
                                        <p:tgtEl>
                                          <p:spTgt spid="355331">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55331">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par>
                                <p:cTn id="55" presetID="2" presetClass="entr" presetSubtype="8" fill="hold" grpId="0" nodeType="withEffect">
                                  <p:stCondLst>
                                    <p:cond delay="0"/>
                                  </p:stCondLst>
                                  <p:childTnLst>
                                    <p:set>
                                      <p:cBhvr>
                                        <p:cTn id="56" dur="1" fill="hold">
                                          <p:stCondLst>
                                            <p:cond delay="0"/>
                                          </p:stCondLst>
                                        </p:cTn>
                                        <p:tgtEl>
                                          <p:spTgt spid="355331">
                                            <p:txEl>
                                              <p:pRg st="11" end="11"/>
                                            </p:txEl>
                                          </p:spTgt>
                                        </p:tgtEl>
                                        <p:attrNameLst>
                                          <p:attrName>style.visibility</p:attrName>
                                        </p:attrNameLst>
                                      </p:cBhvr>
                                      <p:to>
                                        <p:strVal val="visible"/>
                                      </p:to>
                                    </p:set>
                                    <p:anim calcmode="lin" valueType="num">
                                      <p:cBhvr additive="base">
                                        <p:cTn id="57" dur="500" fill="hold"/>
                                        <p:tgtEl>
                                          <p:spTgt spid="355331">
                                            <p:txEl>
                                              <p:pRg st="11" end="11"/>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55331">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Whoosh"/>
                                        </p:tgtEl>
                                      </p:cMediaNode>
                                    </p:audio>
                                  </p:subTnLst>
                                </p:cTn>
                              </p:par>
                            </p:childTnLst>
                          </p:cTn>
                        </p:par>
                        <p:par>
                          <p:cTn id="59" fill="hold">
                            <p:stCondLst>
                              <p:cond delay="500"/>
                            </p:stCondLst>
                            <p:childTnLst>
                              <p:par>
                                <p:cTn id="60" presetID="2" presetClass="entr" presetSubtype="8" fill="hold" grpId="0" nodeType="afterEffect">
                                  <p:stCondLst>
                                    <p:cond delay="0"/>
                                  </p:stCondLst>
                                  <p:childTnLst>
                                    <p:set>
                                      <p:cBhvr>
                                        <p:cTn id="61" dur="1" fill="hold">
                                          <p:stCondLst>
                                            <p:cond delay="0"/>
                                          </p:stCondLst>
                                        </p:cTn>
                                        <p:tgtEl>
                                          <p:spTgt spid="355331">
                                            <p:txEl>
                                              <p:pRg st="12" end="12"/>
                                            </p:txEl>
                                          </p:spTgt>
                                        </p:tgtEl>
                                        <p:attrNameLst>
                                          <p:attrName>style.visibility</p:attrName>
                                        </p:attrNameLst>
                                      </p:cBhvr>
                                      <p:to>
                                        <p:strVal val="visible"/>
                                      </p:to>
                                    </p:set>
                                    <p:anim calcmode="lin" valueType="num">
                                      <p:cBhvr additive="base">
                                        <p:cTn id="62" dur="500" fill="hold"/>
                                        <p:tgtEl>
                                          <p:spTgt spid="355331">
                                            <p:txEl>
                                              <p:pRg st="12" end="12"/>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355331">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3" name="Whoosh"/>
                                        </p:tgtEl>
                                      </p:cMediaNode>
                                    </p:audio>
                                  </p:subTnLst>
                                </p:cTn>
                              </p:par>
                            </p:childTnLst>
                          </p:cTn>
                        </p:par>
                      </p:childTnLst>
                    </p:cTn>
                  </p:par>
                  <p:par>
                    <p:cTn id="64" fill="hold">
                      <p:stCondLst>
                        <p:cond delay="indefinite"/>
                      </p:stCondLst>
                      <p:childTnLst>
                        <p:par>
                          <p:cTn id="65" fill="hold">
                            <p:stCondLst>
                              <p:cond delay="0"/>
                            </p:stCondLst>
                            <p:childTnLst>
                              <p:par>
                                <p:cTn id="66" presetID="22" presetClass="entr" presetSubtype="2" fill="hold" nodeType="clickEffect">
                                  <p:stCondLst>
                                    <p:cond delay="0"/>
                                  </p:stCondLst>
                                  <p:childTnLst>
                                    <p:set>
                                      <p:cBhvr>
                                        <p:cTn id="67" dur="1" fill="hold">
                                          <p:stCondLst>
                                            <p:cond delay="0"/>
                                          </p:stCondLst>
                                        </p:cTn>
                                        <p:tgtEl>
                                          <p:spTgt spid="355332"/>
                                        </p:tgtEl>
                                        <p:attrNameLst>
                                          <p:attrName>style.visibility</p:attrName>
                                        </p:attrNameLst>
                                      </p:cBhvr>
                                      <p:to>
                                        <p:strVal val="visible"/>
                                      </p:to>
                                    </p:set>
                                    <p:animEffect transition="in" filter="wipe(right)">
                                      <p:cBhvr>
                                        <p:cTn id="68" dur="500"/>
                                        <p:tgtEl>
                                          <p:spTgt spid="355332"/>
                                        </p:tgtEl>
                                      </p:cBhvr>
                                    </p:animEffect>
                                  </p:childTnLst>
                                </p:cTn>
                              </p:par>
                            </p:childTnLst>
                          </p:cTn>
                        </p:par>
                        <p:par>
                          <p:cTn id="69" fill="hold">
                            <p:stCondLst>
                              <p:cond delay="500"/>
                            </p:stCondLst>
                            <p:childTnLst>
                              <p:par>
                                <p:cTn id="70" presetID="22" presetClass="entr" presetSubtype="2" fill="hold" grpId="0" nodeType="afterEffect">
                                  <p:stCondLst>
                                    <p:cond delay="0"/>
                                  </p:stCondLst>
                                  <p:childTnLst>
                                    <p:set>
                                      <p:cBhvr>
                                        <p:cTn id="71" dur="1" fill="hold">
                                          <p:stCondLst>
                                            <p:cond delay="0"/>
                                          </p:stCondLst>
                                        </p:cTn>
                                        <p:tgtEl>
                                          <p:spTgt spid="355333"/>
                                        </p:tgtEl>
                                        <p:attrNameLst>
                                          <p:attrName>style.visibility</p:attrName>
                                        </p:attrNameLst>
                                      </p:cBhvr>
                                      <p:to>
                                        <p:strVal val="visible"/>
                                      </p:to>
                                    </p:set>
                                    <p:animEffect transition="in" filter="wipe(right)">
                                      <p:cBhvr>
                                        <p:cTn id="72" dur="500"/>
                                        <p:tgtEl>
                                          <p:spTgt spid="355333"/>
                                        </p:tgtEl>
                                      </p:cBhvr>
                                    </p:animEffect>
                                  </p:childTnLst>
                                  <p:subTnLst>
                                    <p:audio>
                                      <p:cMediaNode>
                                        <p:cTn display="0" masterRel="sameClick">
                                          <p:stCondLst>
                                            <p:cond evt="begin" delay="0">
                                              <p:tn val="70"/>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1" grpId="0" build="p" autoUpdateAnimBg="0"/>
      <p:bldP spid="355333" grpId="0"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Neurons are at equilibrium at resting potential.</a:t>
            </a:r>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3" descr="neuron"/>
          <p:cNvPicPr>
            <a:picLocks noChangeAspect="1" noChangeArrowheads="1"/>
          </p:cNvPicPr>
          <p:nvPr/>
        </p:nvPicPr>
        <p:blipFill>
          <a:blip r:embed="rId5" cstate="print"/>
          <a:srcRect/>
          <a:stretch>
            <a:fillRect/>
          </a:stretch>
        </p:blipFill>
        <p:spPr bwMode="auto">
          <a:xfrm>
            <a:off x="333375" y="2446338"/>
            <a:ext cx="5737225" cy="4411662"/>
          </a:xfrm>
          <a:prstGeom prst="rect">
            <a:avLst/>
          </a:prstGeom>
          <a:noFill/>
          <a:ln w="9525">
            <a:noFill/>
            <a:miter lim="800000"/>
            <a:headEnd/>
            <a:tailEnd/>
          </a:ln>
        </p:spPr>
      </p:pic>
      <p:sp>
        <p:nvSpPr>
          <p:cNvPr id="5123" name="Rectangle 2"/>
          <p:cNvSpPr>
            <a:spLocks noGrp="1" noChangeArrowheads="1"/>
          </p:cNvSpPr>
          <p:nvPr>
            <p:ph type="title"/>
          </p:nvPr>
        </p:nvSpPr>
        <p:spPr/>
        <p:txBody>
          <a:bodyPr/>
          <a:lstStyle/>
          <a:p>
            <a:pPr eaLnBrk="1" hangingPunct="1"/>
            <a:r>
              <a:rPr lang="en-US" smtClean="0"/>
              <a:t>Nervous system cells</a:t>
            </a:r>
          </a:p>
        </p:txBody>
      </p:sp>
      <p:sp>
        <p:nvSpPr>
          <p:cNvPr id="373766" name="Text Box 6"/>
          <p:cNvSpPr txBox="1">
            <a:spLocks noChangeArrowheads="1"/>
          </p:cNvSpPr>
          <p:nvPr/>
        </p:nvSpPr>
        <p:spPr bwMode="auto">
          <a:xfrm>
            <a:off x="2527300" y="2628900"/>
            <a:ext cx="1555750" cy="457200"/>
          </a:xfrm>
          <a:prstGeom prst="rect">
            <a:avLst/>
          </a:prstGeom>
          <a:noFill/>
          <a:ln w="9525">
            <a:noFill/>
            <a:miter lim="800000"/>
            <a:headEnd/>
            <a:tailEnd/>
          </a:ln>
        </p:spPr>
        <p:txBody>
          <a:bodyPr wrap="none" anchor="ctr">
            <a:spAutoFit/>
          </a:bodyPr>
          <a:lstStyle/>
          <a:p>
            <a:r>
              <a:rPr lang="en-US" b="1">
                <a:solidFill>
                  <a:srgbClr val="CC0000"/>
                </a:solidFill>
              </a:rPr>
              <a:t>dendrites</a:t>
            </a:r>
            <a:endParaRPr lang="en-US"/>
          </a:p>
        </p:txBody>
      </p:sp>
      <p:sp>
        <p:nvSpPr>
          <p:cNvPr id="373767" name="Text Box 7"/>
          <p:cNvSpPr txBox="1">
            <a:spLocks noChangeArrowheads="1"/>
          </p:cNvSpPr>
          <p:nvPr/>
        </p:nvSpPr>
        <p:spPr bwMode="auto">
          <a:xfrm>
            <a:off x="2906713" y="3543300"/>
            <a:ext cx="1504950" cy="457200"/>
          </a:xfrm>
          <a:prstGeom prst="rect">
            <a:avLst/>
          </a:prstGeom>
          <a:noFill/>
          <a:ln w="9525">
            <a:noFill/>
            <a:miter lim="800000"/>
            <a:headEnd/>
            <a:tailEnd/>
          </a:ln>
        </p:spPr>
        <p:txBody>
          <a:bodyPr wrap="none" anchor="ctr">
            <a:spAutoFit/>
          </a:bodyPr>
          <a:lstStyle/>
          <a:p>
            <a:r>
              <a:rPr lang="en-US" b="1">
                <a:solidFill>
                  <a:srgbClr val="CC0000"/>
                </a:solidFill>
              </a:rPr>
              <a:t>cell</a:t>
            </a:r>
            <a:r>
              <a:rPr lang="en-US" b="1">
                <a:solidFill>
                  <a:srgbClr val="0F116A"/>
                </a:solidFill>
              </a:rPr>
              <a:t> </a:t>
            </a:r>
            <a:r>
              <a:rPr lang="en-US" b="1">
                <a:solidFill>
                  <a:srgbClr val="CC0000"/>
                </a:solidFill>
              </a:rPr>
              <a:t>body</a:t>
            </a:r>
            <a:endParaRPr lang="en-US"/>
          </a:p>
        </p:txBody>
      </p:sp>
      <p:sp>
        <p:nvSpPr>
          <p:cNvPr id="5126" name="Line 8"/>
          <p:cNvSpPr>
            <a:spLocks noChangeShapeType="1"/>
          </p:cNvSpPr>
          <p:nvPr/>
        </p:nvSpPr>
        <p:spPr bwMode="auto">
          <a:xfrm flipH="1">
            <a:off x="1765300" y="3848100"/>
            <a:ext cx="1219200" cy="762000"/>
          </a:xfrm>
          <a:prstGeom prst="line">
            <a:avLst/>
          </a:prstGeom>
          <a:noFill/>
          <a:ln w="28575">
            <a:solidFill>
              <a:schemeClr val="tx2"/>
            </a:solidFill>
            <a:round/>
            <a:headEnd/>
            <a:tailEnd/>
          </a:ln>
        </p:spPr>
        <p:txBody>
          <a:bodyPr wrap="none" anchor="ctr"/>
          <a:lstStyle/>
          <a:p>
            <a:endParaRPr lang="en-US"/>
          </a:p>
        </p:txBody>
      </p:sp>
      <p:sp>
        <p:nvSpPr>
          <p:cNvPr id="5127" name="Line 9"/>
          <p:cNvSpPr>
            <a:spLocks noChangeShapeType="1"/>
          </p:cNvSpPr>
          <p:nvPr/>
        </p:nvSpPr>
        <p:spPr bwMode="auto">
          <a:xfrm flipH="1">
            <a:off x="2146300" y="2987675"/>
            <a:ext cx="457200" cy="457200"/>
          </a:xfrm>
          <a:prstGeom prst="line">
            <a:avLst/>
          </a:prstGeom>
          <a:noFill/>
          <a:ln w="28575">
            <a:solidFill>
              <a:schemeClr val="tx2"/>
            </a:solidFill>
            <a:round/>
            <a:headEnd/>
            <a:tailEnd/>
          </a:ln>
        </p:spPr>
        <p:txBody>
          <a:bodyPr wrap="none" anchor="ctr"/>
          <a:lstStyle/>
          <a:p>
            <a:endParaRPr lang="en-US"/>
          </a:p>
        </p:txBody>
      </p:sp>
      <p:sp>
        <p:nvSpPr>
          <p:cNvPr id="373770" name="Text Box 10"/>
          <p:cNvSpPr txBox="1">
            <a:spLocks noChangeArrowheads="1"/>
          </p:cNvSpPr>
          <p:nvPr/>
        </p:nvSpPr>
        <p:spPr bwMode="auto">
          <a:xfrm>
            <a:off x="2451100" y="5295900"/>
            <a:ext cx="895350" cy="457200"/>
          </a:xfrm>
          <a:prstGeom prst="rect">
            <a:avLst/>
          </a:prstGeom>
          <a:noFill/>
          <a:ln w="9525">
            <a:noFill/>
            <a:miter lim="800000"/>
            <a:headEnd/>
            <a:tailEnd/>
          </a:ln>
        </p:spPr>
        <p:txBody>
          <a:bodyPr wrap="none" anchor="ctr">
            <a:spAutoFit/>
          </a:bodyPr>
          <a:lstStyle/>
          <a:p>
            <a:r>
              <a:rPr lang="en-US" b="1">
                <a:solidFill>
                  <a:srgbClr val="CC0000"/>
                </a:solidFill>
              </a:rPr>
              <a:t>axon</a:t>
            </a:r>
            <a:endParaRPr lang="en-US"/>
          </a:p>
        </p:txBody>
      </p:sp>
      <p:sp>
        <p:nvSpPr>
          <p:cNvPr id="5129" name="Line 11"/>
          <p:cNvSpPr>
            <a:spLocks noChangeShapeType="1"/>
          </p:cNvSpPr>
          <p:nvPr/>
        </p:nvSpPr>
        <p:spPr bwMode="auto">
          <a:xfrm flipH="1">
            <a:off x="1939925" y="5600700"/>
            <a:ext cx="587375" cy="46038"/>
          </a:xfrm>
          <a:prstGeom prst="line">
            <a:avLst/>
          </a:prstGeom>
          <a:noFill/>
          <a:ln w="28575">
            <a:solidFill>
              <a:schemeClr val="tx2"/>
            </a:solidFill>
            <a:round/>
            <a:headEnd/>
            <a:tailEnd/>
          </a:ln>
        </p:spPr>
        <p:txBody>
          <a:bodyPr wrap="none" anchor="ctr"/>
          <a:lstStyle/>
          <a:p>
            <a:endParaRPr lang="en-US"/>
          </a:p>
        </p:txBody>
      </p:sp>
      <p:sp>
        <p:nvSpPr>
          <p:cNvPr id="373772" name="Text Box 12"/>
          <p:cNvSpPr txBox="1">
            <a:spLocks noChangeArrowheads="1"/>
          </p:cNvSpPr>
          <p:nvPr/>
        </p:nvSpPr>
        <p:spPr bwMode="auto">
          <a:xfrm>
            <a:off x="6089650" y="5856288"/>
            <a:ext cx="2690813" cy="457200"/>
          </a:xfrm>
          <a:prstGeom prst="rect">
            <a:avLst/>
          </a:prstGeom>
          <a:noFill/>
          <a:ln w="9525">
            <a:noFill/>
            <a:miter lim="800000"/>
            <a:headEnd/>
            <a:tailEnd/>
          </a:ln>
        </p:spPr>
        <p:txBody>
          <a:bodyPr wrap="none" anchor="ctr">
            <a:spAutoFit/>
          </a:bodyPr>
          <a:lstStyle/>
          <a:p>
            <a:pPr algn="l"/>
            <a:r>
              <a:rPr lang="en-US" b="1">
                <a:solidFill>
                  <a:srgbClr val="CC0000"/>
                </a:solidFill>
              </a:rPr>
              <a:t>synaptic terminal</a:t>
            </a:r>
            <a:endParaRPr lang="en-US"/>
          </a:p>
        </p:txBody>
      </p:sp>
      <p:sp>
        <p:nvSpPr>
          <p:cNvPr id="5131" name="Line 13"/>
          <p:cNvSpPr>
            <a:spLocks noChangeShapeType="1"/>
          </p:cNvSpPr>
          <p:nvPr/>
        </p:nvSpPr>
        <p:spPr bwMode="auto">
          <a:xfrm flipH="1">
            <a:off x="5948363" y="6189663"/>
            <a:ext cx="227012" cy="249237"/>
          </a:xfrm>
          <a:prstGeom prst="line">
            <a:avLst/>
          </a:prstGeom>
          <a:noFill/>
          <a:ln w="28575">
            <a:solidFill>
              <a:schemeClr val="tx2"/>
            </a:solidFill>
            <a:round/>
            <a:headEnd/>
            <a:tailEnd/>
          </a:ln>
        </p:spPr>
        <p:txBody>
          <a:bodyPr wrap="none" anchor="ctr"/>
          <a:lstStyle/>
          <a:p>
            <a:endParaRPr lang="en-US"/>
          </a:p>
        </p:txBody>
      </p:sp>
      <p:sp>
        <p:nvSpPr>
          <p:cNvPr id="5132" name="Line 14"/>
          <p:cNvSpPr>
            <a:spLocks noChangeShapeType="1"/>
          </p:cNvSpPr>
          <p:nvPr/>
        </p:nvSpPr>
        <p:spPr bwMode="auto">
          <a:xfrm flipH="1">
            <a:off x="1917700" y="2986088"/>
            <a:ext cx="685800" cy="152400"/>
          </a:xfrm>
          <a:prstGeom prst="line">
            <a:avLst/>
          </a:prstGeom>
          <a:noFill/>
          <a:ln w="28575">
            <a:solidFill>
              <a:schemeClr val="tx2"/>
            </a:solidFill>
            <a:round/>
            <a:headEnd/>
            <a:tailEnd/>
          </a:ln>
        </p:spPr>
        <p:txBody>
          <a:bodyPr wrap="none" anchor="ctr"/>
          <a:lstStyle/>
          <a:p>
            <a:endParaRPr lang="en-US"/>
          </a:p>
        </p:txBody>
      </p:sp>
      <p:sp>
        <p:nvSpPr>
          <p:cNvPr id="5133" name="Rectangle 15" descr="Rectangle: Click to edit Master text styles&#10;Second level&#10;Third level&#10;Fourth level&#10;Fifth level"/>
          <p:cNvSpPr>
            <a:spLocks noChangeArrowheads="1"/>
          </p:cNvSpPr>
          <p:nvPr/>
        </p:nvSpPr>
        <p:spPr bwMode="auto">
          <a:xfrm>
            <a:off x="652463" y="1344613"/>
            <a:ext cx="3733800" cy="1157287"/>
          </a:xfrm>
          <a:prstGeom prst="rect">
            <a:avLst/>
          </a:prstGeom>
          <a:noFill/>
          <a:ln w="9525">
            <a:noFill/>
            <a:miter lim="800000"/>
            <a:headEnd/>
            <a:tailEnd/>
          </a:ln>
        </p:spPr>
        <p:txBody>
          <a:bodyPr/>
          <a:lstStyle/>
          <a:p>
            <a:pPr marL="342900" indent="-342900" algn="l" eaLnBrk="1" hangingPunct="1">
              <a:spcBef>
                <a:spcPct val="20000"/>
              </a:spcBef>
              <a:buClr>
                <a:srgbClr val="0F116A"/>
              </a:buClr>
              <a:buSzPct val="120000"/>
              <a:buFont typeface="Wingdings" pitchFamily="2" charset="2"/>
              <a:buChar char="§"/>
            </a:pPr>
            <a:r>
              <a:rPr lang="en-US" sz="3000" b="1">
                <a:solidFill>
                  <a:srgbClr val="0F116A"/>
                </a:solidFill>
              </a:rPr>
              <a:t>Neuron</a:t>
            </a:r>
          </a:p>
          <a:p>
            <a:pPr marL="742950" lvl="1" indent="-285750" algn="l" eaLnBrk="1" hangingPunct="1">
              <a:spcBef>
                <a:spcPct val="20000"/>
              </a:spcBef>
              <a:buClr>
                <a:schemeClr val="tx1"/>
              </a:buClr>
              <a:buSzPct val="60000"/>
              <a:buFont typeface="Wingdings" pitchFamily="2" charset="2"/>
              <a:buChar char="u"/>
            </a:pPr>
            <a:r>
              <a:rPr lang="en-US" sz="2800" b="1"/>
              <a:t>a nerve cell</a:t>
            </a:r>
          </a:p>
        </p:txBody>
      </p:sp>
      <p:pic>
        <p:nvPicPr>
          <p:cNvPr id="5134" name="Picture 16"/>
          <p:cNvPicPr>
            <a:picLocks noChangeAspect="1" noChangeArrowheads="1"/>
          </p:cNvPicPr>
          <p:nvPr/>
        </p:nvPicPr>
        <p:blipFill>
          <a:blip r:embed="rId6" cstate="print"/>
          <a:srcRect l="41400" b="43970"/>
          <a:stretch>
            <a:fillRect/>
          </a:stretch>
        </p:blipFill>
        <p:spPr bwMode="auto">
          <a:xfrm>
            <a:off x="4273550" y="1236663"/>
            <a:ext cx="4848225" cy="2274887"/>
          </a:xfrm>
          <a:prstGeom prst="rect">
            <a:avLst/>
          </a:prstGeom>
          <a:noFill/>
          <a:ln w="9525">
            <a:noFill/>
            <a:miter lim="800000"/>
            <a:headEnd/>
            <a:tailEnd/>
          </a:ln>
        </p:spPr>
      </p:pic>
      <p:sp>
        <p:nvSpPr>
          <p:cNvPr id="373777" name="Rectangle 17" descr="Rectangle: Click to edit Master text styles&#10;Second level&#10;Third level&#10;Fourth level&#10;Fifth level"/>
          <p:cNvSpPr>
            <a:spLocks noChangeArrowheads="1"/>
          </p:cNvSpPr>
          <p:nvPr/>
        </p:nvSpPr>
        <p:spPr bwMode="auto">
          <a:xfrm>
            <a:off x="4748213" y="3487738"/>
            <a:ext cx="4267200" cy="2066925"/>
          </a:xfrm>
          <a:prstGeom prst="rect">
            <a:avLst/>
          </a:prstGeom>
          <a:noFill/>
          <a:ln w="9525">
            <a:noFill/>
            <a:miter lim="800000"/>
            <a:headEnd/>
            <a:tailEnd/>
          </a:ln>
        </p:spPr>
        <p:txBody>
          <a:bodyPr/>
          <a:lstStyle/>
          <a:p>
            <a:pPr marL="342900" indent="-342900" algn="l" eaLnBrk="1" hangingPunct="1">
              <a:lnSpc>
                <a:spcPct val="90000"/>
              </a:lnSpc>
              <a:spcBef>
                <a:spcPct val="20000"/>
              </a:spcBef>
              <a:buClr>
                <a:srgbClr val="0F116A"/>
              </a:buClr>
              <a:buSzPct val="120000"/>
              <a:buFont typeface="Wingdings" pitchFamily="2" charset="2"/>
              <a:buChar char="§"/>
            </a:pPr>
            <a:r>
              <a:rPr lang="en-US" sz="2800" b="1">
                <a:solidFill>
                  <a:srgbClr val="0F116A"/>
                </a:solidFill>
              </a:rPr>
              <a:t>Structure fits function</a:t>
            </a:r>
            <a:endParaRPr lang="en-US" sz="3000" b="1">
              <a:solidFill>
                <a:srgbClr val="0F116A"/>
              </a:solidFill>
            </a:endParaRPr>
          </a:p>
          <a:p>
            <a:pPr marL="912813" lvl="1" indent="-285750" algn="l" eaLnBrk="1" hangingPunct="1">
              <a:lnSpc>
                <a:spcPct val="90000"/>
              </a:lnSpc>
              <a:spcBef>
                <a:spcPct val="20000"/>
              </a:spcBef>
              <a:buClr>
                <a:schemeClr val="tx1"/>
              </a:buClr>
              <a:buSzPct val="60000"/>
              <a:buFont typeface="Wingdings" pitchFamily="2" charset="2"/>
              <a:buChar char="u"/>
            </a:pPr>
            <a:r>
              <a:rPr lang="en-US" sz="2600" b="1"/>
              <a:t>many entry points for signal</a:t>
            </a:r>
          </a:p>
          <a:p>
            <a:pPr marL="912813" lvl="1" indent="-285750" algn="l" eaLnBrk="1" hangingPunct="1">
              <a:lnSpc>
                <a:spcPct val="90000"/>
              </a:lnSpc>
              <a:spcBef>
                <a:spcPct val="20000"/>
              </a:spcBef>
              <a:buClr>
                <a:schemeClr val="tx1"/>
              </a:buClr>
              <a:buSzPct val="60000"/>
              <a:buFont typeface="Wingdings" pitchFamily="2" charset="2"/>
              <a:buChar char="u"/>
            </a:pPr>
            <a:r>
              <a:rPr lang="en-US" sz="2600" b="1"/>
              <a:t>one path out</a:t>
            </a:r>
          </a:p>
          <a:p>
            <a:pPr marL="912813" lvl="1" indent="-285750" algn="l" eaLnBrk="1" hangingPunct="1">
              <a:lnSpc>
                <a:spcPct val="90000"/>
              </a:lnSpc>
              <a:spcBef>
                <a:spcPct val="20000"/>
              </a:spcBef>
              <a:buClr>
                <a:schemeClr val="tx1"/>
              </a:buClr>
              <a:buSzPct val="60000"/>
              <a:buFont typeface="Wingdings" pitchFamily="2" charset="2"/>
              <a:buChar char="u"/>
            </a:pPr>
            <a:r>
              <a:rPr lang="en-US" sz="2600" b="1"/>
              <a:t>transmits signal</a:t>
            </a:r>
          </a:p>
        </p:txBody>
      </p:sp>
      <p:sp>
        <p:nvSpPr>
          <p:cNvPr id="5136" name="Text Box 18"/>
          <p:cNvSpPr txBox="1">
            <a:spLocks noChangeArrowheads="1"/>
          </p:cNvSpPr>
          <p:nvPr/>
        </p:nvSpPr>
        <p:spPr bwMode="auto">
          <a:xfrm>
            <a:off x="3403600" y="5356225"/>
            <a:ext cx="1873250" cy="366713"/>
          </a:xfrm>
          <a:prstGeom prst="rect">
            <a:avLst/>
          </a:prstGeom>
          <a:noFill/>
          <a:ln w="9525">
            <a:noFill/>
            <a:miter lim="800000"/>
            <a:headEnd/>
            <a:tailEnd/>
          </a:ln>
        </p:spPr>
        <p:txBody>
          <a:bodyPr wrap="none" anchor="ctr">
            <a:spAutoFit/>
          </a:bodyPr>
          <a:lstStyle/>
          <a:p>
            <a:r>
              <a:rPr lang="en-US" sz="1800" b="1">
                <a:solidFill>
                  <a:schemeClr val="tx2"/>
                </a:solidFill>
              </a:rPr>
              <a:t>signal direction</a:t>
            </a:r>
            <a:endParaRPr lang="en-US"/>
          </a:p>
        </p:txBody>
      </p:sp>
      <p:sp>
        <p:nvSpPr>
          <p:cNvPr id="5137" name="Text Box 19"/>
          <p:cNvSpPr txBox="1">
            <a:spLocks noChangeArrowheads="1"/>
          </p:cNvSpPr>
          <p:nvPr/>
        </p:nvSpPr>
        <p:spPr bwMode="auto">
          <a:xfrm>
            <a:off x="0" y="1879600"/>
            <a:ext cx="1149350" cy="641350"/>
          </a:xfrm>
          <a:prstGeom prst="rect">
            <a:avLst/>
          </a:prstGeom>
          <a:noFill/>
          <a:ln w="9525">
            <a:noFill/>
            <a:miter lim="800000"/>
            <a:headEnd/>
            <a:tailEnd/>
          </a:ln>
        </p:spPr>
        <p:txBody>
          <a:bodyPr wrap="none" anchor="ctr">
            <a:spAutoFit/>
          </a:bodyPr>
          <a:lstStyle/>
          <a:p>
            <a:r>
              <a:rPr lang="en-US" sz="1800" b="1">
                <a:solidFill>
                  <a:schemeClr val="tx2"/>
                </a:solidFill>
              </a:rPr>
              <a:t>signal</a:t>
            </a:r>
          </a:p>
          <a:p>
            <a:r>
              <a:rPr lang="en-US" sz="1800" b="1">
                <a:solidFill>
                  <a:schemeClr val="tx2"/>
                </a:solidFill>
              </a:rPr>
              <a:t>direction</a:t>
            </a:r>
            <a:endParaRPr lang="en-US"/>
          </a:p>
        </p:txBody>
      </p:sp>
      <p:sp>
        <p:nvSpPr>
          <p:cNvPr id="5138" name="Rectangle 20"/>
          <p:cNvSpPr>
            <a:spLocks noChangeArrowheads="1"/>
          </p:cNvSpPr>
          <p:nvPr/>
        </p:nvSpPr>
        <p:spPr bwMode="auto">
          <a:xfrm>
            <a:off x="11113" y="6394450"/>
            <a:ext cx="4764087" cy="457200"/>
          </a:xfrm>
          <a:prstGeom prst="rect">
            <a:avLst/>
          </a:prstGeom>
          <a:solidFill>
            <a:schemeClr val="bg2"/>
          </a:solidFill>
          <a:ln w="9525">
            <a:noFill/>
            <a:miter lim="800000"/>
            <a:headEnd/>
            <a:tailEnd/>
          </a:ln>
        </p:spPr>
        <p:txBody>
          <a:bodyPr anchor="ctr">
            <a:spAutoFit/>
          </a:bodyPr>
          <a:lstStyle/>
          <a:p>
            <a:pPr algn="l"/>
            <a:r>
              <a:rPr lang="en-US" b="1">
                <a:solidFill>
                  <a:srgbClr val="0F116A"/>
                </a:solidFill>
              </a:rPr>
              <a:t>dendrite  </a:t>
            </a:r>
            <a:r>
              <a:rPr lang="en-US" b="1">
                <a:solidFill>
                  <a:schemeClr val="tx2"/>
                </a:solidFill>
                <a:sym typeface="Symbol" pitchFamily="18" charset="2"/>
              </a:rPr>
              <a:t> </a:t>
            </a:r>
            <a:r>
              <a:rPr lang="en-US" b="1">
                <a:solidFill>
                  <a:srgbClr val="0F116A"/>
                </a:solidFill>
                <a:sym typeface="Symbol" pitchFamily="18" charset="2"/>
              </a:rPr>
              <a:t> cell body  </a:t>
            </a:r>
            <a:r>
              <a:rPr lang="en-US" b="1">
                <a:solidFill>
                  <a:schemeClr val="tx2"/>
                </a:solidFill>
                <a:sym typeface="Symbol" pitchFamily="18" charset="2"/>
              </a:rPr>
              <a:t></a:t>
            </a:r>
            <a:r>
              <a:rPr lang="en-US" b="1">
                <a:solidFill>
                  <a:srgbClr val="0F116A"/>
                </a:solidFill>
                <a:sym typeface="Symbol" pitchFamily="18" charset="2"/>
              </a:rPr>
              <a:t>  axon</a:t>
            </a:r>
            <a:endParaRPr lang="en-US">
              <a:solidFill>
                <a:srgbClr val="0F116A"/>
              </a:solidFill>
              <a:sym typeface="Symbol" pitchFamily="18" charset="2"/>
            </a:endParaRPr>
          </a:p>
        </p:txBody>
      </p:sp>
      <p:sp>
        <p:nvSpPr>
          <p:cNvPr id="373781" name="Text Box 21"/>
          <p:cNvSpPr txBox="1">
            <a:spLocks noChangeArrowheads="1"/>
          </p:cNvSpPr>
          <p:nvPr/>
        </p:nvSpPr>
        <p:spPr bwMode="auto">
          <a:xfrm>
            <a:off x="6484938" y="6488113"/>
            <a:ext cx="1403350" cy="365125"/>
          </a:xfrm>
          <a:prstGeom prst="rect">
            <a:avLst/>
          </a:prstGeom>
          <a:noFill/>
          <a:ln w="9525">
            <a:noFill/>
            <a:miter lim="800000"/>
            <a:headEnd/>
            <a:tailEnd/>
          </a:ln>
        </p:spPr>
        <p:txBody>
          <a:bodyPr wrap="none" tIns="0" bIns="0" anchor="ctr">
            <a:spAutoFit/>
          </a:bodyPr>
          <a:lstStyle/>
          <a:p>
            <a:r>
              <a:rPr lang="en-US" b="1">
                <a:solidFill>
                  <a:srgbClr val="CC0000"/>
                </a:solidFill>
              </a:rPr>
              <a:t>synapse</a:t>
            </a:r>
            <a:endParaRPr lang="en-US"/>
          </a:p>
        </p:txBody>
      </p:sp>
      <p:sp>
        <p:nvSpPr>
          <p:cNvPr id="5140" name="Line 22"/>
          <p:cNvSpPr>
            <a:spLocks noChangeShapeType="1"/>
          </p:cNvSpPr>
          <p:nvPr/>
        </p:nvSpPr>
        <p:spPr bwMode="auto">
          <a:xfrm flipH="1" flipV="1">
            <a:off x="6008688" y="6510338"/>
            <a:ext cx="547687" cy="104775"/>
          </a:xfrm>
          <a:prstGeom prst="line">
            <a:avLst/>
          </a:prstGeom>
          <a:noFill/>
          <a:ln w="28575">
            <a:solidFill>
              <a:schemeClr val="tx2"/>
            </a:solidFill>
            <a:round/>
            <a:headEnd/>
            <a:tailEnd/>
          </a:ln>
        </p:spPr>
        <p:txBody>
          <a:bodyPr wrap="none" anchor="ctr"/>
          <a:lstStyle/>
          <a:p>
            <a:endParaRPr lang="en-US"/>
          </a:p>
        </p:txBody>
      </p:sp>
      <p:sp>
        <p:nvSpPr>
          <p:cNvPr id="373787" name="Text Box 27"/>
          <p:cNvSpPr txBox="1">
            <a:spLocks noChangeArrowheads="1"/>
          </p:cNvSpPr>
          <p:nvPr/>
        </p:nvSpPr>
        <p:spPr bwMode="auto">
          <a:xfrm>
            <a:off x="0" y="5942013"/>
            <a:ext cx="2216150" cy="457200"/>
          </a:xfrm>
          <a:prstGeom prst="rect">
            <a:avLst/>
          </a:prstGeom>
          <a:noFill/>
          <a:ln w="9525">
            <a:noFill/>
            <a:miter lim="800000"/>
            <a:headEnd/>
            <a:tailEnd/>
          </a:ln>
        </p:spPr>
        <p:txBody>
          <a:bodyPr wrap="none" anchor="ctr">
            <a:spAutoFit/>
          </a:bodyPr>
          <a:lstStyle/>
          <a:p>
            <a:pPr algn="l"/>
            <a:r>
              <a:rPr lang="en-US" b="1">
                <a:solidFill>
                  <a:srgbClr val="CC0000"/>
                </a:solidFill>
              </a:rPr>
              <a:t>myelin sheath</a:t>
            </a:r>
            <a:endParaRPr lang="en-US"/>
          </a:p>
        </p:txBody>
      </p:sp>
      <p:sp>
        <p:nvSpPr>
          <p:cNvPr id="5142" name="Line 28"/>
          <p:cNvSpPr>
            <a:spLocks noChangeShapeType="1"/>
          </p:cNvSpPr>
          <p:nvPr/>
        </p:nvSpPr>
        <p:spPr bwMode="auto">
          <a:xfrm flipH="1">
            <a:off x="2146300" y="6192838"/>
            <a:ext cx="587375" cy="46037"/>
          </a:xfrm>
          <a:prstGeom prst="line">
            <a:avLst/>
          </a:prstGeom>
          <a:noFill/>
          <a:ln w="28575">
            <a:solidFill>
              <a:schemeClr val="tx2"/>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3767">
                                            <p:txEl>
                                              <p:pRg st="0" end="0"/>
                                            </p:txEl>
                                          </p:spTgt>
                                        </p:tgtEl>
                                        <p:attrNameLst>
                                          <p:attrName>style.visibility</p:attrName>
                                        </p:attrNameLst>
                                      </p:cBhvr>
                                      <p:to>
                                        <p:strVal val="visible"/>
                                      </p:to>
                                    </p:set>
                                    <p:animEffect transition="in" filter="wipe(left)">
                                      <p:cBhvr>
                                        <p:cTn id="7" dur="500"/>
                                        <p:tgtEl>
                                          <p:spTgt spid="37376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3766">
                                            <p:txEl>
                                              <p:pRg st="0" end="0"/>
                                            </p:txEl>
                                          </p:spTgt>
                                        </p:tgtEl>
                                        <p:attrNameLst>
                                          <p:attrName>style.visibility</p:attrName>
                                        </p:attrNameLst>
                                      </p:cBhvr>
                                      <p:to>
                                        <p:strVal val="visible"/>
                                      </p:to>
                                    </p:set>
                                    <p:animEffect transition="in" filter="wipe(left)">
                                      <p:cBhvr>
                                        <p:cTn id="12" dur="500"/>
                                        <p:tgtEl>
                                          <p:spTgt spid="373766">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Pencil Check"/>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3770">
                                            <p:txEl>
                                              <p:pRg st="0" end="0"/>
                                            </p:txEl>
                                          </p:spTgt>
                                        </p:tgtEl>
                                        <p:attrNameLst>
                                          <p:attrName>style.visibility</p:attrName>
                                        </p:attrNameLst>
                                      </p:cBhvr>
                                      <p:to>
                                        <p:strVal val="visible"/>
                                      </p:to>
                                    </p:set>
                                    <p:animEffect transition="in" filter="wipe(left)">
                                      <p:cBhvr>
                                        <p:cTn id="17" dur="500"/>
                                        <p:tgtEl>
                                          <p:spTgt spid="373770">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Pencil Check"/>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3787">
                                            <p:txEl>
                                              <p:pRg st="0" end="0"/>
                                            </p:txEl>
                                          </p:spTgt>
                                        </p:tgtEl>
                                        <p:attrNameLst>
                                          <p:attrName>style.visibility</p:attrName>
                                        </p:attrNameLst>
                                      </p:cBhvr>
                                      <p:to>
                                        <p:strVal val="visible"/>
                                      </p:to>
                                    </p:set>
                                    <p:animEffect transition="in" filter="wipe(left)">
                                      <p:cBhvr>
                                        <p:cTn id="22" dur="500"/>
                                        <p:tgtEl>
                                          <p:spTgt spid="373787">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Pencil Check"/>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3772">
                                            <p:txEl>
                                              <p:pRg st="0" end="0"/>
                                            </p:txEl>
                                          </p:spTgt>
                                        </p:tgtEl>
                                        <p:attrNameLst>
                                          <p:attrName>style.visibility</p:attrName>
                                        </p:attrNameLst>
                                      </p:cBhvr>
                                      <p:to>
                                        <p:strVal val="visible"/>
                                      </p:to>
                                    </p:set>
                                    <p:animEffect transition="in" filter="wipe(left)">
                                      <p:cBhvr>
                                        <p:cTn id="27" dur="500"/>
                                        <p:tgtEl>
                                          <p:spTgt spid="373772">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Pencil Check"/>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3781">
                                            <p:txEl>
                                              <p:pRg st="0" end="0"/>
                                            </p:txEl>
                                          </p:spTgt>
                                        </p:tgtEl>
                                        <p:attrNameLst>
                                          <p:attrName>style.visibility</p:attrName>
                                        </p:attrNameLst>
                                      </p:cBhvr>
                                      <p:to>
                                        <p:strVal val="visible"/>
                                      </p:to>
                                    </p:set>
                                    <p:animEffect transition="in" filter="wipe(left)">
                                      <p:cBhvr>
                                        <p:cTn id="32" dur="500"/>
                                        <p:tgtEl>
                                          <p:spTgt spid="373781">
                                            <p:txEl>
                                              <p:pRg st="0" end="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Pencil Check"/>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3777">
                                            <p:txEl>
                                              <p:pRg st="0" end="0"/>
                                            </p:txEl>
                                          </p:spTgt>
                                        </p:tgtEl>
                                        <p:attrNameLst>
                                          <p:attrName>style.visibility</p:attrName>
                                        </p:attrNameLst>
                                      </p:cBhvr>
                                      <p:to>
                                        <p:strVal val="visible"/>
                                      </p:to>
                                    </p:set>
                                    <p:anim calcmode="lin" valueType="num">
                                      <p:cBhvr additive="base">
                                        <p:cTn id="37" dur="500" fill="hold"/>
                                        <p:tgtEl>
                                          <p:spTgt spid="373777">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377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3777">
                                            <p:txEl>
                                              <p:pRg st="1" end="1"/>
                                            </p:txEl>
                                          </p:spTgt>
                                        </p:tgtEl>
                                        <p:attrNameLst>
                                          <p:attrName>style.visibility</p:attrName>
                                        </p:attrNameLst>
                                      </p:cBhvr>
                                      <p:to>
                                        <p:strVal val="visible"/>
                                      </p:to>
                                    </p:set>
                                    <p:anim calcmode="lin" valueType="num">
                                      <p:cBhvr additive="base">
                                        <p:cTn id="43" dur="500" fill="hold"/>
                                        <p:tgtEl>
                                          <p:spTgt spid="373777">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7377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73777">
                                            <p:txEl>
                                              <p:pRg st="2" end="2"/>
                                            </p:txEl>
                                          </p:spTgt>
                                        </p:tgtEl>
                                        <p:attrNameLst>
                                          <p:attrName>style.visibility</p:attrName>
                                        </p:attrNameLst>
                                      </p:cBhvr>
                                      <p:to>
                                        <p:strVal val="visible"/>
                                      </p:to>
                                    </p:set>
                                    <p:anim calcmode="lin" valueType="num">
                                      <p:cBhvr additive="base">
                                        <p:cTn id="49" dur="500" fill="hold"/>
                                        <p:tgtEl>
                                          <p:spTgt spid="373777">
                                            <p:txEl>
                                              <p:pRg st="2" end="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7377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Whoosh"/>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73777">
                                            <p:txEl>
                                              <p:pRg st="3" end="3"/>
                                            </p:txEl>
                                          </p:spTgt>
                                        </p:tgtEl>
                                        <p:attrNameLst>
                                          <p:attrName>style.visibility</p:attrName>
                                        </p:attrNameLst>
                                      </p:cBhvr>
                                      <p:to>
                                        <p:strVal val="visible"/>
                                      </p:to>
                                    </p:set>
                                    <p:anim calcmode="lin" valueType="num">
                                      <p:cBhvr additive="base">
                                        <p:cTn id="55" dur="500" fill="hold"/>
                                        <p:tgtEl>
                                          <p:spTgt spid="373777">
                                            <p:txEl>
                                              <p:pRg st="3" end="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7377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6" grpId="0" build="p" autoUpdateAnimBg="0"/>
      <p:bldP spid="373767" grpId="0" build="p" autoUpdateAnimBg="0"/>
      <p:bldP spid="373770" grpId="0" build="p" autoUpdateAnimBg="0"/>
      <p:bldP spid="373772" grpId="0" build="p" autoUpdateAnimBg="0"/>
      <p:bldP spid="373777" grpId="0" build="p" autoUpdateAnimBg="0"/>
      <p:bldP spid="373781" grpId="0" build="p" autoUpdateAnimBg="0"/>
      <p:bldP spid="373787"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rot="5400000">
            <a:off x="4191000" y="1600200"/>
            <a:ext cx="1143000" cy="7391400"/>
          </a:xfrm>
          <a:prstGeom prst="can">
            <a:avLst>
              <a:gd name="adj" fmla="val 33591"/>
            </a:avLst>
          </a:prstGeom>
          <a:solidFill>
            <a:srgbClr val="FFEA18"/>
          </a:solidFill>
          <a:ln w="9525">
            <a:solidFill>
              <a:schemeClr val="tx1"/>
            </a:solidFill>
            <a:round/>
            <a:headEnd/>
            <a:tailEnd/>
          </a:ln>
        </p:spPr>
        <p:txBody>
          <a:bodyPr rot="10800000" vert="eaVert" wrap="none" anchor="ctr"/>
          <a:lstStyle/>
          <a:p>
            <a:endParaRPr lang="en-US"/>
          </a:p>
        </p:txBody>
      </p:sp>
      <p:sp>
        <p:nvSpPr>
          <p:cNvPr id="10243" name="Rectangle 3"/>
          <p:cNvSpPr>
            <a:spLocks noGrp="1" noChangeArrowheads="1"/>
          </p:cNvSpPr>
          <p:nvPr>
            <p:ph type="title"/>
          </p:nvPr>
        </p:nvSpPr>
        <p:spPr/>
        <p:txBody>
          <a:bodyPr/>
          <a:lstStyle/>
          <a:p>
            <a:pPr eaLnBrk="1" hangingPunct="1"/>
            <a:r>
              <a:rPr lang="en-US" smtClean="0"/>
              <a:t>Cells have voltage!</a:t>
            </a:r>
          </a:p>
        </p:txBody>
      </p:sp>
      <p:sp>
        <p:nvSpPr>
          <p:cNvPr id="386052" name="Rectangle 4" descr="Rectangle: Click to edit Master text styles&#10;Second level&#10;Third level&#10;Fourth level&#10;Fifth level"/>
          <p:cNvSpPr>
            <a:spLocks noGrp="1" noChangeArrowheads="1"/>
          </p:cNvSpPr>
          <p:nvPr>
            <p:ph type="body" idx="1"/>
          </p:nvPr>
        </p:nvSpPr>
        <p:spPr>
          <a:xfrm>
            <a:off x="838200" y="1371600"/>
            <a:ext cx="8153400" cy="2976563"/>
          </a:xfrm>
        </p:spPr>
        <p:txBody>
          <a:bodyPr/>
          <a:lstStyle/>
          <a:p>
            <a:pPr eaLnBrk="1" hangingPunct="1">
              <a:buClrTx/>
            </a:pPr>
            <a:r>
              <a:rPr lang="en-US" smtClean="0"/>
              <a:t>Opposite charges on opposite sides of cell membrane</a:t>
            </a:r>
          </a:p>
          <a:p>
            <a:pPr lvl="1" eaLnBrk="1" hangingPunct="1">
              <a:buClrTx/>
            </a:pPr>
            <a:r>
              <a:rPr lang="en-US" smtClean="0"/>
              <a:t>membrane is </a:t>
            </a:r>
            <a:r>
              <a:rPr lang="en-US" u="sng" smtClean="0">
                <a:solidFill>
                  <a:srgbClr val="CC0000"/>
                </a:solidFill>
              </a:rPr>
              <a:t>polarized</a:t>
            </a:r>
            <a:endParaRPr lang="en-US" smtClean="0"/>
          </a:p>
          <a:p>
            <a:pPr marL="1085850" lvl="2" eaLnBrk="1" hangingPunct="1"/>
            <a:r>
              <a:rPr lang="en-US" u="sng" smtClean="0"/>
              <a:t>negative</a:t>
            </a:r>
            <a:r>
              <a:rPr lang="en-US" smtClean="0"/>
              <a:t> inside; </a:t>
            </a:r>
            <a:r>
              <a:rPr lang="en-US" u="sng" smtClean="0"/>
              <a:t>positive</a:t>
            </a:r>
            <a:r>
              <a:rPr lang="en-US" smtClean="0"/>
              <a:t> outside</a:t>
            </a:r>
          </a:p>
          <a:p>
            <a:pPr marL="1085850" lvl="2" eaLnBrk="1" hangingPunct="1"/>
            <a:r>
              <a:rPr lang="en-US" u="sng" smtClean="0">
                <a:solidFill>
                  <a:srgbClr val="CC0000"/>
                </a:solidFill>
              </a:rPr>
              <a:t>charge gradient</a:t>
            </a:r>
            <a:endParaRPr lang="en-US" smtClean="0"/>
          </a:p>
          <a:p>
            <a:pPr marL="1085850" lvl="2" eaLnBrk="1" hangingPunct="1"/>
            <a:r>
              <a:rPr lang="en-US" smtClean="0"/>
              <a:t>stored energy (like a battery)</a:t>
            </a:r>
          </a:p>
        </p:txBody>
      </p:sp>
      <p:sp>
        <p:nvSpPr>
          <p:cNvPr id="10245" name="AutoShape 5"/>
          <p:cNvSpPr>
            <a:spLocks noChangeArrowheads="1"/>
          </p:cNvSpPr>
          <p:nvPr/>
        </p:nvSpPr>
        <p:spPr bwMode="auto">
          <a:xfrm rot="5400000">
            <a:off x="4191000" y="1600200"/>
            <a:ext cx="1143000" cy="7391400"/>
          </a:xfrm>
          <a:prstGeom prst="can">
            <a:avLst>
              <a:gd name="adj" fmla="val 33591"/>
            </a:avLst>
          </a:prstGeom>
          <a:solidFill>
            <a:srgbClr val="FFEA18"/>
          </a:solidFill>
          <a:ln w="9525">
            <a:solidFill>
              <a:schemeClr val="tx1"/>
            </a:solidFill>
            <a:round/>
            <a:headEnd/>
            <a:tailEnd/>
          </a:ln>
        </p:spPr>
        <p:txBody>
          <a:bodyPr rot="10800000" vert="eaVert" wrap="none" anchor="ctr"/>
          <a:lstStyle/>
          <a:p>
            <a:endParaRPr lang="en-US"/>
          </a:p>
        </p:txBody>
      </p:sp>
      <p:grpSp>
        <p:nvGrpSpPr>
          <p:cNvPr id="2" name="Group 6"/>
          <p:cNvGrpSpPr>
            <a:grpSpLocks/>
          </p:cNvGrpSpPr>
          <p:nvPr/>
        </p:nvGrpSpPr>
        <p:grpSpPr bwMode="auto">
          <a:xfrm>
            <a:off x="1490663" y="4283075"/>
            <a:ext cx="6715125" cy="519113"/>
            <a:chOff x="939" y="2698"/>
            <a:chExt cx="4230" cy="327"/>
          </a:xfrm>
        </p:grpSpPr>
        <p:sp>
          <p:nvSpPr>
            <p:cNvPr id="10293" name="Text Box 7"/>
            <p:cNvSpPr txBox="1">
              <a:spLocks noChangeArrowheads="1"/>
            </p:cNvSpPr>
            <p:nvPr/>
          </p:nvSpPr>
          <p:spPr bwMode="auto">
            <a:xfrm>
              <a:off x="939"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294" name="Text Box 8"/>
            <p:cNvSpPr txBox="1">
              <a:spLocks noChangeArrowheads="1"/>
            </p:cNvSpPr>
            <p:nvPr/>
          </p:nvSpPr>
          <p:spPr bwMode="auto">
            <a:xfrm>
              <a:off x="1508"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295" name="Text Box 9"/>
            <p:cNvSpPr txBox="1">
              <a:spLocks noChangeArrowheads="1"/>
            </p:cNvSpPr>
            <p:nvPr/>
          </p:nvSpPr>
          <p:spPr bwMode="auto">
            <a:xfrm>
              <a:off x="2077"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296" name="Text Box 10"/>
            <p:cNvSpPr txBox="1">
              <a:spLocks noChangeArrowheads="1"/>
            </p:cNvSpPr>
            <p:nvPr/>
          </p:nvSpPr>
          <p:spPr bwMode="auto">
            <a:xfrm>
              <a:off x="2646"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297" name="Text Box 11"/>
            <p:cNvSpPr txBox="1">
              <a:spLocks noChangeArrowheads="1"/>
            </p:cNvSpPr>
            <p:nvPr/>
          </p:nvSpPr>
          <p:spPr bwMode="auto">
            <a:xfrm>
              <a:off x="3215"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298" name="Text Box 12"/>
            <p:cNvSpPr txBox="1">
              <a:spLocks noChangeArrowheads="1"/>
            </p:cNvSpPr>
            <p:nvPr/>
          </p:nvSpPr>
          <p:spPr bwMode="auto">
            <a:xfrm>
              <a:off x="3784"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299" name="Text Box 13"/>
            <p:cNvSpPr txBox="1">
              <a:spLocks noChangeArrowheads="1"/>
            </p:cNvSpPr>
            <p:nvPr/>
          </p:nvSpPr>
          <p:spPr bwMode="auto">
            <a:xfrm>
              <a:off x="4353"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300" name="Text Box 14"/>
            <p:cNvSpPr txBox="1">
              <a:spLocks noChangeArrowheads="1"/>
            </p:cNvSpPr>
            <p:nvPr/>
          </p:nvSpPr>
          <p:spPr bwMode="auto">
            <a:xfrm>
              <a:off x="4922"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301" name="Text Box 15"/>
            <p:cNvSpPr txBox="1">
              <a:spLocks noChangeArrowheads="1"/>
            </p:cNvSpPr>
            <p:nvPr/>
          </p:nvSpPr>
          <p:spPr bwMode="auto">
            <a:xfrm>
              <a:off x="1223"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302" name="Text Box 16"/>
            <p:cNvSpPr txBox="1">
              <a:spLocks noChangeArrowheads="1"/>
            </p:cNvSpPr>
            <p:nvPr/>
          </p:nvSpPr>
          <p:spPr bwMode="auto">
            <a:xfrm>
              <a:off x="1792"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303" name="Text Box 17"/>
            <p:cNvSpPr txBox="1">
              <a:spLocks noChangeArrowheads="1"/>
            </p:cNvSpPr>
            <p:nvPr/>
          </p:nvSpPr>
          <p:spPr bwMode="auto">
            <a:xfrm>
              <a:off x="2361"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304" name="Text Box 18"/>
            <p:cNvSpPr txBox="1">
              <a:spLocks noChangeArrowheads="1"/>
            </p:cNvSpPr>
            <p:nvPr/>
          </p:nvSpPr>
          <p:spPr bwMode="auto">
            <a:xfrm>
              <a:off x="2930"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305" name="Text Box 19"/>
            <p:cNvSpPr txBox="1">
              <a:spLocks noChangeArrowheads="1"/>
            </p:cNvSpPr>
            <p:nvPr/>
          </p:nvSpPr>
          <p:spPr bwMode="auto">
            <a:xfrm>
              <a:off x="3499"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306" name="Text Box 20"/>
            <p:cNvSpPr txBox="1">
              <a:spLocks noChangeArrowheads="1"/>
            </p:cNvSpPr>
            <p:nvPr/>
          </p:nvSpPr>
          <p:spPr bwMode="auto">
            <a:xfrm>
              <a:off x="4068"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307" name="Text Box 21"/>
            <p:cNvSpPr txBox="1">
              <a:spLocks noChangeArrowheads="1"/>
            </p:cNvSpPr>
            <p:nvPr/>
          </p:nvSpPr>
          <p:spPr bwMode="auto">
            <a:xfrm>
              <a:off x="4637"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grpSp>
      <p:grpSp>
        <p:nvGrpSpPr>
          <p:cNvPr id="3" name="Group 22"/>
          <p:cNvGrpSpPr>
            <a:grpSpLocks/>
          </p:cNvGrpSpPr>
          <p:nvPr/>
        </p:nvGrpSpPr>
        <p:grpSpPr bwMode="auto">
          <a:xfrm>
            <a:off x="1490663" y="5791200"/>
            <a:ext cx="6715125" cy="519113"/>
            <a:chOff x="939" y="2698"/>
            <a:chExt cx="4230" cy="327"/>
          </a:xfrm>
        </p:grpSpPr>
        <p:sp>
          <p:nvSpPr>
            <p:cNvPr id="10278" name="Text Box 23"/>
            <p:cNvSpPr txBox="1">
              <a:spLocks noChangeArrowheads="1"/>
            </p:cNvSpPr>
            <p:nvPr/>
          </p:nvSpPr>
          <p:spPr bwMode="auto">
            <a:xfrm>
              <a:off x="939"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279" name="Text Box 24"/>
            <p:cNvSpPr txBox="1">
              <a:spLocks noChangeArrowheads="1"/>
            </p:cNvSpPr>
            <p:nvPr/>
          </p:nvSpPr>
          <p:spPr bwMode="auto">
            <a:xfrm>
              <a:off x="1508"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280" name="Text Box 25"/>
            <p:cNvSpPr txBox="1">
              <a:spLocks noChangeArrowheads="1"/>
            </p:cNvSpPr>
            <p:nvPr/>
          </p:nvSpPr>
          <p:spPr bwMode="auto">
            <a:xfrm>
              <a:off x="2077"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281" name="Text Box 26"/>
            <p:cNvSpPr txBox="1">
              <a:spLocks noChangeArrowheads="1"/>
            </p:cNvSpPr>
            <p:nvPr/>
          </p:nvSpPr>
          <p:spPr bwMode="auto">
            <a:xfrm>
              <a:off x="2646"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282" name="Text Box 27"/>
            <p:cNvSpPr txBox="1">
              <a:spLocks noChangeArrowheads="1"/>
            </p:cNvSpPr>
            <p:nvPr/>
          </p:nvSpPr>
          <p:spPr bwMode="auto">
            <a:xfrm>
              <a:off x="3215"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283" name="Text Box 28"/>
            <p:cNvSpPr txBox="1">
              <a:spLocks noChangeArrowheads="1"/>
            </p:cNvSpPr>
            <p:nvPr/>
          </p:nvSpPr>
          <p:spPr bwMode="auto">
            <a:xfrm>
              <a:off x="3784"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284" name="Text Box 29"/>
            <p:cNvSpPr txBox="1">
              <a:spLocks noChangeArrowheads="1"/>
            </p:cNvSpPr>
            <p:nvPr/>
          </p:nvSpPr>
          <p:spPr bwMode="auto">
            <a:xfrm>
              <a:off x="4353"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285" name="Text Box 30"/>
            <p:cNvSpPr txBox="1">
              <a:spLocks noChangeArrowheads="1"/>
            </p:cNvSpPr>
            <p:nvPr/>
          </p:nvSpPr>
          <p:spPr bwMode="auto">
            <a:xfrm>
              <a:off x="4922"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0286" name="Text Box 31"/>
            <p:cNvSpPr txBox="1">
              <a:spLocks noChangeArrowheads="1"/>
            </p:cNvSpPr>
            <p:nvPr/>
          </p:nvSpPr>
          <p:spPr bwMode="auto">
            <a:xfrm>
              <a:off x="1223"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287" name="Text Box 32"/>
            <p:cNvSpPr txBox="1">
              <a:spLocks noChangeArrowheads="1"/>
            </p:cNvSpPr>
            <p:nvPr/>
          </p:nvSpPr>
          <p:spPr bwMode="auto">
            <a:xfrm>
              <a:off x="1792"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288" name="Text Box 33"/>
            <p:cNvSpPr txBox="1">
              <a:spLocks noChangeArrowheads="1"/>
            </p:cNvSpPr>
            <p:nvPr/>
          </p:nvSpPr>
          <p:spPr bwMode="auto">
            <a:xfrm>
              <a:off x="2361"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289" name="Text Box 34"/>
            <p:cNvSpPr txBox="1">
              <a:spLocks noChangeArrowheads="1"/>
            </p:cNvSpPr>
            <p:nvPr/>
          </p:nvSpPr>
          <p:spPr bwMode="auto">
            <a:xfrm>
              <a:off x="2930"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290" name="Text Box 35"/>
            <p:cNvSpPr txBox="1">
              <a:spLocks noChangeArrowheads="1"/>
            </p:cNvSpPr>
            <p:nvPr/>
          </p:nvSpPr>
          <p:spPr bwMode="auto">
            <a:xfrm>
              <a:off x="3499"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291" name="Text Box 36"/>
            <p:cNvSpPr txBox="1">
              <a:spLocks noChangeArrowheads="1"/>
            </p:cNvSpPr>
            <p:nvPr/>
          </p:nvSpPr>
          <p:spPr bwMode="auto">
            <a:xfrm>
              <a:off x="4068"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0292" name="Text Box 37"/>
            <p:cNvSpPr txBox="1">
              <a:spLocks noChangeArrowheads="1"/>
            </p:cNvSpPr>
            <p:nvPr/>
          </p:nvSpPr>
          <p:spPr bwMode="auto">
            <a:xfrm>
              <a:off x="4637"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grpSp>
      <p:grpSp>
        <p:nvGrpSpPr>
          <p:cNvPr id="4" name="Group 38"/>
          <p:cNvGrpSpPr>
            <a:grpSpLocks/>
          </p:cNvGrpSpPr>
          <p:nvPr/>
        </p:nvGrpSpPr>
        <p:grpSpPr bwMode="auto">
          <a:xfrm>
            <a:off x="1574800" y="4572000"/>
            <a:ext cx="6378575" cy="579438"/>
            <a:chOff x="992" y="2880"/>
            <a:chExt cx="4018" cy="365"/>
          </a:xfrm>
        </p:grpSpPr>
        <p:sp>
          <p:nvSpPr>
            <p:cNvPr id="10264" name="Text Box 39"/>
            <p:cNvSpPr txBox="1">
              <a:spLocks noChangeArrowheads="1"/>
            </p:cNvSpPr>
            <p:nvPr/>
          </p:nvSpPr>
          <p:spPr bwMode="auto">
            <a:xfrm>
              <a:off x="992"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endParaRPr lang="en-US">
                <a:solidFill>
                  <a:srgbClr val="CC0000"/>
                </a:solidFill>
              </a:endParaRPr>
            </a:p>
          </p:txBody>
        </p:sp>
        <p:sp>
          <p:nvSpPr>
            <p:cNvPr id="10265" name="Text Box 40"/>
            <p:cNvSpPr txBox="1">
              <a:spLocks noChangeArrowheads="1"/>
            </p:cNvSpPr>
            <p:nvPr/>
          </p:nvSpPr>
          <p:spPr bwMode="auto">
            <a:xfrm>
              <a:off x="1859"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66" name="Text Box 41"/>
            <p:cNvSpPr txBox="1">
              <a:spLocks noChangeArrowheads="1"/>
            </p:cNvSpPr>
            <p:nvPr/>
          </p:nvSpPr>
          <p:spPr bwMode="auto">
            <a:xfrm>
              <a:off x="2438"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67" name="Text Box 42"/>
            <p:cNvSpPr txBox="1">
              <a:spLocks noChangeArrowheads="1"/>
            </p:cNvSpPr>
            <p:nvPr/>
          </p:nvSpPr>
          <p:spPr bwMode="auto">
            <a:xfrm>
              <a:off x="2727"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68" name="Text Box 43"/>
            <p:cNvSpPr txBox="1">
              <a:spLocks noChangeArrowheads="1"/>
            </p:cNvSpPr>
            <p:nvPr/>
          </p:nvSpPr>
          <p:spPr bwMode="auto">
            <a:xfrm>
              <a:off x="3305"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69" name="Text Box 44"/>
            <p:cNvSpPr txBox="1">
              <a:spLocks noChangeArrowheads="1"/>
            </p:cNvSpPr>
            <p:nvPr/>
          </p:nvSpPr>
          <p:spPr bwMode="auto">
            <a:xfrm>
              <a:off x="3595"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70" name="Text Box 45"/>
            <p:cNvSpPr txBox="1">
              <a:spLocks noChangeArrowheads="1"/>
            </p:cNvSpPr>
            <p:nvPr/>
          </p:nvSpPr>
          <p:spPr bwMode="auto">
            <a:xfrm>
              <a:off x="4173"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71" name="Text Box 46"/>
            <p:cNvSpPr txBox="1">
              <a:spLocks noChangeArrowheads="1"/>
            </p:cNvSpPr>
            <p:nvPr/>
          </p:nvSpPr>
          <p:spPr bwMode="auto">
            <a:xfrm>
              <a:off x="4462"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72" name="Text Box 47"/>
            <p:cNvSpPr txBox="1">
              <a:spLocks noChangeArrowheads="1"/>
            </p:cNvSpPr>
            <p:nvPr/>
          </p:nvSpPr>
          <p:spPr bwMode="auto">
            <a:xfrm>
              <a:off x="1570"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73" name="Text Box 48"/>
            <p:cNvSpPr txBox="1">
              <a:spLocks noChangeArrowheads="1"/>
            </p:cNvSpPr>
            <p:nvPr/>
          </p:nvSpPr>
          <p:spPr bwMode="auto">
            <a:xfrm>
              <a:off x="1281"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endParaRPr lang="en-US">
                <a:solidFill>
                  <a:srgbClr val="CC0000"/>
                </a:solidFill>
              </a:endParaRPr>
            </a:p>
          </p:txBody>
        </p:sp>
        <p:sp>
          <p:nvSpPr>
            <p:cNvPr id="10274" name="Text Box 49"/>
            <p:cNvSpPr txBox="1">
              <a:spLocks noChangeArrowheads="1"/>
            </p:cNvSpPr>
            <p:nvPr/>
          </p:nvSpPr>
          <p:spPr bwMode="auto">
            <a:xfrm>
              <a:off x="2148"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endParaRPr lang="en-US">
                <a:solidFill>
                  <a:srgbClr val="CC0000"/>
                </a:solidFill>
              </a:endParaRPr>
            </a:p>
          </p:txBody>
        </p:sp>
        <p:sp>
          <p:nvSpPr>
            <p:cNvPr id="10275" name="Text Box 50"/>
            <p:cNvSpPr txBox="1">
              <a:spLocks noChangeArrowheads="1"/>
            </p:cNvSpPr>
            <p:nvPr/>
          </p:nvSpPr>
          <p:spPr bwMode="auto">
            <a:xfrm>
              <a:off x="3016"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endParaRPr lang="en-US">
                <a:solidFill>
                  <a:srgbClr val="CC0000"/>
                </a:solidFill>
              </a:endParaRPr>
            </a:p>
          </p:txBody>
        </p:sp>
        <p:sp>
          <p:nvSpPr>
            <p:cNvPr id="10276" name="Text Box 51"/>
            <p:cNvSpPr txBox="1">
              <a:spLocks noChangeArrowheads="1"/>
            </p:cNvSpPr>
            <p:nvPr/>
          </p:nvSpPr>
          <p:spPr bwMode="auto">
            <a:xfrm>
              <a:off x="3884"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endParaRPr lang="en-US">
                <a:solidFill>
                  <a:srgbClr val="CC0000"/>
                </a:solidFill>
              </a:endParaRPr>
            </a:p>
          </p:txBody>
        </p:sp>
        <p:sp>
          <p:nvSpPr>
            <p:cNvPr id="10277" name="Text Box 52"/>
            <p:cNvSpPr txBox="1">
              <a:spLocks noChangeArrowheads="1"/>
            </p:cNvSpPr>
            <p:nvPr/>
          </p:nvSpPr>
          <p:spPr bwMode="auto">
            <a:xfrm>
              <a:off x="4752"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endParaRPr lang="en-US">
                <a:solidFill>
                  <a:srgbClr val="CC0000"/>
                </a:solidFill>
              </a:endParaRPr>
            </a:p>
          </p:txBody>
        </p:sp>
      </p:grpSp>
      <p:grpSp>
        <p:nvGrpSpPr>
          <p:cNvPr id="5" name="Group 53"/>
          <p:cNvGrpSpPr>
            <a:grpSpLocks/>
          </p:cNvGrpSpPr>
          <p:nvPr/>
        </p:nvGrpSpPr>
        <p:grpSpPr bwMode="auto">
          <a:xfrm>
            <a:off x="1574800" y="5364163"/>
            <a:ext cx="6378575" cy="579437"/>
            <a:chOff x="992" y="2880"/>
            <a:chExt cx="4018" cy="365"/>
          </a:xfrm>
        </p:grpSpPr>
        <p:sp>
          <p:nvSpPr>
            <p:cNvPr id="10250" name="Text Box 54"/>
            <p:cNvSpPr txBox="1">
              <a:spLocks noChangeArrowheads="1"/>
            </p:cNvSpPr>
            <p:nvPr/>
          </p:nvSpPr>
          <p:spPr bwMode="auto">
            <a:xfrm>
              <a:off x="992"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endParaRPr lang="en-US">
                <a:solidFill>
                  <a:srgbClr val="CC0000"/>
                </a:solidFill>
              </a:endParaRPr>
            </a:p>
          </p:txBody>
        </p:sp>
        <p:sp>
          <p:nvSpPr>
            <p:cNvPr id="10251" name="Text Box 55"/>
            <p:cNvSpPr txBox="1">
              <a:spLocks noChangeArrowheads="1"/>
            </p:cNvSpPr>
            <p:nvPr/>
          </p:nvSpPr>
          <p:spPr bwMode="auto">
            <a:xfrm>
              <a:off x="1859"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52" name="Text Box 56"/>
            <p:cNvSpPr txBox="1">
              <a:spLocks noChangeArrowheads="1"/>
            </p:cNvSpPr>
            <p:nvPr/>
          </p:nvSpPr>
          <p:spPr bwMode="auto">
            <a:xfrm>
              <a:off x="2438"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53" name="Text Box 57"/>
            <p:cNvSpPr txBox="1">
              <a:spLocks noChangeArrowheads="1"/>
            </p:cNvSpPr>
            <p:nvPr/>
          </p:nvSpPr>
          <p:spPr bwMode="auto">
            <a:xfrm>
              <a:off x="2727"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54" name="Text Box 58"/>
            <p:cNvSpPr txBox="1">
              <a:spLocks noChangeArrowheads="1"/>
            </p:cNvSpPr>
            <p:nvPr/>
          </p:nvSpPr>
          <p:spPr bwMode="auto">
            <a:xfrm>
              <a:off x="3305"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55" name="Text Box 59"/>
            <p:cNvSpPr txBox="1">
              <a:spLocks noChangeArrowheads="1"/>
            </p:cNvSpPr>
            <p:nvPr/>
          </p:nvSpPr>
          <p:spPr bwMode="auto">
            <a:xfrm>
              <a:off x="3595"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56" name="Text Box 60"/>
            <p:cNvSpPr txBox="1">
              <a:spLocks noChangeArrowheads="1"/>
            </p:cNvSpPr>
            <p:nvPr/>
          </p:nvSpPr>
          <p:spPr bwMode="auto">
            <a:xfrm>
              <a:off x="4173"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57" name="Text Box 61"/>
            <p:cNvSpPr txBox="1">
              <a:spLocks noChangeArrowheads="1"/>
            </p:cNvSpPr>
            <p:nvPr/>
          </p:nvSpPr>
          <p:spPr bwMode="auto">
            <a:xfrm>
              <a:off x="4462"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58" name="Text Box 62"/>
            <p:cNvSpPr txBox="1">
              <a:spLocks noChangeArrowheads="1"/>
            </p:cNvSpPr>
            <p:nvPr/>
          </p:nvSpPr>
          <p:spPr bwMode="auto">
            <a:xfrm>
              <a:off x="1570"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p>
          </p:txBody>
        </p:sp>
        <p:sp>
          <p:nvSpPr>
            <p:cNvPr id="10259" name="Text Box 63"/>
            <p:cNvSpPr txBox="1">
              <a:spLocks noChangeArrowheads="1"/>
            </p:cNvSpPr>
            <p:nvPr/>
          </p:nvSpPr>
          <p:spPr bwMode="auto">
            <a:xfrm>
              <a:off x="1281"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endParaRPr lang="en-US">
                <a:solidFill>
                  <a:srgbClr val="CC0000"/>
                </a:solidFill>
              </a:endParaRPr>
            </a:p>
          </p:txBody>
        </p:sp>
        <p:sp>
          <p:nvSpPr>
            <p:cNvPr id="10260" name="Text Box 64"/>
            <p:cNvSpPr txBox="1">
              <a:spLocks noChangeArrowheads="1"/>
            </p:cNvSpPr>
            <p:nvPr/>
          </p:nvSpPr>
          <p:spPr bwMode="auto">
            <a:xfrm>
              <a:off x="2148"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endParaRPr lang="en-US">
                <a:solidFill>
                  <a:srgbClr val="CC0000"/>
                </a:solidFill>
              </a:endParaRPr>
            </a:p>
          </p:txBody>
        </p:sp>
        <p:sp>
          <p:nvSpPr>
            <p:cNvPr id="10261" name="Text Box 65"/>
            <p:cNvSpPr txBox="1">
              <a:spLocks noChangeArrowheads="1"/>
            </p:cNvSpPr>
            <p:nvPr/>
          </p:nvSpPr>
          <p:spPr bwMode="auto">
            <a:xfrm>
              <a:off x="3016"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endParaRPr lang="en-US">
                <a:solidFill>
                  <a:srgbClr val="CC0000"/>
                </a:solidFill>
              </a:endParaRPr>
            </a:p>
          </p:txBody>
        </p:sp>
        <p:sp>
          <p:nvSpPr>
            <p:cNvPr id="10262" name="Text Box 66"/>
            <p:cNvSpPr txBox="1">
              <a:spLocks noChangeArrowheads="1"/>
            </p:cNvSpPr>
            <p:nvPr/>
          </p:nvSpPr>
          <p:spPr bwMode="auto">
            <a:xfrm>
              <a:off x="3884"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endParaRPr lang="en-US">
                <a:solidFill>
                  <a:srgbClr val="CC0000"/>
                </a:solidFill>
              </a:endParaRPr>
            </a:p>
          </p:txBody>
        </p:sp>
        <p:sp>
          <p:nvSpPr>
            <p:cNvPr id="10263" name="Text Box 67"/>
            <p:cNvSpPr txBox="1">
              <a:spLocks noChangeArrowheads="1"/>
            </p:cNvSpPr>
            <p:nvPr/>
          </p:nvSpPr>
          <p:spPr bwMode="auto">
            <a:xfrm>
              <a:off x="4752" y="2880"/>
              <a:ext cx="258" cy="365"/>
            </a:xfrm>
            <a:prstGeom prst="rect">
              <a:avLst/>
            </a:prstGeom>
            <a:noFill/>
            <a:ln w="9525">
              <a:noFill/>
              <a:miter lim="800000"/>
              <a:headEnd/>
              <a:tailEnd/>
            </a:ln>
          </p:spPr>
          <p:txBody>
            <a:bodyPr wrap="none" anchor="ctr">
              <a:spAutoFit/>
            </a:bodyPr>
            <a:lstStyle/>
            <a:p>
              <a:r>
                <a:rPr lang="en-US" sz="3200" b="1">
                  <a:solidFill>
                    <a:srgbClr val="CC0000"/>
                  </a:solidFill>
                </a:rPr>
                <a:t>–</a:t>
              </a:r>
              <a:endParaRPr lang="en-US">
                <a:solidFill>
                  <a:srgbClr val="CC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6052">
                                            <p:txEl>
                                              <p:pRg st="0" end="0"/>
                                            </p:txEl>
                                          </p:spTgt>
                                        </p:tgtEl>
                                        <p:attrNameLst>
                                          <p:attrName>style.visibility</p:attrName>
                                        </p:attrNameLst>
                                      </p:cBhvr>
                                      <p:to>
                                        <p:strVal val="visible"/>
                                      </p:to>
                                    </p:set>
                                    <p:anim calcmode="lin" valueType="num">
                                      <p:cBhvr additive="base">
                                        <p:cTn id="7" dur="500" fill="hold"/>
                                        <p:tgtEl>
                                          <p:spTgt spid="38605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60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6052">
                                            <p:txEl>
                                              <p:pRg st="1" end="1"/>
                                            </p:txEl>
                                          </p:spTgt>
                                        </p:tgtEl>
                                        <p:attrNameLst>
                                          <p:attrName>style.visibility</p:attrName>
                                        </p:attrNameLst>
                                      </p:cBhvr>
                                      <p:to>
                                        <p:strVal val="visible"/>
                                      </p:to>
                                    </p:set>
                                    <p:anim calcmode="lin" valueType="num">
                                      <p:cBhvr additive="base">
                                        <p:cTn id="13" dur="500" fill="hold"/>
                                        <p:tgtEl>
                                          <p:spTgt spid="38605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605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6052">
                                            <p:txEl>
                                              <p:pRg st="2" end="2"/>
                                            </p:txEl>
                                          </p:spTgt>
                                        </p:tgtEl>
                                        <p:attrNameLst>
                                          <p:attrName>style.visibility</p:attrName>
                                        </p:attrNameLst>
                                      </p:cBhvr>
                                      <p:to>
                                        <p:strVal val="visible"/>
                                      </p:to>
                                    </p:set>
                                    <p:anim calcmode="lin" valueType="num">
                                      <p:cBhvr additive="base">
                                        <p:cTn id="19" dur="500" fill="hold"/>
                                        <p:tgtEl>
                                          <p:spTgt spid="38605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605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6052">
                                            <p:txEl>
                                              <p:pRg st="3" end="3"/>
                                            </p:txEl>
                                          </p:spTgt>
                                        </p:tgtEl>
                                        <p:attrNameLst>
                                          <p:attrName>style.visibility</p:attrName>
                                        </p:attrNameLst>
                                      </p:cBhvr>
                                      <p:to>
                                        <p:strVal val="visible"/>
                                      </p:to>
                                    </p:set>
                                    <p:anim calcmode="lin" valueType="num">
                                      <p:cBhvr additive="base">
                                        <p:cTn id="25" dur="500" fill="hold"/>
                                        <p:tgtEl>
                                          <p:spTgt spid="38605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605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6052">
                                            <p:txEl>
                                              <p:pRg st="4" end="4"/>
                                            </p:txEl>
                                          </p:spTgt>
                                        </p:tgtEl>
                                        <p:attrNameLst>
                                          <p:attrName>style.visibility</p:attrName>
                                        </p:attrNameLst>
                                      </p:cBhvr>
                                      <p:to>
                                        <p:strVal val="visible"/>
                                      </p:to>
                                    </p:set>
                                    <p:anim calcmode="lin" valueType="num">
                                      <p:cBhvr additive="base">
                                        <p:cTn id="31" dur="500" fill="hold"/>
                                        <p:tgtEl>
                                          <p:spTgt spid="38605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605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2"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a:grpSpLocks/>
          </p:cNvGrpSpPr>
          <p:nvPr/>
        </p:nvGrpSpPr>
        <p:grpSpPr bwMode="auto">
          <a:xfrm>
            <a:off x="6634163" y="1844675"/>
            <a:ext cx="2408237" cy="1684338"/>
            <a:chOff x="4179" y="1162"/>
            <a:chExt cx="1517" cy="1061"/>
          </a:xfrm>
        </p:grpSpPr>
        <p:grpSp>
          <p:nvGrpSpPr>
            <p:cNvPr id="3" name="Group 90"/>
            <p:cNvGrpSpPr>
              <a:grpSpLocks/>
            </p:cNvGrpSpPr>
            <p:nvPr/>
          </p:nvGrpSpPr>
          <p:grpSpPr bwMode="auto">
            <a:xfrm>
              <a:off x="4179" y="1162"/>
              <a:ext cx="1471" cy="967"/>
              <a:chOff x="4270" y="1162"/>
              <a:chExt cx="1380" cy="907"/>
            </a:xfrm>
          </p:grpSpPr>
          <p:pic>
            <p:nvPicPr>
              <p:cNvPr id="13392" name="Picture 80"/>
              <p:cNvPicPr>
                <a:picLocks noChangeAspect="1" noChangeArrowheads="1"/>
              </p:cNvPicPr>
              <p:nvPr/>
            </p:nvPicPr>
            <p:blipFill>
              <a:blip r:embed="rId6" cstate="print"/>
              <a:srcRect l="14626" t="22501" r="14626" b="12000"/>
              <a:stretch>
                <a:fillRect/>
              </a:stretch>
            </p:blipFill>
            <p:spPr bwMode="auto">
              <a:xfrm>
                <a:off x="4270" y="1162"/>
                <a:ext cx="1380" cy="907"/>
              </a:xfrm>
              <a:prstGeom prst="rect">
                <a:avLst/>
              </a:prstGeom>
              <a:noFill/>
              <a:ln w="9525">
                <a:noFill/>
                <a:miter lim="800000"/>
                <a:headEnd/>
                <a:tailEnd/>
              </a:ln>
            </p:spPr>
          </p:pic>
          <p:sp>
            <p:nvSpPr>
              <p:cNvPr id="13393" name="Rectangle 81"/>
              <p:cNvSpPr>
                <a:spLocks noChangeArrowheads="1"/>
              </p:cNvSpPr>
              <p:nvPr/>
            </p:nvSpPr>
            <p:spPr bwMode="auto">
              <a:xfrm>
                <a:off x="4288" y="1221"/>
                <a:ext cx="184" cy="75"/>
              </a:xfrm>
              <a:prstGeom prst="rect">
                <a:avLst/>
              </a:prstGeom>
              <a:noFill/>
              <a:ln w="9525">
                <a:noFill/>
                <a:miter lim="800000"/>
                <a:headEnd/>
                <a:tailEnd/>
              </a:ln>
            </p:spPr>
            <p:txBody>
              <a:bodyPr wrap="none" lIns="0" tIns="0" rIns="0" bIns="0">
                <a:spAutoFit/>
              </a:bodyPr>
              <a:lstStyle/>
              <a:p>
                <a:pPr algn="l">
                  <a:lnSpc>
                    <a:spcPct val="75000"/>
                  </a:lnSpc>
                </a:pPr>
                <a:r>
                  <a:rPr lang="en-US" sz="1100" b="1">
                    <a:solidFill>
                      <a:srgbClr val="000000"/>
                    </a:solidFill>
                  </a:rPr>
                  <a:t>Gate</a:t>
                </a:r>
                <a:endParaRPr lang="en-US" sz="1000"/>
              </a:p>
            </p:txBody>
          </p:sp>
          <p:sp>
            <p:nvSpPr>
              <p:cNvPr id="13394" name="Rectangle 84"/>
              <p:cNvSpPr>
                <a:spLocks noChangeArrowheads="1"/>
              </p:cNvSpPr>
              <p:nvPr/>
            </p:nvSpPr>
            <p:spPr bwMode="auto">
              <a:xfrm>
                <a:off x="4579" y="1421"/>
                <a:ext cx="47" cy="75"/>
              </a:xfrm>
              <a:prstGeom prst="rect">
                <a:avLst/>
              </a:prstGeom>
              <a:noFill/>
              <a:ln w="9525">
                <a:noFill/>
                <a:miter lim="800000"/>
                <a:headEnd/>
                <a:tailEnd/>
              </a:ln>
            </p:spPr>
            <p:txBody>
              <a:bodyPr wrap="none" lIns="0" tIns="0" rIns="0" bIns="0">
                <a:spAutoFit/>
              </a:bodyPr>
              <a:lstStyle/>
              <a:p>
                <a:pPr algn="l">
                  <a:lnSpc>
                    <a:spcPct val="75000"/>
                  </a:lnSpc>
                </a:pPr>
                <a:r>
                  <a:rPr lang="en-US" sz="1100" b="1">
                    <a:solidFill>
                      <a:srgbClr val="000000"/>
                    </a:solidFill>
                  </a:rPr>
                  <a:t>+</a:t>
                </a:r>
                <a:endParaRPr lang="en-US" sz="1000"/>
              </a:p>
            </p:txBody>
          </p:sp>
          <p:sp>
            <p:nvSpPr>
              <p:cNvPr id="13395" name="Rectangle 85"/>
              <p:cNvSpPr>
                <a:spLocks noChangeArrowheads="1"/>
              </p:cNvSpPr>
              <p:nvPr/>
            </p:nvSpPr>
            <p:spPr bwMode="auto">
              <a:xfrm>
                <a:off x="4710" y="1421"/>
                <a:ext cx="46" cy="75"/>
              </a:xfrm>
              <a:prstGeom prst="rect">
                <a:avLst/>
              </a:prstGeom>
              <a:noFill/>
              <a:ln w="9525">
                <a:noFill/>
                <a:miter lim="800000"/>
                <a:headEnd/>
                <a:tailEnd/>
              </a:ln>
            </p:spPr>
            <p:txBody>
              <a:bodyPr wrap="none" lIns="0" tIns="0" rIns="0" bIns="0">
                <a:spAutoFit/>
              </a:bodyPr>
              <a:lstStyle/>
              <a:p>
                <a:pPr algn="l">
                  <a:lnSpc>
                    <a:spcPct val="75000"/>
                  </a:lnSpc>
                </a:pPr>
                <a:r>
                  <a:rPr lang="en-US" sz="1100" b="1">
                    <a:solidFill>
                      <a:srgbClr val="000000"/>
                    </a:solidFill>
                  </a:rPr>
                  <a:t>–</a:t>
                </a:r>
                <a:endParaRPr lang="en-US" sz="1000"/>
              </a:p>
            </p:txBody>
          </p:sp>
          <p:sp>
            <p:nvSpPr>
              <p:cNvPr id="13396" name="Rectangle 86"/>
              <p:cNvSpPr>
                <a:spLocks noChangeArrowheads="1"/>
              </p:cNvSpPr>
              <p:nvPr/>
            </p:nvSpPr>
            <p:spPr bwMode="auto">
              <a:xfrm>
                <a:off x="5157" y="1237"/>
                <a:ext cx="47" cy="75"/>
              </a:xfrm>
              <a:prstGeom prst="rect">
                <a:avLst/>
              </a:prstGeom>
              <a:noFill/>
              <a:ln w="9525">
                <a:noFill/>
                <a:miter lim="800000"/>
                <a:headEnd/>
                <a:tailEnd/>
              </a:ln>
            </p:spPr>
            <p:txBody>
              <a:bodyPr wrap="none" lIns="0" tIns="0" rIns="0" bIns="0">
                <a:spAutoFit/>
              </a:bodyPr>
              <a:lstStyle/>
              <a:p>
                <a:pPr algn="l">
                  <a:lnSpc>
                    <a:spcPct val="75000"/>
                  </a:lnSpc>
                </a:pPr>
                <a:r>
                  <a:rPr lang="en-US" sz="1100" b="1">
                    <a:solidFill>
                      <a:srgbClr val="000000"/>
                    </a:solidFill>
                  </a:rPr>
                  <a:t>+</a:t>
                </a:r>
                <a:endParaRPr lang="en-US" sz="1000"/>
              </a:p>
            </p:txBody>
          </p:sp>
          <p:sp>
            <p:nvSpPr>
              <p:cNvPr id="13397" name="Rectangle 87"/>
              <p:cNvSpPr>
                <a:spLocks noChangeArrowheads="1"/>
              </p:cNvSpPr>
              <p:nvPr/>
            </p:nvSpPr>
            <p:spPr bwMode="auto">
              <a:xfrm>
                <a:off x="5326" y="1444"/>
                <a:ext cx="48" cy="75"/>
              </a:xfrm>
              <a:prstGeom prst="rect">
                <a:avLst/>
              </a:prstGeom>
              <a:noFill/>
              <a:ln w="9525">
                <a:noFill/>
                <a:miter lim="800000"/>
                <a:headEnd/>
                <a:tailEnd/>
              </a:ln>
            </p:spPr>
            <p:txBody>
              <a:bodyPr wrap="none" lIns="0" tIns="0" rIns="0" bIns="0">
                <a:spAutoFit/>
              </a:bodyPr>
              <a:lstStyle/>
              <a:p>
                <a:pPr algn="l">
                  <a:lnSpc>
                    <a:spcPct val="75000"/>
                  </a:lnSpc>
                </a:pPr>
                <a:r>
                  <a:rPr lang="en-US" sz="1100" b="1">
                    <a:solidFill>
                      <a:srgbClr val="000000"/>
                    </a:solidFill>
                  </a:rPr>
                  <a:t>+</a:t>
                </a:r>
                <a:endParaRPr lang="en-US" sz="1000"/>
              </a:p>
            </p:txBody>
          </p:sp>
          <p:sp>
            <p:nvSpPr>
              <p:cNvPr id="13398" name="Line 88"/>
              <p:cNvSpPr>
                <a:spLocks noChangeShapeType="1"/>
              </p:cNvSpPr>
              <p:nvPr/>
            </p:nvSpPr>
            <p:spPr bwMode="auto">
              <a:xfrm flipH="1" flipV="1">
                <a:off x="4496" y="1300"/>
                <a:ext cx="98" cy="115"/>
              </a:xfrm>
              <a:prstGeom prst="line">
                <a:avLst/>
              </a:prstGeom>
              <a:noFill/>
              <a:ln w="12700">
                <a:solidFill>
                  <a:srgbClr val="000000"/>
                </a:solidFill>
                <a:round/>
                <a:headEnd/>
                <a:tailEnd/>
              </a:ln>
            </p:spPr>
            <p:txBody>
              <a:bodyPr/>
              <a:lstStyle/>
              <a:p>
                <a:endParaRPr lang="en-US"/>
              </a:p>
            </p:txBody>
          </p:sp>
        </p:grpSp>
        <p:sp>
          <p:nvSpPr>
            <p:cNvPr id="13390" name="Rectangle 82"/>
            <p:cNvSpPr>
              <a:spLocks noChangeArrowheads="1"/>
            </p:cNvSpPr>
            <p:nvPr/>
          </p:nvSpPr>
          <p:spPr bwMode="auto">
            <a:xfrm>
              <a:off x="4524" y="2035"/>
              <a:ext cx="490" cy="188"/>
            </a:xfrm>
            <a:prstGeom prst="rect">
              <a:avLst/>
            </a:prstGeom>
            <a:noFill/>
            <a:ln w="9525">
              <a:noFill/>
              <a:miter lim="800000"/>
              <a:headEnd/>
              <a:tailEnd/>
            </a:ln>
          </p:spPr>
          <p:txBody>
            <a:bodyPr lIns="0" tIns="0" rIns="0" bIns="0">
              <a:spAutoFit/>
            </a:bodyPr>
            <a:lstStyle/>
            <a:p>
              <a:pPr>
                <a:lnSpc>
                  <a:spcPct val="75000"/>
                </a:lnSpc>
              </a:pPr>
              <a:r>
                <a:rPr lang="en-US" sz="1300" b="1">
                  <a:solidFill>
                    <a:srgbClr val="000000"/>
                  </a:solidFill>
                </a:rPr>
                <a:t>channel closed</a:t>
              </a:r>
              <a:endParaRPr lang="en-US" sz="1000"/>
            </a:p>
          </p:txBody>
        </p:sp>
        <p:sp>
          <p:nvSpPr>
            <p:cNvPr id="13391" name="Rectangle 83"/>
            <p:cNvSpPr>
              <a:spLocks noChangeArrowheads="1"/>
            </p:cNvSpPr>
            <p:nvPr/>
          </p:nvSpPr>
          <p:spPr bwMode="auto">
            <a:xfrm>
              <a:off x="5205" y="2035"/>
              <a:ext cx="491" cy="188"/>
            </a:xfrm>
            <a:prstGeom prst="rect">
              <a:avLst/>
            </a:prstGeom>
            <a:noFill/>
            <a:ln w="9525">
              <a:noFill/>
              <a:miter lim="800000"/>
              <a:headEnd/>
              <a:tailEnd/>
            </a:ln>
          </p:spPr>
          <p:txBody>
            <a:bodyPr lIns="0" tIns="0" rIns="0" bIns="0">
              <a:spAutoFit/>
            </a:bodyPr>
            <a:lstStyle/>
            <a:p>
              <a:pPr>
                <a:lnSpc>
                  <a:spcPct val="75000"/>
                </a:lnSpc>
              </a:pPr>
              <a:r>
                <a:rPr lang="en-US" sz="1300" b="1">
                  <a:solidFill>
                    <a:srgbClr val="000000"/>
                  </a:solidFill>
                </a:rPr>
                <a:t>channel open</a:t>
              </a:r>
              <a:endParaRPr lang="en-US" sz="1000"/>
            </a:p>
          </p:txBody>
        </p:sp>
      </p:grpSp>
      <p:sp>
        <p:nvSpPr>
          <p:cNvPr id="13315" name="Rectangle 2"/>
          <p:cNvSpPr>
            <a:spLocks noGrp="1" noChangeArrowheads="1"/>
          </p:cNvSpPr>
          <p:nvPr>
            <p:ph type="title"/>
          </p:nvPr>
        </p:nvSpPr>
        <p:spPr>
          <a:xfrm>
            <a:off x="609600" y="685800"/>
            <a:ext cx="8229600" cy="762000"/>
          </a:xfrm>
        </p:spPr>
        <p:txBody>
          <a:bodyPr/>
          <a:lstStyle/>
          <a:p>
            <a:pPr eaLnBrk="1" hangingPunct="1"/>
            <a:r>
              <a:rPr lang="en-US" smtClean="0"/>
              <a:t>How does a nerve impulse travel?</a:t>
            </a:r>
          </a:p>
        </p:txBody>
      </p:sp>
      <p:sp>
        <p:nvSpPr>
          <p:cNvPr id="392195" name="Rectangle 3" descr="Rectangle: Click to edit Master text styles&#10;Second level&#10;Third level&#10;Fourth level&#10;Fifth level"/>
          <p:cNvSpPr>
            <a:spLocks noGrp="1" noChangeArrowheads="1"/>
          </p:cNvSpPr>
          <p:nvPr>
            <p:ph type="body" idx="1"/>
          </p:nvPr>
        </p:nvSpPr>
        <p:spPr>
          <a:xfrm>
            <a:off x="677863" y="1371600"/>
            <a:ext cx="8313737" cy="2790825"/>
          </a:xfrm>
        </p:spPr>
        <p:txBody>
          <a:bodyPr/>
          <a:lstStyle/>
          <a:p>
            <a:pPr eaLnBrk="1" hangingPunct="1"/>
            <a:r>
              <a:rPr lang="en-US" sz="2800" u="sng" smtClean="0">
                <a:solidFill>
                  <a:srgbClr val="CC0000"/>
                </a:solidFill>
              </a:rPr>
              <a:t>Wave</a:t>
            </a:r>
            <a:r>
              <a:rPr lang="en-US" sz="2800" smtClean="0"/>
              <a:t>: nerve impulse travels down neuron</a:t>
            </a:r>
            <a:endParaRPr lang="en-US" sz="2200" smtClean="0"/>
          </a:p>
          <a:p>
            <a:pPr lvl="1" eaLnBrk="1" hangingPunct="1"/>
            <a:r>
              <a:rPr lang="en-US" sz="2400" smtClean="0"/>
              <a:t>change in charge opens </a:t>
            </a:r>
            <a:br>
              <a:rPr lang="en-US" sz="2400" smtClean="0"/>
            </a:br>
            <a:r>
              <a:rPr lang="en-US" sz="2400" smtClean="0"/>
              <a:t>next Na</a:t>
            </a:r>
            <a:r>
              <a:rPr lang="en-US" sz="2400" baseline="30000" smtClean="0"/>
              <a:t>+</a:t>
            </a:r>
            <a:r>
              <a:rPr lang="en-US" sz="2400" smtClean="0"/>
              <a:t> gates down the line </a:t>
            </a:r>
          </a:p>
          <a:p>
            <a:pPr marL="1085850" lvl="2" eaLnBrk="1" hangingPunct="1"/>
            <a:r>
              <a:rPr lang="en-US" u="sng" smtClean="0">
                <a:solidFill>
                  <a:srgbClr val="CC0000"/>
                </a:solidFill>
              </a:rPr>
              <a:t>“voltage-gated” channels</a:t>
            </a:r>
            <a:endParaRPr lang="en-US" baseline="30000" smtClean="0">
              <a:solidFill>
                <a:schemeClr val="tx2"/>
              </a:solidFill>
            </a:endParaRPr>
          </a:p>
          <a:p>
            <a:pPr lvl="1" eaLnBrk="1" hangingPunct="1"/>
            <a:r>
              <a:rPr lang="en-US" sz="2400" smtClean="0"/>
              <a:t>Na</a:t>
            </a:r>
            <a:r>
              <a:rPr lang="en-US" sz="2400" baseline="30000" smtClean="0"/>
              <a:t>+</a:t>
            </a:r>
            <a:r>
              <a:rPr lang="en-US" sz="2400" smtClean="0"/>
              <a:t> ions continue to diffuse into cell</a:t>
            </a:r>
          </a:p>
          <a:p>
            <a:pPr lvl="1" eaLnBrk="1" hangingPunct="1"/>
            <a:r>
              <a:rPr lang="en-US" sz="2400" smtClean="0"/>
              <a:t>“wave” moves down neuron = </a:t>
            </a:r>
            <a:r>
              <a:rPr lang="en-US" sz="2400" u="sng" smtClean="0">
                <a:solidFill>
                  <a:srgbClr val="CC0000"/>
                </a:solidFill>
              </a:rPr>
              <a:t>action potential</a:t>
            </a:r>
            <a:endParaRPr lang="en-US" sz="2000" smtClean="0"/>
          </a:p>
        </p:txBody>
      </p:sp>
      <p:grpSp>
        <p:nvGrpSpPr>
          <p:cNvPr id="4" name="Group 4"/>
          <p:cNvGrpSpPr>
            <a:grpSpLocks/>
          </p:cNvGrpSpPr>
          <p:nvPr/>
        </p:nvGrpSpPr>
        <p:grpSpPr bwMode="auto">
          <a:xfrm>
            <a:off x="741363" y="4298950"/>
            <a:ext cx="8229600" cy="2546350"/>
            <a:chOff x="383" y="2630"/>
            <a:chExt cx="5184" cy="1604"/>
          </a:xfrm>
        </p:grpSpPr>
        <p:sp>
          <p:nvSpPr>
            <p:cNvPr id="13320" name="AutoShape 5"/>
            <p:cNvSpPr>
              <a:spLocks noChangeArrowheads="1"/>
            </p:cNvSpPr>
            <p:nvPr/>
          </p:nvSpPr>
          <p:spPr bwMode="auto">
            <a:xfrm rot="5400000">
              <a:off x="2879" y="1008"/>
              <a:ext cx="720" cy="4656"/>
            </a:xfrm>
            <a:prstGeom prst="can">
              <a:avLst>
                <a:gd name="adj" fmla="val 33591"/>
              </a:avLst>
            </a:prstGeom>
            <a:solidFill>
              <a:srgbClr val="FFEA18"/>
            </a:solidFill>
            <a:ln w="9525">
              <a:solidFill>
                <a:schemeClr val="tx1"/>
              </a:solidFill>
              <a:round/>
              <a:headEnd/>
              <a:tailEnd/>
            </a:ln>
          </p:spPr>
          <p:txBody>
            <a:bodyPr rot="10800000" vert="eaVert" wrap="none" anchor="ctr"/>
            <a:lstStyle/>
            <a:p>
              <a:endParaRPr lang="en-US"/>
            </a:p>
          </p:txBody>
        </p:sp>
        <p:sp>
          <p:nvSpPr>
            <p:cNvPr id="13321" name="AutoShape 6"/>
            <p:cNvSpPr>
              <a:spLocks noChangeArrowheads="1"/>
            </p:cNvSpPr>
            <p:nvPr/>
          </p:nvSpPr>
          <p:spPr bwMode="auto">
            <a:xfrm rot="5400000">
              <a:off x="2879" y="1008"/>
              <a:ext cx="720" cy="4656"/>
            </a:xfrm>
            <a:prstGeom prst="can">
              <a:avLst>
                <a:gd name="adj" fmla="val 33591"/>
              </a:avLst>
            </a:prstGeom>
            <a:solidFill>
              <a:srgbClr val="FFEA18"/>
            </a:solidFill>
            <a:ln w="9525">
              <a:solidFill>
                <a:schemeClr val="tx1"/>
              </a:solidFill>
              <a:round/>
              <a:headEnd/>
              <a:tailEnd/>
            </a:ln>
          </p:spPr>
          <p:txBody>
            <a:bodyPr rot="10800000" vert="eaVert" wrap="none" anchor="ctr"/>
            <a:lstStyle/>
            <a:p>
              <a:endParaRPr lang="en-US"/>
            </a:p>
          </p:txBody>
        </p:sp>
        <p:grpSp>
          <p:nvGrpSpPr>
            <p:cNvPr id="5" name="Group 7"/>
            <p:cNvGrpSpPr>
              <a:grpSpLocks/>
            </p:cNvGrpSpPr>
            <p:nvPr/>
          </p:nvGrpSpPr>
          <p:grpSpPr bwMode="auto">
            <a:xfrm>
              <a:off x="1079" y="2688"/>
              <a:ext cx="4227" cy="327"/>
              <a:chOff x="942" y="2698"/>
              <a:chExt cx="4227" cy="327"/>
            </a:xfrm>
          </p:grpSpPr>
          <p:sp>
            <p:nvSpPr>
              <p:cNvPr id="13374" name="Text Box 8"/>
              <p:cNvSpPr txBox="1">
                <a:spLocks noChangeArrowheads="1"/>
              </p:cNvSpPr>
              <p:nvPr/>
            </p:nvSpPr>
            <p:spPr bwMode="auto">
              <a:xfrm>
                <a:off x="942"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endParaRPr lang="en-US">
                  <a:solidFill>
                    <a:srgbClr val="CC0000"/>
                  </a:solidFill>
                </a:endParaRPr>
              </a:p>
            </p:txBody>
          </p:sp>
          <p:sp>
            <p:nvSpPr>
              <p:cNvPr id="13375" name="Text Box 9"/>
              <p:cNvSpPr txBox="1">
                <a:spLocks noChangeArrowheads="1"/>
              </p:cNvSpPr>
              <p:nvPr/>
            </p:nvSpPr>
            <p:spPr bwMode="auto">
              <a:xfrm>
                <a:off x="1511"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76" name="Text Box 10"/>
              <p:cNvSpPr txBox="1">
                <a:spLocks noChangeArrowheads="1"/>
              </p:cNvSpPr>
              <p:nvPr/>
            </p:nvSpPr>
            <p:spPr bwMode="auto">
              <a:xfrm>
                <a:off x="2077"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3377" name="Text Box 11"/>
              <p:cNvSpPr txBox="1">
                <a:spLocks noChangeArrowheads="1"/>
              </p:cNvSpPr>
              <p:nvPr/>
            </p:nvSpPr>
            <p:spPr bwMode="auto">
              <a:xfrm>
                <a:off x="2646"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3378" name="Text Box 12"/>
              <p:cNvSpPr txBox="1">
                <a:spLocks noChangeArrowheads="1"/>
              </p:cNvSpPr>
              <p:nvPr/>
            </p:nvSpPr>
            <p:spPr bwMode="auto">
              <a:xfrm>
                <a:off x="3215"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3379" name="Text Box 13"/>
              <p:cNvSpPr txBox="1">
                <a:spLocks noChangeArrowheads="1"/>
              </p:cNvSpPr>
              <p:nvPr/>
            </p:nvSpPr>
            <p:spPr bwMode="auto">
              <a:xfrm>
                <a:off x="3784"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3380" name="Text Box 14"/>
              <p:cNvSpPr txBox="1">
                <a:spLocks noChangeArrowheads="1"/>
              </p:cNvSpPr>
              <p:nvPr/>
            </p:nvSpPr>
            <p:spPr bwMode="auto">
              <a:xfrm>
                <a:off x="4353"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3381" name="Text Box 15"/>
              <p:cNvSpPr txBox="1">
                <a:spLocks noChangeArrowheads="1"/>
              </p:cNvSpPr>
              <p:nvPr/>
            </p:nvSpPr>
            <p:spPr bwMode="auto">
              <a:xfrm>
                <a:off x="4922"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3382" name="Text Box 16"/>
              <p:cNvSpPr txBox="1">
                <a:spLocks noChangeArrowheads="1"/>
              </p:cNvSpPr>
              <p:nvPr/>
            </p:nvSpPr>
            <p:spPr bwMode="auto">
              <a:xfrm>
                <a:off x="1226"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83" name="Text Box 17"/>
              <p:cNvSpPr txBox="1">
                <a:spLocks noChangeArrowheads="1"/>
              </p:cNvSpPr>
              <p:nvPr/>
            </p:nvSpPr>
            <p:spPr bwMode="auto">
              <a:xfrm>
                <a:off x="1792"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3384" name="Text Box 18"/>
              <p:cNvSpPr txBox="1">
                <a:spLocks noChangeArrowheads="1"/>
              </p:cNvSpPr>
              <p:nvPr/>
            </p:nvSpPr>
            <p:spPr bwMode="auto">
              <a:xfrm>
                <a:off x="2361"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3385" name="Text Box 19"/>
              <p:cNvSpPr txBox="1">
                <a:spLocks noChangeArrowheads="1"/>
              </p:cNvSpPr>
              <p:nvPr/>
            </p:nvSpPr>
            <p:spPr bwMode="auto">
              <a:xfrm>
                <a:off x="2930"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3386" name="Text Box 20"/>
              <p:cNvSpPr txBox="1">
                <a:spLocks noChangeArrowheads="1"/>
              </p:cNvSpPr>
              <p:nvPr/>
            </p:nvSpPr>
            <p:spPr bwMode="auto">
              <a:xfrm>
                <a:off x="3499"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3387" name="Text Box 21"/>
              <p:cNvSpPr txBox="1">
                <a:spLocks noChangeArrowheads="1"/>
              </p:cNvSpPr>
              <p:nvPr/>
            </p:nvSpPr>
            <p:spPr bwMode="auto">
              <a:xfrm>
                <a:off x="4068"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3388" name="Text Box 22"/>
              <p:cNvSpPr txBox="1">
                <a:spLocks noChangeArrowheads="1"/>
              </p:cNvSpPr>
              <p:nvPr/>
            </p:nvSpPr>
            <p:spPr bwMode="auto">
              <a:xfrm>
                <a:off x="4637"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grpSp>
        <p:grpSp>
          <p:nvGrpSpPr>
            <p:cNvPr id="6" name="Group 23"/>
            <p:cNvGrpSpPr>
              <a:grpSpLocks/>
            </p:cNvGrpSpPr>
            <p:nvPr/>
          </p:nvGrpSpPr>
          <p:grpSpPr bwMode="auto">
            <a:xfrm>
              <a:off x="1058" y="3648"/>
              <a:ext cx="4227" cy="327"/>
              <a:chOff x="942" y="2698"/>
              <a:chExt cx="4227" cy="327"/>
            </a:xfrm>
          </p:grpSpPr>
          <p:sp>
            <p:nvSpPr>
              <p:cNvPr id="13359" name="Text Box 24"/>
              <p:cNvSpPr txBox="1">
                <a:spLocks noChangeArrowheads="1"/>
              </p:cNvSpPr>
              <p:nvPr/>
            </p:nvSpPr>
            <p:spPr bwMode="auto">
              <a:xfrm>
                <a:off x="942"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endParaRPr lang="en-US">
                  <a:solidFill>
                    <a:srgbClr val="198721"/>
                  </a:solidFill>
                </a:endParaRPr>
              </a:p>
            </p:txBody>
          </p:sp>
          <p:sp>
            <p:nvSpPr>
              <p:cNvPr id="13360" name="Text Box 25"/>
              <p:cNvSpPr txBox="1">
                <a:spLocks noChangeArrowheads="1"/>
              </p:cNvSpPr>
              <p:nvPr/>
            </p:nvSpPr>
            <p:spPr bwMode="auto">
              <a:xfrm>
                <a:off x="1511"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61" name="Text Box 26"/>
              <p:cNvSpPr txBox="1">
                <a:spLocks noChangeArrowheads="1"/>
              </p:cNvSpPr>
              <p:nvPr/>
            </p:nvSpPr>
            <p:spPr bwMode="auto">
              <a:xfrm>
                <a:off x="2077"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3362" name="Text Box 27"/>
              <p:cNvSpPr txBox="1">
                <a:spLocks noChangeArrowheads="1"/>
              </p:cNvSpPr>
              <p:nvPr/>
            </p:nvSpPr>
            <p:spPr bwMode="auto">
              <a:xfrm>
                <a:off x="2646"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3363" name="Text Box 28"/>
              <p:cNvSpPr txBox="1">
                <a:spLocks noChangeArrowheads="1"/>
              </p:cNvSpPr>
              <p:nvPr/>
            </p:nvSpPr>
            <p:spPr bwMode="auto">
              <a:xfrm>
                <a:off x="3215"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3364" name="Text Box 29"/>
              <p:cNvSpPr txBox="1">
                <a:spLocks noChangeArrowheads="1"/>
              </p:cNvSpPr>
              <p:nvPr/>
            </p:nvSpPr>
            <p:spPr bwMode="auto">
              <a:xfrm>
                <a:off x="3784"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3365" name="Text Box 30"/>
              <p:cNvSpPr txBox="1">
                <a:spLocks noChangeArrowheads="1"/>
              </p:cNvSpPr>
              <p:nvPr/>
            </p:nvSpPr>
            <p:spPr bwMode="auto">
              <a:xfrm>
                <a:off x="4353"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3366" name="Text Box 31"/>
              <p:cNvSpPr txBox="1">
                <a:spLocks noChangeArrowheads="1"/>
              </p:cNvSpPr>
              <p:nvPr/>
            </p:nvSpPr>
            <p:spPr bwMode="auto">
              <a:xfrm>
                <a:off x="4922"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p>
            </p:txBody>
          </p:sp>
          <p:sp>
            <p:nvSpPr>
              <p:cNvPr id="13367" name="Text Box 32"/>
              <p:cNvSpPr txBox="1">
                <a:spLocks noChangeArrowheads="1"/>
              </p:cNvSpPr>
              <p:nvPr/>
            </p:nvSpPr>
            <p:spPr bwMode="auto">
              <a:xfrm>
                <a:off x="1226"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68" name="Text Box 33"/>
              <p:cNvSpPr txBox="1">
                <a:spLocks noChangeArrowheads="1"/>
              </p:cNvSpPr>
              <p:nvPr/>
            </p:nvSpPr>
            <p:spPr bwMode="auto">
              <a:xfrm>
                <a:off x="1792"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3369" name="Text Box 34"/>
              <p:cNvSpPr txBox="1">
                <a:spLocks noChangeArrowheads="1"/>
              </p:cNvSpPr>
              <p:nvPr/>
            </p:nvSpPr>
            <p:spPr bwMode="auto">
              <a:xfrm>
                <a:off x="2361"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3370" name="Text Box 35"/>
              <p:cNvSpPr txBox="1">
                <a:spLocks noChangeArrowheads="1"/>
              </p:cNvSpPr>
              <p:nvPr/>
            </p:nvSpPr>
            <p:spPr bwMode="auto">
              <a:xfrm>
                <a:off x="2930"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3371" name="Text Box 36"/>
              <p:cNvSpPr txBox="1">
                <a:spLocks noChangeArrowheads="1"/>
              </p:cNvSpPr>
              <p:nvPr/>
            </p:nvSpPr>
            <p:spPr bwMode="auto">
              <a:xfrm>
                <a:off x="3499"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3372" name="Text Box 37"/>
              <p:cNvSpPr txBox="1">
                <a:spLocks noChangeArrowheads="1"/>
              </p:cNvSpPr>
              <p:nvPr/>
            </p:nvSpPr>
            <p:spPr bwMode="auto">
              <a:xfrm>
                <a:off x="4068"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sp>
            <p:nvSpPr>
              <p:cNvPr id="13373" name="Text Box 38"/>
              <p:cNvSpPr txBox="1">
                <a:spLocks noChangeArrowheads="1"/>
              </p:cNvSpPr>
              <p:nvPr/>
            </p:nvSpPr>
            <p:spPr bwMode="auto">
              <a:xfrm>
                <a:off x="4637"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198721"/>
                  </a:solidFill>
                </a:endParaRPr>
              </a:p>
            </p:txBody>
          </p:sp>
        </p:grpSp>
        <p:grpSp>
          <p:nvGrpSpPr>
            <p:cNvPr id="7" name="Group 39"/>
            <p:cNvGrpSpPr>
              <a:grpSpLocks/>
            </p:cNvGrpSpPr>
            <p:nvPr/>
          </p:nvGrpSpPr>
          <p:grpSpPr bwMode="auto">
            <a:xfrm>
              <a:off x="1076" y="2889"/>
              <a:ext cx="4227" cy="327"/>
              <a:chOff x="939" y="2698"/>
              <a:chExt cx="4227" cy="327"/>
            </a:xfrm>
          </p:grpSpPr>
          <p:sp>
            <p:nvSpPr>
              <p:cNvPr id="13344" name="Text Box 40"/>
              <p:cNvSpPr txBox="1">
                <a:spLocks noChangeArrowheads="1"/>
              </p:cNvSpPr>
              <p:nvPr/>
            </p:nvSpPr>
            <p:spPr bwMode="auto">
              <a:xfrm>
                <a:off x="939"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CC0000"/>
                  </a:solidFill>
                </a:endParaRPr>
              </a:p>
            </p:txBody>
          </p:sp>
          <p:sp>
            <p:nvSpPr>
              <p:cNvPr id="13345" name="Text Box 41"/>
              <p:cNvSpPr txBox="1">
                <a:spLocks noChangeArrowheads="1"/>
              </p:cNvSpPr>
              <p:nvPr/>
            </p:nvSpPr>
            <p:spPr bwMode="auto">
              <a:xfrm>
                <a:off x="1508"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sz="2800" b="1">
                  <a:solidFill>
                    <a:srgbClr val="CC0000"/>
                  </a:solidFill>
                </a:endParaRPr>
              </a:p>
            </p:txBody>
          </p:sp>
          <p:sp>
            <p:nvSpPr>
              <p:cNvPr id="13346" name="Text Box 42"/>
              <p:cNvSpPr txBox="1">
                <a:spLocks noChangeArrowheads="1"/>
              </p:cNvSpPr>
              <p:nvPr/>
            </p:nvSpPr>
            <p:spPr bwMode="auto">
              <a:xfrm>
                <a:off x="2080"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47" name="Text Box 43"/>
              <p:cNvSpPr txBox="1">
                <a:spLocks noChangeArrowheads="1"/>
              </p:cNvSpPr>
              <p:nvPr/>
            </p:nvSpPr>
            <p:spPr bwMode="auto">
              <a:xfrm>
                <a:off x="2649"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48" name="Text Box 44"/>
              <p:cNvSpPr txBox="1">
                <a:spLocks noChangeArrowheads="1"/>
              </p:cNvSpPr>
              <p:nvPr/>
            </p:nvSpPr>
            <p:spPr bwMode="auto">
              <a:xfrm>
                <a:off x="3218"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49" name="Text Box 45"/>
              <p:cNvSpPr txBox="1">
                <a:spLocks noChangeArrowheads="1"/>
              </p:cNvSpPr>
              <p:nvPr/>
            </p:nvSpPr>
            <p:spPr bwMode="auto">
              <a:xfrm>
                <a:off x="3787"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50" name="Text Box 46"/>
              <p:cNvSpPr txBox="1">
                <a:spLocks noChangeArrowheads="1"/>
              </p:cNvSpPr>
              <p:nvPr/>
            </p:nvSpPr>
            <p:spPr bwMode="auto">
              <a:xfrm>
                <a:off x="4356"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51" name="Text Box 47"/>
              <p:cNvSpPr txBox="1">
                <a:spLocks noChangeArrowheads="1"/>
              </p:cNvSpPr>
              <p:nvPr/>
            </p:nvSpPr>
            <p:spPr bwMode="auto">
              <a:xfrm>
                <a:off x="4925"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52" name="Text Box 48"/>
              <p:cNvSpPr txBox="1">
                <a:spLocks noChangeArrowheads="1"/>
              </p:cNvSpPr>
              <p:nvPr/>
            </p:nvSpPr>
            <p:spPr bwMode="auto">
              <a:xfrm>
                <a:off x="1223"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sz="2800" b="1">
                  <a:solidFill>
                    <a:srgbClr val="CC0000"/>
                  </a:solidFill>
                </a:endParaRPr>
              </a:p>
            </p:txBody>
          </p:sp>
          <p:sp>
            <p:nvSpPr>
              <p:cNvPr id="13353" name="Text Box 49"/>
              <p:cNvSpPr txBox="1">
                <a:spLocks noChangeArrowheads="1"/>
              </p:cNvSpPr>
              <p:nvPr/>
            </p:nvSpPr>
            <p:spPr bwMode="auto">
              <a:xfrm>
                <a:off x="1795"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54" name="Text Box 50"/>
              <p:cNvSpPr txBox="1">
                <a:spLocks noChangeArrowheads="1"/>
              </p:cNvSpPr>
              <p:nvPr/>
            </p:nvSpPr>
            <p:spPr bwMode="auto">
              <a:xfrm>
                <a:off x="2364"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55" name="Text Box 51"/>
              <p:cNvSpPr txBox="1">
                <a:spLocks noChangeArrowheads="1"/>
              </p:cNvSpPr>
              <p:nvPr/>
            </p:nvSpPr>
            <p:spPr bwMode="auto">
              <a:xfrm>
                <a:off x="2933"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56" name="Text Box 52"/>
              <p:cNvSpPr txBox="1">
                <a:spLocks noChangeArrowheads="1"/>
              </p:cNvSpPr>
              <p:nvPr/>
            </p:nvSpPr>
            <p:spPr bwMode="auto">
              <a:xfrm>
                <a:off x="3502"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57" name="Text Box 53"/>
              <p:cNvSpPr txBox="1">
                <a:spLocks noChangeArrowheads="1"/>
              </p:cNvSpPr>
              <p:nvPr/>
            </p:nvSpPr>
            <p:spPr bwMode="auto">
              <a:xfrm>
                <a:off x="4071"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58" name="Text Box 54"/>
              <p:cNvSpPr txBox="1">
                <a:spLocks noChangeArrowheads="1"/>
              </p:cNvSpPr>
              <p:nvPr/>
            </p:nvSpPr>
            <p:spPr bwMode="auto">
              <a:xfrm>
                <a:off x="4640"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grpSp>
        <p:grpSp>
          <p:nvGrpSpPr>
            <p:cNvPr id="8" name="Group 55"/>
            <p:cNvGrpSpPr>
              <a:grpSpLocks/>
            </p:cNvGrpSpPr>
            <p:nvPr/>
          </p:nvGrpSpPr>
          <p:grpSpPr bwMode="auto">
            <a:xfrm>
              <a:off x="1076" y="3465"/>
              <a:ext cx="4227" cy="327"/>
              <a:chOff x="939" y="2698"/>
              <a:chExt cx="4227" cy="327"/>
            </a:xfrm>
          </p:grpSpPr>
          <p:sp>
            <p:nvSpPr>
              <p:cNvPr id="13329" name="Text Box 56"/>
              <p:cNvSpPr txBox="1">
                <a:spLocks noChangeArrowheads="1"/>
              </p:cNvSpPr>
              <p:nvPr/>
            </p:nvSpPr>
            <p:spPr bwMode="auto">
              <a:xfrm>
                <a:off x="939"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a:solidFill>
                    <a:srgbClr val="CC0000"/>
                  </a:solidFill>
                </a:endParaRPr>
              </a:p>
            </p:txBody>
          </p:sp>
          <p:sp>
            <p:nvSpPr>
              <p:cNvPr id="13330" name="Text Box 57"/>
              <p:cNvSpPr txBox="1">
                <a:spLocks noChangeArrowheads="1"/>
              </p:cNvSpPr>
              <p:nvPr/>
            </p:nvSpPr>
            <p:spPr bwMode="auto">
              <a:xfrm>
                <a:off x="1508"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sz="2800" b="1">
                  <a:solidFill>
                    <a:srgbClr val="CC0000"/>
                  </a:solidFill>
                </a:endParaRPr>
              </a:p>
            </p:txBody>
          </p:sp>
          <p:sp>
            <p:nvSpPr>
              <p:cNvPr id="13331" name="Text Box 58"/>
              <p:cNvSpPr txBox="1">
                <a:spLocks noChangeArrowheads="1"/>
              </p:cNvSpPr>
              <p:nvPr/>
            </p:nvSpPr>
            <p:spPr bwMode="auto">
              <a:xfrm>
                <a:off x="2080"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32" name="Text Box 59"/>
              <p:cNvSpPr txBox="1">
                <a:spLocks noChangeArrowheads="1"/>
              </p:cNvSpPr>
              <p:nvPr/>
            </p:nvSpPr>
            <p:spPr bwMode="auto">
              <a:xfrm>
                <a:off x="2649"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33" name="Text Box 60"/>
              <p:cNvSpPr txBox="1">
                <a:spLocks noChangeArrowheads="1"/>
              </p:cNvSpPr>
              <p:nvPr/>
            </p:nvSpPr>
            <p:spPr bwMode="auto">
              <a:xfrm>
                <a:off x="3218"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34" name="Text Box 61"/>
              <p:cNvSpPr txBox="1">
                <a:spLocks noChangeArrowheads="1"/>
              </p:cNvSpPr>
              <p:nvPr/>
            </p:nvSpPr>
            <p:spPr bwMode="auto">
              <a:xfrm>
                <a:off x="3787"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35" name="Text Box 62"/>
              <p:cNvSpPr txBox="1">
                <a:spLocks noChangeArrowheads="1"/>
              </p:cNvSpPr>
              <p:nvPr/>
            </p:nvSpPr>
            <p:spPr bwMode="auto">
              <a:xfrm>
                <a:off x="4356"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36" name="Text Box 63"/>
              <p:cNvSpPr txBox="1">
                <a:spLocks noChangeArrowheads="1"/>
              </p:cNvSpPr>
              <p:nvPr/>
            </p:nvSpPr>
            <p:spPr bwMode="auto">
              <a:xfrm>
                <a:off x="4925"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37" name="Text Box 64"/>
              <p:cNvSpPr txBox="1">
                <a:spLocks noChangeArrowheads="1"/>
              </p:cNvSpPr>
              <p:nvPr/>
            </p:nvSpPr>
            <p:spPr bwMode="auto">
              <a:xfrm>
                <a:off x="1223" y="2698"/>
                <a:ext cx="247" cy="327"/>
              </a:xfrm>
              <a:prstGeom prst="rect">
                <a:avLst/>
              </a:prstGeom>
              <a:noFill/>
              <a:ln w="9525">
                <a:noFill/>
                <a:miter lim="800000"/>
                <a:headEnd/>
                <a:tailEnd/>
              </a:ln>
            </p:spPr>
            <p:txBody>
              <a:bodyPr wrap="none" anchor="ctr">
                <a:spAutoFit/>
              </a:bodyPr>
              <a:lstStyle/>
              <a:p>
                <a:r>
                  <a:rPr lang="en-US" sz="2800" b="1">
                    <a:solidFill>
                      <a:srgbClr val="198721"/>
                    </a:solidFill>
                  </a:rPr>
                  <a:t>+</a:t>
                </a:r>
                <a:endParaRPr lang="en-US" sz="2800" b="1">
                  <a:solidFill>
                    <a:srgbClr val="CC0000"/>
                  </a:solidFill>
                </a:endParaRPr>
              </a:p>
            </p:txBody>
          </p:sp>
          <p:sp>
            <p:nvSpPr>
              <p:cNvPr id="13338" name="Text Box 65"/>
              <p:cNvSpPr txBox="1">
                <a:spLocks noChangeArrowheads="1"/>
              </p:cNvSpPr>
              <p:nvPr/>
            </p:nvSpPr>
            <p:spPr bwMode="auto">
              <a:xfrm>
                <a:off x="1795"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39" name="Text Box 66"/>
              <p:cNvSpPr txBox="1">
                <a:spLocks noChangeArrowheads="1"/>
              </p:cNvSpPr>
              <p:nvPr/>
            </p:nvSpPr>
            <p:spPr bwMode="auto">
              <a:xfrm>
                <a:off x="2364"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40" name="Text Box 67"/>
              <p:cNvSpPr txBox="1">
                <a:spLocks noChangeArrowheads="1"/>
              </p:cNvSpPr>
              <p:nvPr/>
            </p:nvSpPr>
            <p:spPr bwMode="auto">
              <a:xfrm>
                <a:off x="2933"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41" name="Text Box 68"/>
              <p:cNvSpPr txBox="1">
                <a:spLocks noChangeArrowheads="1"/>
              </p:cNvSpPr>
              <p:nvPr/>
            </p:nvSpPr>
            <p:spPr bwMode="auto">
              <a:xfrm>
                <a:off x="3502"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42" name="Text Box 69"/>
              <p:cNvSpPr txBox="1">
                <a:spLocks noChangeArrowheads="1"/>
              </p:cNvSpPr>
              <p:nvPr/>
            </p:nvSpPr>
            <p:spPr bwMode="auto">
              <a:xfrm>
                <a:off x="4071"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sp>
            <p:nvSpPr>
              <p:cNvPr id="13343" name="Text Box 70"/>
              <p:cNvSpPr txBox="1">
                <a:spLocks noChangeArrowheads="1"/>
              </p:cNvSpPr>
              <p:nvPr/>
            </p:nvSpPr>
            <p:spPr bwMode="auto">
              <a:xfrm>
                <a:off x="4640" y="2698"/>
                <a:ext cx="241" cy="327"/>
              </a:xfrm>
              <a:prstGeom prst="rect">
                <a:avLst/>
              </a:prstGeom>
              <a:noFill/>
              <a:ln w="9525">
                <a:noFill/>
                <a:miter lim="800000"/>
                <a:headEnd/>
                <a:tailEnd/>
              </a:ln>
            </p:spPr>
            <p:txBody>
              <a:bodyPr wrap="none" anchor="ctr">
                <a:spAutoFit/>
              </a:bodyPr>
              <a:lstStyle/>
              <a:p>
                <a:r>
                  <a:rPr lang="en-US" sz="2800" b="1">
                    <a:solidFill>
                      <a:srgbClr val="CC0000"/>
                    </a:solidFill>
                  </a:rPr>
                  <a:t>–</a:t>
                </a:r>
              </a:p>
            </p:txBody>
          </p:sp>
        </p:grpSp>
        <p:sp>
          <p:nvSpPr>
            <p:cNvPr id="13326" name="AutoShape 71"/>
            <p:cNvSpPr>
              <a:spLocks noChangeArrowheads="1"/>
            </p:cNvSpPr>
            <p:nvPr/>
          </p:nvSpPr>
          <p:spPr bwMode="auto">
            <a:xfrm>
              <a:off x="1967" y="2630"/>
              <a:ext cx="192" cy="576"/>
            </a:xfrm>
            <a:prstGeom prst="downArrow">
              <a:avLst>
                <a:gd name="adj1" fmla="val 50000"/>
                <a:gd name="adj2" fmla="val 75000"/>
              </a:avLst>
            </a:prstGeom>
            <a:solidFill>
              <a:srgbClr val="000000"/>
            </a:solidFill>
            <a:ln w="9525">
              <a:noFill/>
              <a:miter lim="800000"/>
              <a:headEnd/>
              <a:tailEnd/>
            </a:ln>
          </p:spPr>
          <p:txBody>
            <a:bodyPr wrap="none" anchor="ctr"/>
            <a:lstStyle/>
            <a:p>
              <a:endParaRPr lang="en-US"/>
            </a:p>
          </p:txBody>
        </p:sp>
        <p:sp>
          <p:nvSpPr>
            <p:cNvPr id="13327" name="Text Box 72"/>
            <p:cNvSpPr txBox="1">
              <a:spLocks noChangeArrowheads="1"/>
            </p:cNvSpPr>
            <p:nvPr/>
          </p:nvSpPr>
          <p:spPr bwMode="auto">
            <a:xfrm>
              <a:off x="1871" y="3206"/>
              <a:ext cx="409" cy="250"/>
            </a:xfrm>
            <a:prstGeom prst="rect">
              <a:avLst/>
            </a:prstGeom>
            <a:noFill/>
            <a:ln w="9525">
              <a:noFill/>
              <a:miter lim="800000"/>
              <a:headEnd/>
              <a:tailEnd/>
            </a:ln>
          </p:spPr>
          <p:txBody>
            <a:bodyPr wrap="none" anchor="ctr">
              <a:spAutoFit/>
            </a:bodyPr>
            <a:lstStyle/>
            <a:p>
              <a:r>
                <a:rPr lang="en-US" sz="2000" b="1">
                  <a:solidFill>
                    <a:srgbClr val="198721"/>
                  </a:solidFill>
                </a:rPr>
                <a:t>Na</a:t>
              </a:r>
              <a:r>
                <a:rPr lang="en-US" sz="2800" b="1" baseline="30000">
                  <a:solidFill>
                    <a:srgbClr val="198721"/>
                  </a:solidFill>
                </a:rPr>
                <a:t>+</a:t>
              </a:r>
              <a:endParaRPr lang="en-US"/>
            </a:p>
          </p:txBody>
        </p:sp>
        <p:sp>
          <p:nvSpPr>
            <p:cNvPr id="13328" name="Text Box 73"/>
            <p:cNvSpPr txBox="1">
              <a:spLocks noChangeArrowheads="1"/>
            </p:cNvSpPr>
            <p:nvPr/>
          </p:nvSpPr>
          <p:spPr bwMode="auto">
            <a:xfrm>
              <a:off x="383" y="3888"/>
              <a:ext cx="1516" cy="346"/>
            </a:xfrm>
            <a:prstGeom prst="rect">
              <a:avLst/>
            </a:prstGeom>
            <a:solidFill>
              <a:schemeClr val="bg1"/>
            </a:solidFill>
            <a:ln w="9525">
              <a:noFill/>
              <a:miter lim="800000"/>
              <a:headEnd/>
              <a:tailEnd/>
            </a:ln>
          </p:spPr>
          <p:txBody>
            <a:bodyPr wrap="none" anchor="ctr">
              <a:spAutoFit/>
            </a:bodyPr>
            <a:lstStyle/>
            <a:p>
              <a:r>
                <a:rPr lang="en-US" b="1">
                  <a:solidFill>
                    <a:srgbClr val="0F116A"/>
                  </a:solidFill>
                </a:rPr>
                <a:t>            wave </a:t>
              </a:r>
              <a:r>
                <a:rPr lang="en-US" sz="3000" b="1">
                  <a:solidFill>
                    <a:schemeClr val="tx2"/>
                  </a:solidFill>
                  <a:sym typeface="Symbol" pitchFamily="18" charset="2"/>
                </a:rPr>
                <a:t></a:t>
              </a:r>
            </a:p>
          </p:txBody>
        </p:sp>
      </p:grpSp>
      <p:pic>
        <p:nvPicPr>
          <p:cNvPr id="392284" name="Picture 92" descr="penguinL"/>
          <p:cNvPicPr>
            <a:picLocks noChangeAspect="1" noChangeArrowheads="1"/>
          </p:cNvPicPr>
          <p:nvPr/>
        </p:nvPicPr>
        <p:blipFill>
          <a:blip r:embed="rId7" cstate="print"/>
          <a:srcRect/>
          <a:stretch>
            <a:fillRect/>
          </a:stretch>
        </p:blipFill>
        <p:spPr bwMode="auto">
          <a:xfrm flipH="1">
            <a:off x="0" y="5562600"/>
            <a:ext cx="1274763" cy="1295400"/>
          </a:xfrm>
          <a:prstGeom prst="rect">
            <a:avLst/>
          </a:prstGeom>
          <a:noFill/>
          <a:ln w="9525">
            <a:noFill/>
            <a:miter lim="800000"/>
            <a:headEnd/>
            <a:tailEnd/>
          </a:ln>
        </p:spPr>
      </p:pic>
      <p:sp>
        <p:nvSpPr>
          <p:cNvPr id="392285" name="AutoShape 93"/>
          <p:cNvSpPr>
            <a:spLocks noChangeArrowheads="1"/>
          </p:cNvSpPr>
          <p:nvPr/>
        </p:nvSpPr>
        <p:spPr bwMode="auto">
          <a:xfrm flipH="1">
            <a:off x="76200" y="3733800"/>
            <a:ext cx="1447800" cy="1431925"/>
          </a:xfrm>
          <a:prstGeom prst="wedgeEllipseCallout">
            <a:avLst>
              <a:gd name="adj1" fmla="val -10088"/>
              <a:gd name="adj2" fmla="val 87912"/>
            </a:avLst>
          </a:prstGeom>
          <a:solidFill>
            <a:srgbClr val="FFEA18"/>
          </a:solidFill>
          <a:ln w="38100">
            <a:solidFill>
              <a:srgbClr val="CC0000"/>
            </a:solidFill>
            <a:miter lim="800000"/>
            <a:headEnd/>
            <a:tailEnd/>
          </a:ln>
        </p:spPr>
        <p:txBody>
          <a:bodyPr wrap="none" lIns="0" tIns="0" rIns="0" bIns="0" anchor="ctr"/>
          <a:lstStyle/>
          <a:p>
            <a:r>
              <a:rPr lang="en-US" sz="1800" b="1">
                <a:solidFill>
                  <a:srgbClr val="0F116A"/>
                </a:solidFill>
                <a:latin typeface="Comic Sans MS" pitchFamily="66" charset="0"/>
              </a:rPr>
              <a:t>The rest</a:t>
            </a:r>
            <a:br>
              <a:rPr lang="en-US" sz="1800" b="1">
                <a:solidFill>
                  <a:srgbClr val="0F116A"/>
                </a:solidFill>
                <a:latin typeface="Comic Sans MS" pitchFamily="66" charset="0"/>
              </a:rPr>
            </a:br>
            <a:r>
              <a:rPr lang="en-US" sz="1800" b="1">
                <a:solidFill>
                  <a:srgbClr val="0F116A"/>
                </a:solidFill>
                <a:latin typeface="Comic Sans MS" pitchFamily="66" charset="0"/>
              </a:rPr>
              <a:t>of the</a:t>
            </a:r>
            <a:br>
              <a:rPr lang="en-US" sz="1800" b="1">
                <a:solidFill>
                  <a:srgbClr val="0F116A"/>
                </a:solidFill>
                <a:latin typeface="Comic Sans MS" pitchFamily="66" charset="0"/>
              </a:rPr>
            </a:br>
            <a:r>
              <a:rPr lang="en-US" sz="1800" b="1">
                <a:solidFill>
                  <a:srgbClr val="0F116A"/>
                </a:solidFill>
                <a:latin typeface="Comic Sans MS" pitchFamily="66" charset="0"/>
              </a:rPr>
              <a:t>dominoes </a:t>
            </a:r>
            <a:br>
              <a:rPr lang="en-US" sz="1800" b="1">
                <a:solidFill>
                  <a:srgbClr val="0F116A"/>
                </a:solidFill>
                <a:latin typeface="Comic Sans MS" pitchFamily="66" charset="0"/>
              </a:rPr>
            </a:br>
            <a:r>
              <a:rPr lang="en-US" sz="1800" b="1">
                <a:solidFill>
                  <a:srgbClr val="0F116A"/>
                </a:solidFill>
                <a:latin typeface="Comic Sans MS" pitchFamily="66" charset="0"/>
              </a:rPr>
              <a:t>fall</a:t>
            </a:r>
            <a:r>
              <a:rPr lang="en-US" sz="1800" b="1" i="1">
                <a:solidFill>
                  <a:srgbClr val="0F116A"/>
                </a:solidFill>
                <a:latin typeface="Comic Sans MS" pitchFamily="66" charset="0"/>
              </a:rPr>
              <a:t>!</a:t>
            </a:r>
            <a:endParaRPr lang="en-US" sz="1800" b="1">
              <a:solidFill>
                <a:srgbClr val="0F116A"/>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anim calcmode="lin" valueType="num">
                                      <p:cBhvr additive="base">
                                        <p:cTn id="7" dur="500" fill="hold"/>
                                        <p:tgtEl>
                                          <p:spTgt spid="392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21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2195">
                                            <p:txEl>
                                              <p:pRg st="1" end="1"/>
                                            </p:txEl>
                                          </p:spTgt>
                                        </p:tgtEl>
                                        <p:attrNameLst>
                                          <p:attrName>style.visibility</p:attrName>
                                        </p:attrNameLst>
                                      </p:cBhvr>
                                      <p:to>
                                        <p:strVal val="visible"/>
                                      </p:to>
                                    </p:set>
                                    <p:anim calcmode="lin" valueType="num">
                                      <p:cBhvr additive="base">
                                        <p:cTn id="13" dur="500" fill="hold"/>
                                        <p:tgtEl>
                                          <p:spTgt spid="392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21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2195">
                                            <p:txEl>
                                              <p:pRg st="2" end="2"/>
                                            </p:txEl>
                                          </p:spTgt>
                                        </p:tgtEl>
                                        <p:attrNameLst>
                                          <p:attrName>style.visibility</p:attrName>
                                        </p:attrNameLst>
                                      </p:cBhvr>
                                      <p:to>
                                        <p:strVal val="visible"/>
                                      </p:to>
                                    </p:set>
                                    <p:anim calcmode="lin" valueType="num">
                                      <p:cBhvr additive="base">
                                        <p:cTn id="19" dur="500" fill="hold"/>
                                        <p:tgtEl>
                                          <p:spTgt spid="392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21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Chimes"/>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92195">
                                            <p:txEl>
                                              <p:pRg st="3" end="3"/>
                                            </p:txEl>
                                          </p:spTgt>
                                        </p:tgtEl>
                                        <p:attrNameLst>
                                          <p:attrName>style.visibility</p:attrName>
                                        </p:attrNameLst>
                                      </p:cBhvr>
                                      <p:to>
                                        <p:strVal val="visible"/>
                                      </p:to>
                                    </p:set>
                                    <p:anim calcmode="lin" valueType="num">
                                      <p:cBhvr additive="base">
                                        <p:cTn id="30" dur="500" fill="hold"/>
                                        <p:tgtEl>
                                          <p:spTgt spid="39219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9219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92195">
                                            <p:txEl>
                                              <p:pRg st="4" end="4"/>
                                            </p:txEl>
                                          </p:spTgt>
                                        </p:tgtEl>
                                        <p:attrNameLst>
                                          <p:attrName>style.visibility</p:attrName>
                                        </p:attrNameLst>
                                      </p:cBhvr>
                                      <p:to>
                                        <p:strVal val="visible"/>
                                      </p:to>
                                    </p:set>
                                    <p:anim calcmode="lin" valueType="num">
                                      <p:cBhvr additive="base">
                                        <p:cTn id="36" dur="500" fill="hold"/>
                                        <p:tgtEl>
                                          <p:spTgt spid="392195">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9219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92284"/>
                                        </p:tgtEl>
                                        <p:attrNameLst>
                                          <p:attrName>style.visibility</p:attrName>
                                        </p:attrNameLst>
                                      </p:cBhvr>
                                      <p:to>
                                        <p:strVal val="visible"/>
                                      </p:to>
                                    </p:set>
                                    <p:animEffect transition="in" filter="wipe(left)">
                                      <p:cBhvr>
                                        <p:cTn id="42" dur="500"/>
                                        <p:tgtEl>
                                          <p:spTgt spid="392284"/>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392285"/>
                                        </p:tgtEl>
                                        <p:attrNameLst>
                                          <p:attrName>style.visibility</p:attrName>
                                        </p:attrNameLst>
                                      </p:cBhvr>
                                      <p:to>
                                        <p:strVal val="visible"/>
                                      </p:to>
                                    </p:set>
                                    <p:animEffect transition="in" filter="wipe(down)">
                                      <p:cBhvr>
                                        <p:cTn id="46" dur="500"/>
                                        <p:tgtEl>
                                          <p:spTgt spid="392285"/>
                                        </p:tgtEl>
                                      </p:cBhvr>
                                    </p:animEffect>
                                  </p:childTnLst>
                                  <p:subTnLst>
                                    <p:audio>
                                      <p:cMediaNode>
                                        <p:cTn display="0" masterRel="sameClick">
                                          <p:stCondLst>
                                            <p:cond evt="begin" delay="0">
                                              <p:tn val="44"/>
                                            </p:cond>
                                          </p:stCondLst>
                                          <p:endCondLst>
                                            <p:cond evt="onStopAudio" delay="0">
                                              <p:tgtEl>
                                                <p:sldTgt/>
                                              </p:tgtEl>
                                            </p:cond>
                                          </p:endCondLst>
                                        </p:cTn>
                                        <p:tgtEl>
                                          <p:sndTgt r:embed="rId5"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autoUpdateAnimBg="0"/>
      <p:bldP spid="392285" grpId="0"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9" name="Rectangle 3" descr="Rectangle: Click to edit Master text styles&#10;Second level&#10;Third level&#10;Fourth level&#10;Fifth level"/>
          <p:cNvSpPr>
            <a:spLocks noGrp="1" noChangeArrowheads="1"/>
          </p:cNvSpPr>
          <p:nvPr>
            <p:ph type="body" idx="1"/>
          </p:nvPr>
        </p:nvSpPr>
        <p:spPr>
          <a:xfrm>
            <a:off x="611188" y="1371600"/>
            <a:ext cx="4560887" cy="5349875"/>
          </a:xfrm>
          <a:solidFill>
            <a:schemeClr val="bg1"/>
          </a:solidFill>
        </p:spPr>
        <p:txBody>
          <a:bodyPr rIns="0"/>
          <a:lstStyle/>
          <a:p>
            <a:pPr marL="455613" indent="-455613" eaLnBrk="1" hangingPunct="1">
              <a:buClr>
                <a:srgbClr val="00006A"/>
              </a:buClr>
              <a:buFont typeface="Times" pitchFamily="84" charset="0"/>
              <a:buAutoNum type="arabicPeriod"/>
            </a:pPr>
            <a:r>
              <a:rPr lang="en-US" sz="2600" u="sng" smtClean="0">
                <a:solidFill>
                  <a:srgbClr val="CC0000"/>
                </a:solidFill>
              </a:rPr>
              <a:t>Resting potential</a:t>
            </a:r>
            <a:endParaRPr lang="en-US" sz="2600" smtClean="0"/>
          </a:p>
          <a:p>
            <a:pPr marL="455613" indent="-455613" eaLnBrk="1" hangingPunct="1">
              <a:buClr>
                <a:srgbClr val="00006A"/>
              </a:buClr>
              <a:buFont typeface="Times" pitchFamily="84" charset="0"/>
              <a:buAutoNum type="arabicPeriod"/>
            </a:pPr>
            <a:r>
              <a:rPr lang="en-US" sz="2600" smtClean="0"/>
              <a:t>Stimulus reaches </a:t>
            </a:r>
            <a:r>
              <a:rPr lang="en-US" sz="2600" u="sng" smtClean="0">
                <a:solidFill>
                  <a:srgbClr val="CC0000"/>
                </a:solidFill>
              </a:rPr>
              <a:t>threshold potential</a:t>
            </a:r>
            <a:endParaRPr lang="en-US" sz="2600" smtClean="0"/>
          </a:p>
          <a:p>
            <a:pPr marL="455613" indent="-455613" eaLnBrk="1" hangingPunct="1">
              <a:buClr>
                <a:srgbClr val="00006A"/>
              </a:buClr>
              <a:buFont typeface="Times" pitchFamily="84" charset="0"/>
              <a:buAutoNum type="arabicPeriod"/>
            </a:pPr>
            <a:r>
              <a:rPr lang="en-US" sz="2600" u="sng" smtClean="0">
                <a:solidFill>
                  <a:srgbClr val="CC0000"/>
                </a:solidFill>
              </a:rPr>
              <a:t>Depolarization</a:t>
            </a:r>
            <a:r>
              <a:rPr lang="en-US" sz="2600" smtClean="0"/>
              <a:t> </a:t>
            </a:r>
            <a:br>
              <a:rPr lang="en-US" sz="2600" smtClean="0"/>
            </a:br>
            <a:r>
              <a:rPr lang="en-US" sz="2600" smtClean="0"/>
              <a:t>Na</a:t>
            </a:r>
            <a:r>
              <a:rPr lang="en-US" sz="2600" baseline="30000" smtClean="0"/>
              <a:t>+</a:t>
            </a:r>
            <a:r>
              <a:rPr lang="en-US" sz="2600" smtClean="0"/>
              <a:t> channels open; </a:t>
            </a:r>
            <a:br>
              <a:rPr lang="en-US" sz="2600" smtClean="0"/>
            </a:br>
            <a:r>
              <a:rPr lang="en-US" sz="2600" smtClean="0"/>
              <a:t>K</a:t>
            </a:r>
            <a:r>
              <a:rPr lang="en-US" sz="2600" baseline="30000" smtClean="0"/>
              <a:t>+</a:t>
            </a:r>
            <a:r>
              <a:rPr lang="en-US" sz="2600" smtClean="0"/>
              <a:t> channels closed</a:t>
            </a:r>
          </a:p>
          <a:p>
            <a:pPr marL="455613" indent="-455613" eaLnBrk="1" hangingPunct="1">
              <a:buClr>
                <a:srgbClr val="00006A"/>
              </a:buClr>
              <a:buFont typeface="Times" pitchFamily="84" charset="0"/>
              <a:buAutoNum type="arabicPeriod"/>
            </a:pPr>
            <a:r>
              <a:rPr lang="en-US" sz="2600" smtClean="0"/>
              <a:t>Na</a:t>
            </a:r>
            <a:r>
              <a:rPr lang="en-US" sz="2600" baseline="30000" smtClean="0"/>
              <a:t>+</a:t>
            </a:r>
            <a:r>
              <a:rPr lang="en-US" sz="2600" smtClean="0"/>
              <a:t> channels close; </a:t>
            </a:r>
            <a:br>
              <a:rPr lang="en-US" sz="2600" smtClean="0"/>
            </a:br>
            <a:r>
              <a:rPr lang="en-US" sz="2600" smtClean="0"/>
              <a:t>K</a:t>
            </a:r>
            <a:r>
              <a:rPr lang="en-US" sz="2600" baseline="30000" smtClean="0"/>
              <a:t>+</a:t>
            </a:r>
            <a:r>
              <a:rPr lang="en-US" sz="2600" smtClean="0"/>
              <a:t> channels open</a:t>
            </a:r>
          </a:p>
          <a:p>
            <a:pPr marL="455613" indent="-455613" eaLnBrk="1" hangingPunct="1">
              <a:buClr>
                <a:srgbClr val="00006A"/>
              </a:buClr>
              <a:buFont typeface="Times" pitchFamily="84" charset="0"/>
              <a:buAutoNum type="arabicPeriod"/>
            </a:pPr>
            <a:r>
              <a:rPr lang="en-US" sz="2600" u="sng" smtClean="0">
                <a:solidFill>
                  <a:srgbClr val="CC0000"/>
                </a:solidFill>
              </a:rPr>
              <a:t>Repolarization</a:t>
            </a:r>
            <a:br>
              <a:rPr lang="en-US" sz="2600" u="sng" smtClean="0">
                <a:solidFill>
                  <a:srgbClr val="CC0000"/>
                </a:solidFill>
              </a:rPr>
            </a:br>
            <a:r>
              <a:rPr lang="en-US" sz="2600" smtClean="0"/>
              <a:t>reset charge gradient </a:t>
            </a:r>
            <a:endParaRPr lang="en-US" sz="2600" u="sng" smtClean="0">
              <a:solidFill>
                <a:srgbClr val="CC0000"/>
              </a:solidFill>
            </a:endParaRPr>
          </a:p>
          <a:p>
            <a:pPr marL="455613" indent="-455613" eaLnBrk="1" hangingPunct="1">
              <a:buClr>
                <a:srgbClr val="00006A"/>
              </a:buClr>
              <a:buFont typeface="Times" pitchFamily="84" charset="0"/>
              <a:buAutoNum type="arabicPeriod"/>
            </a:pPr>
            <a:r>
              <a:rPr lang="en-US" sz="2600" u="sng" smtClean="0">
                <a:solidFill>
                  <a:srgbClr val="CC0000"/>
                </a:solidFill>
              </a:rPr>
              <a:t>Undershoot</a:t>
            </a:r>
            <a:br>
              <a:rPr lang="en-US" sz="2600" u="sng" smtClean="0">
                <a:solidFill>
                  <a:srgbClr val="CC0000"/>
                </a:solidFill>
              </a:rPr>
            </a:br>
            <a:r>
              <a:rPr lang="en-US" sz="2600" smtClean="0"/>
              <a:t>K</a:t>
            </a:r>
            <a:r>
              <a:rPr lang="en-US" sz="2600" baseline="30000" smtClean="0"/>
              <a:t>+</a:t>
            </a:r>
            <a:r>
              <a:rPr lang="en-US" sz="2600" smtClean="0"/>
              <a:t> channels close slowly</a:t>
            </a:r>
          </a:p>
        </p:txBody>
      </p:sp>
      <p:sp>
        <p:nvSpPr>
          <p:cNvPr id="21507" name="Rectangle 2"/>
          <p:cNvSpPr>
            <a:spLocks noGrp="1" noChangeArrowheads="1"/>
          </p:cNvSpPr>
          <p:nvPr>
            <p:ph type="title"/>
          </p:nvPr>
        </p:nvSpPr>
        <p:spPr/>
        <p:txBody>
          <a:bodyPr/>
          <a:lstStyle/>
          <a:p>
            <a:pPr eaLnBrk="1" hangingPunct="1"/>
            <a:r>
              <a:rPr lang="en-US" smtClean="0"/>
              <a:t>Action potential graph</a:t>
            </a:r>
          </a:p>
        </p:txBody>
      </p:sp>
      <p:pic>
        <p:nvPicPr>
          <p:cNvPr id="21508" name="Picture 6"/>
          <p:cNvPicPr>
            <a:picLocks noChangeAspect="1" noChangeArrowheads="1"/>
          </p:cNvPicPr>
          <p:nvPr/>
        </p:nvPicPr>
        <p:blipFill>
          <a:blip r:embed="rId4" cstate="print"/>
          <a:srcRect t="9000" r="29250" b="6000"/>
          <a:stretch>
            <a:fillRect/>
          </a:stretch>
        </p:blipFill>
        <p:spPr bwMode="auto">
          <a:xfrm>
            <a:off x="5116513" y="3092450"/>
            <a:ext cx="3995737" cy="3595688"/>
          </a:xfrm>
          <a:prstGeom prst="rect">
            <a:avLst/>
          </a:prstGeom>
          <a:noFill/>
          <a:ln w="9525">
            <a:noFill/>
            <a:miter lim="800000"/>
            <a:headEnd/>
            <a:tailEnd/>
          </a:ln>
        </p:spPr>
      </p:pic>
      <p:sp>
        <p:nvSpPr>
          <p:cNvPr id="21509" name="Rectangle 7"/>
          <p:cNvSpPr>
            <a:spLocks noChangeArrowheads="1"/>
          </p:cNvSpPr>
          <p:nvPr/>
        </p:nvSpPr>
        <p:spPr bwMode="auto">
          <a:xfrm>
            <a:off x="5287963" y="5938838"/>
            <a:ext cx="488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–70 mV</a:t>
            </a:r>
          </a:p>
        </p:txBody>
      </p:sp>
      <p:sp>
        <p:nvSpPr>
          <p:cNvPr id="21510" name="Rectangle 8"/>
          <p:cNvSpPr>
            <a:spLocks noChangeArrowheads="1"/>
          </p:cNvSpPr>
          <p:nvPr/>
        </p:nvSpPr>
        <p:spPr bwMode="auto">
          <a:xfrm>
            <a:off x="5287963" y="5727700"/>
            <a:ext cx="488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–60 mV</a:t>
            </a:r>
          </a:p>
        </p:txBody>
      </p:sp>
      <p:sp>
        <p:nvSpPr>
          <p:cNvPr id="21511" name="Rectangle 9"/>
          <p:cNvSpPr>
            <a:spLocks noChangeArrowheads="1"/>
          </p:cNvSpPr>
          <p:nvPr/>
        </p:nvSpPr>
        <p:spPr bwMode="auto">
          <a:xfrm>
            <a:off x="5287963" y="6151563"/>
            <a:ext cx="488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–80 mV</a:t>
            </a:r>
          </a:p>
        </p:txBody>
      </p:sp>
      <p:sp>
        <p:nvSpPr>
          <p:cNvPr id="21512" name="Rectangle 10"/>
          <p:cNvSpPr>
            <a:spLocks noChangeArrowheads="1"/>
          </p:cNvSpPr>
          <p:nvPr/>
        </p:nvSpPr>
        <p:spPr bwMode="auto">
          <a:xfrm>
            <a:off x="5287963" y="5516563"/>
            <a:ext cx="488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–50 mV</a:t>
            </a:r>
          </a:p>
        </p:txBody>
      </p:sp>
      <p:sp>
        <p:nvSpPr>
          <p:cNvPr id="21513" name="Rectangle 11"/>
          <p:cNvSpPr>
            <a:spLocks noChangeArrowheads="1"/>
          </p:cNvSpPr>
          <p:nvPr/>
        </p:nvSpPr>
        <p:spPr bwMode="auto">
          <a:xfrm>
            <a:off x="5287963" y="5303838"/>
            <a:ext cx="488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–40 mV</a:t>
            </a:r>
          </a:p>
        </p:txBody>
      </p:sp>
      <p:sp>
        <p:nvSpPr>
          <p:cNvPr id="21514" name="Rectangle 12"/>
          <p:cNvSpPr>
            <a:spLocks noChangeArrowheads="1"/>
          </p:cNvSpPr>
          <p:nvPr/>
        </p:nvSpPr>
        <p:spPr bwMode="auto">
          <a:xfrm>
            <a:off x="5287963" y="5091113"/>
            <a:ext cx="488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–30 mV</a:t>
            </a:r>
          </a:p>
        </p:txBody>
      </p:sp>
      <p:sp>
        <p:nvSpPr>
          <p:cNvPr id="21515" name="Rectangle 13"/>
          <p:cNvSpPr>
            <a:spLocks noChangeArrowheads="1"/>
          </p:cNvSpPr>
          <p:nvPr/>
        </p:nvSpPr>
        <p:spPr bwMode="auto">
          <a:xfrm>
            <a:off x="5287963" y="4879975"/>
            <a:ext cx="488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–20 mV</a:t>
            </a:r>
          </a:p>
        </p:txBody>
      </p:sp>
      <p:sp>
        <p:nvSpPr>
          <p:cNvPr id="21516" name="Rectangle 14"/>
          <p:cNvSpPr>
            <a:spLocks noChangeArrowheads="1"/>
          </p:cNvSpPr>
          <p:nvPr/>
        </p:nvSpPr>
        <p:spPr bwMode="auto">
          <a:xfrm>
            <a:off x="5287963" y="4667250"/>
            <a:ext cx="488950"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–10 mV</a:t>
            </a:r>
          </a:p>
        </p:txBody>
      </p:sp>
      <p:sp>
        <p:nvSpPr>
          <p:cNvPr id="21517" name="Rectangle 15"/>
          <p:cNvSpPr>
            <a:spLocks noChangeArrowheads="1"/>
          </p:cNvSpPr>
          <p:nvPr/>
        </p:nvSpPr>
        <p:spPr bwMode="auto">
          <a:xfrm>
            <a:off x="5449888" y="4456113"/>
            <a:ext cx="333375"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0 mV</a:t>
            </a:r>
            <a:endParaRPr lang="en-US" sz="1600">
              <a:solidFill>
                <a:srgbClr val="000000"/>
              </a:solidFill>
            </a:endParaRPr>
          </a:p>
        </p:txBody>
      </p:sp>
      <p:sp>
        <p:nvSpPr>
          <p:cNvPr id="21518" name="Rectangle 16"/>
          <p:cNvSpPr>
            <a:spLocks noChangeArrowheads="1"/>
          </p:cNvSpPr>
          <p:nvPr/>
        </p:nvSpPr>
        <p:spPr bwMode="auto">
          <a:xfrm>
            <a:off x="5368925" y="4244975"/>
            <a:ext cx="411163"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10 mV</a:t>
            </a:r>
            <a:endParaRPr lang="en-US" sz="1600">
              <a:solidFill>
                <a:srgbClr val="000000"/>
              </a:solidFill>
            </a:endParaRPr>
          </a:p>
        </p:txBody>
      </p:sp>
      <p:sp>
        <p:nvSpPr>
          <p:cNvPr id="21519" name="Rectangle 17"/>
          <p:cNvSpPr>
            <a:spLocks noChangeArrowheads="1"/>
          </p:cNvSpPr>
          <p:nvPr/>
        </p:nvSpPr>
        <p:spPr bwMode="auto">
          <a:xfrm>
            <a:off x="5895975" y="4167188"/>
            <a:ext cx="1138238" cy="311150"/>
          </a:xfrm>
          <a:prstGeom prst="rect">
            <a:avLst/>
          </a:prstGeom>
          <a:noFill/>
          <a:ln w="9525">
            <a:noFill/>
            <a:miter lim="800000"/>
            <a:headEnd/>
            <a:tailEnd/>
          </a:ln>
        </p:spPr>
        <p:txBody>
          <a:bodyPr wrap="none" lIns="0" tIns="0" rIns="0" bIns="0">
            <a:spAutoFit/>
          </a:bodyPr>
          <a:lstStyle/>
          <a:p>
            <a:pPr>
              <a:lnSpc>
                <a:spcPct val="85000"/>
              </a:lnSpc>
            </a:pPr>
            <a:r>
              <a:rPr lang="en-US" sz="1300" b="1">
                <a:solidFill>
                  <a:srgbClr val="000000"/>
                </a:solidFill>
              </a:rPr>
              <a:t>Depolarization</a:t>
            </a:r>
          </a:p>
          <a:p>
            <a:pPr>
              <a:lnSpc>
                <a:spcPct val="85000"/>
              </a:lnSpc>
            </a:pPr>
            <a:r>
              <a:rPr lang="en-US" sz="1100" b="1">
                <a:solidFill>
                  <a:srgbClr val="000000"/>
                </a:solidFill>
              </a:rPr>
              <a:t>Na</a:t>
            </a:r>
            <a:r>
              <a:rPr lang="en-US" sz="1100" b="1" baseline="30000">
                <a:solidFill>
                  <a:srgbClr val="000000"/>
                </a:solidFill>
              </a:rPr>
              <a:t>+ </a:t>
            </a:r>
            <a:r>
              <a:rPr lang="en-US" sz="1100" b="1">
                <a:solidFill>
                  <a:srgbClr val="000000"/>
                </a:solidFill>
              </a:rPr>
              <a:t>flows in</a:t>
            </a:r>
          </a:p>
        </p:txBody>
      </p:sp>
      <p:sp>
        <p:nvSpPr>
          <p:cNvPr id="21520" name="Rectangle 18"/>
          <p:cNvSpPr>
            <a:spLocks noChangeArrowheads="1"/>
          </p:cNvSpPr>
          <p:nvPr/>
        </p:nvSpPr>
        <p:spPr bwMode="auto">
          <a:xfrm>
            <a:off x="5368925" y="4032250"/>
            <a:ext cx="411163"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20 mV</a:t>
            </a:r>
            <a:endParaRPr lang="en-US" sz="1600">
              <a:solidFill>
                <a:srgbClr val="000000"/>
              </a:solidFill>
            </a:endParaRPr>
          </a:p>
        </p:txBody>
      </p:sp>
      <p:sp>
        <p:nvSpPr>
          <p:cNvPr id="21521" name="Rectangle 19"/>
          <p:cNvSpPr>
            <a:spLocks noChangeArrowheads="1"/>
          </p:cNvSpPr>
          <p:nvPr/>
        </p:nvSpPr>
        <p:spPr bwMode="auto">
          <a:xfrm>
            <a:off x="5368925" y="3821113"/>
            <a:ext cx="411163"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30 mV</a:t>
            </a:r>
            <a:endParaRPr lang="en-US" sz="1600">
              <a:solidFill>
                <a:srgbClr val="000000"/>
              </a:solidFill>
            </a:endParaRPr>
          </a:p>
        </p:txBody>
      </p:sp>
      <p:sp>
        <p:nvSpPr>
          <p:cNvPr id="21522" name="Rectangle 20"/>
          <p:cNvSpPr>
            <a:spLocks noChangeArrowheads="1"/>
          </p:cNvSpPr>
          <p:nvPr/>
        </p:nvSpPr>
        <p:spPr bwMode="auto">
          <a:xfrm>
            <a:off x="5368925" y="3600450"/>
            <a:ext cx="411163"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40 mV</a:t>
            </a:r>
            <a:endParaRPr lang="en-US" sz="1600">
              <a:solidFill>
                <a:srgbClr val="000000"/>
              </a:solidFill>
            </a:endParaRPr>
          </a:p>
        </p:txBody>
      </p:sp>
      <p:sp>
        <p:nvSpPr>
          <p:cNvPr id="21523" name="Rectangle 21"/>
          <p:cNvSpPr>
            <a:spLocks noChangeArrowheads="1"/>
          </p:cNvSpPr>
          <p:nvPr/>
        </p:nvSpPr>
        <p:spPr bwMode="auto">
          <a:xfrm>
            <a:off x="7724775" y="4167188"/>
            <a:ext cx="1138238" cy="311150"/>
          </a:xfrm>
          <a:prstGeom prst="rect">
            <a:avLst/>
          </a:prstGeom>
          <a:noFill/>
          <a:ln w="9525">
            <a:noFill/>
            <a:miter lim="800000"/>
            <a:headEnd/>
            <a:tailEnd/>
          </a:ln>
        </p:spPr>
        <p:txBody>
          <a:bodyPr wrap="none" lIns="0" tIns="0" rIns="0" bIns="0">
            <a:spAutoFit/>
          </a:bodyPr>
          <a:lstStyle/>
          <a:p>
            <a:pPr>
              <a:lnSpc>
                <a:spcPct val="85000"/>
              </a:lnSpc>
            </a:pPr>
            <a:r>
              <a:rPr lang="en-US" sz="1300" b="1">
                <a:solidFill>
                  <a:srgbClr val="000000"/>
                </a:solidFill>
              </a:rPr>
              <a:t>Repolarization</a:t>
            </a:r>
          </a:p>
          <a:p>
            <a:pPr>
              <a:lnSpc>
                <a:spcPct val="85000"/>
              </a:lnSpc>
            </a:pPr>
            <a:r>
              <a:rPr lang="en-US" sz="1100" b="1">
                <a:solidFill>
                  <a:srgbClr val="000000"/>
                </a:solidFill>
              </a:rPr>
              <a:t>K</a:t>
            </a:r>
            <a:r>
              <a:rPr lang="en-US" sz="1100" b="1" baseline="30000">
                <a:solidFill>
                  <a:srgbClr val="000000"/>
                </a:solidFill>
              </a:rPr>
              <a:t>+</a:t>
            </a:r>
            <a:r>
              <a:rPr lang="en-US" sz="900" b="1">
                <a:solidFill>
                  <a:srgbClr val="000000"/>
                </a:solidFill>
              </a:rPr>
              <a:t> </a:t>
            </a:r>
            <a:r>
              <a:rPr lang="en-US" sz="1100" b="1">
                <a:solidFill>
                  <a:srgbClr val="000000"/>
                </a:solidFill>
              </a:rPr>
              <a:t>flows out</a:t>
            </a:r>
            <a:endParaRPr lang="en-US" sz="1600">
              <a:solidFill>
                <a:srgbClr val="000000"/>
              </a:solidFill>
            </a:endParaRPr>
          </a:p>
        </p:txBody>
      </p:sp>
      <p:sp>
        <p:nvSpPr>
          <p:cNvPr id="21524" name="Rectangle 22"/>
          <p:cNvSpPr>
            <a:spLocks noChangeArrowheads="1"/>
          </p:cNvSpPr>
          <p:nvPr/>
        </p:nvSpPr>
        <p:spPr bwMode="auto">
          <a:xfrm>
            <a:off x="5934075" y="5480050"/>
            <a:ext cx="674688"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Threshold</a:t>
            </a:r>
            <a:endParaRPr lang="en-US" sz="1600">
              <a:solidFill>
                <a:srgbClr val="000000"/>
              </a:solidFill>
            </a:endParaRPr>
          </a:p>
        </p:txBody>
      </p:sp>
      <p:sp>
        <p:nvSpPr>
          <p:cNvPr id="21525" name="Rectangle 23"/>
          <p:cNvSpPr>
            <a:spLocks noChangeArrowheads="1"/>
          </p:cNvSpPr>
          <p:nvPr/>
        </p:nvSpPr>
        <p:spPr bwMode="auto">
          <a:xfrm>
            <a:off x="7858125" y="5346700"/>
            <a:ext cx="1179513" cy="285750"/>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Hyperpolarization</a:t>
            </a:r>
          </a:p>
          <a:p>
            <a:pPr algn="l">
              <a:lnSpc>
                <a:spcPct val="85000"/>
              </a:lnSpc>
            </a:pPr>
            <a:r>
              <a:rPr lang="en-US" sz="1100" b="1">
                <a:solidFill>
                  <a:srgbClr val="000000"/>
                </a:solidFill>
              </a:rPr>
              <a:t>(undershoot)</a:t>
            </a:r>
            <a:endParaRPr lang="en-US" sz="1600">
              <a:solidFill>
                <a:srgbClr val="000000"/>
              </a:solidFill>
            </a:endParaRPr>
          </a:p>
        </p:txBody>
      </p:sp>
      <p:sp>
        <p:nvSpPr>
          <p:cNvPr id="21526" name="Rectangle 24"/>
          <p:cNvSpPr>
            <a:spLocks noChangeArrowheads="1"/>
          </p:cNvSpPr>
          <p:nvPr/>
        </p:nvSpPr>
        <p:spPr bwMode="auto">
          <a:xfrm>
            <a:off x="6543675" y="6072188"/>
            <a:ext cx="1133475"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Resting potential</a:t>
            </a:r>
            <a:endParaRPr lang="en-US" sz="1600">
              <a:solidFill>
                <a:srgbClr val="000000"/>
              </a:solidFill>
            </a:endParaRPr>
          </a:p>
        </p:txBody>
      </p:sp>
      <p:sp>
        <p:nvSpPr>
          <p:cNvPr id="21527" name="Rectangle 25"/>
          <p:cNvSpPr>
            <a:spLocks noChangeArrowheads="1"/>
          </p:cNvSpPr>
          <p:nvPr/>
        </p:nvSpPr>
        <p:spPr bwMode="auto">
          <a:xfrm>
            <a:off x="8415338" y="6062663"/>
            <a:ext cx="512762"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Resting</a:t>
            </a:r>
            <a:endParaRPr lang="en-US" sz="1600">
              <a:solidFill>
                <a:srgbClr val="000000"/>
              </a:solidFill>
            </a:endParaRPr>
          </a:p>
        </p:txBody>
      </p:sp>
      <p:sp>
        <p:nvSpPr>
          <p:cNvPr id="21528" name="Rectangle 26"/>
          <p:cNvSpPr>
            <a:spLocks noChangeArrowheads="1"/>
          </p:cNvSpPr>
          <p:nvPr/>
        </p:nvSpPr>
        <p:spPr bwMode="auto">
          <a:xfrm>
            <a:off x="6251575" y="6054725"/>
            <a:ext cx="77788"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1</a:t>
            </a:r>
            <a:endParaRPr lang="en-US" sz="1600">
              <a:solidFill>
                <a:srgbClr val="000000"/>
              </a:solidFill>
            </a:endParaRPr>
          </a:p>
        </p:txBody>
      </p:sp>
      <p:sp>
        <p:nvSpPr>
          <p:cNvPr id="21529" name="Rectangle 27"/>
          <p:cNvSpPr>
            <a:spLocks noChangeArrowheads="1"/>
          </p:cNvSpPr>
          <p:nvPr/>
        </p:nvSpPr>
        <p:spPr bwMode="auto">
          <a:xfrm>
            <a:off x="6532563" y="5786438"/>
            <a:ext cx="77787"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2</a:t>
            </a:r>
            <a:endParaRPr lang="en-US" sz="1600">
              <a:solidFill>
                <a:srgbClr val="000000"/>
              </a:solidFill>
            </a:endParaRPr>
          </a:p>
        </p:txBody>
      </p:sp>
      <p:sp>
        <p:nvSpPr>
          <p:cNvPr id="21530" name="Rectangle 28"/>
          <p:cNvSpPr>
            <a:spLocks noChangeArrowheads="1"/>
          </p:cNvSpPr>
          <p:nvPr/>
        </p:nvSpPr>
        <p:spPr bwMode="auto">
          <a:xfrm>
            <a:off x="6726238" y="4735513"/>
            <a:ext cx="77787"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3</a:t>
            </a:r>
            <a:endParaRPr lang="en-US" sz="1600">
              <a:solidFill>
                <a:srgbClr val="000000"/>
              </a:solidFill>
            </a:endParaRPr>
          </a:p>
        </p:txBody>
      </p:sp>
      <p:sp>
        <p:nvSpPr>
          <p:cNvPr id="21531" name="Rectangle 29"/>
          <p:cNvSpPr>
            <a:spLocks noChangeArrowheads="1"/>
          </p:cNvSpPr>
          <p:nvPr/>
        </p:nvSpPr>
        <p:spPr bwMode="auto">
          <a:xfrm>
            <a:off x="7275513" y="3625850"/>
            <a:ext cx="77787"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4</a:t>
            </a:r>
            <a:endParaRPr lang="en-US" sz="1600">
              <a:solidFill>
                <a:srgbClr val="000000"/>
              </a:solidFill>
            </a:endParaRPr>
          </a:p>
        </p:txBody>
      </p:sp>
      <p:sp>
        <p:nvSpPr>
          <p:cNvPr id="21532" name="Rectangle 30"/>
          <p:cNvSpPr>
            <a:spLocks noChangeArrowheads="1"/>
          </p:cNvSpPr>
          <p:nvPr/>
        </p:nvSpPr>
        <p:spPr bwMode="auto">
          <a:xfrm>
            <a:off x="7767638" y="4735513"/>
            <a:ext cx="77787"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5</a:t>
            </a:r>
            <a:endParaRPr lang="en-US" sz="1600">
              <a:solidFill>
                <a:srgbClr val="000000"/>
              </a:solidFill>
            </a:endParaRPr>
          </a:p>
        </p:txBody>
      </p:sp>
      <p:sp>
        <p:nvSpPr>
          <p:cNvPr id="21533" name="Rectangle 31"/>
          <p:cNvSpPr>
            <a:spLocks noChangeArrowheads="1"/>
          </p:cNvSpPr>
          <p:nvPr/>
        </p:nvSpPr>
        <p:spPr bwMode="auto">
          <a:xfrm>
            <a:off x="8283575" y="6062663"/>
            <a:ext cx="77788" cy="142875"/>
          </a:xfrm>
          <a:prstGeom prst="rect">
            <a:avLst/>
          </a:prstGeom>
          <a:noFill/>
          <a:ln w="9525">
            <a:noFill/>
            <a:miter lim="800000"/>
            <a:headEnd/>
            <a:tailEnd/>
          </a:ln>
        </p:spPr>
        <p:txBody>
          <a:bodyPr wrap="none" lIns="0" tIns="0" rIns="0" bIns="0">
            <a:spAutoFit/>
          </a:bodyPr>
          <a:lstStyle/>
          <a:p>
            <a:pPr algn="l">
              <a:lnSpc>
                <a:spcPct val="85000"/>
              </a:lnSpc>
            </a:pPr>
            <a:r>
              <a:rPr lang="en-US" sz="1100" b="1">
                <a:solidFill>
                  <a:srgbClr val="000000"/>
                </a:solidFill>
              </a:rPr>
              <a:t>6</a:t>
            </a:r>
            <a:endParaRPr lang="en-US" sz="1600">
              <a:solidFill>
                <a:srgbClr val="000000"/>
              </a:solidFill>
            </a:endParaRPr>
          </a:p>
        </p:txBody>
      </p:sp>
      <p:sp>
        <p:nvSpPr>
          <p:cNvPr id="21534" name="Line 32"/>
          <p:cNvSpPr>
            <a:spLocks noChangeShapeType="1"/>
          </p:cNvSpPr>
          <p:nvPr/>
        </p:nvSpPr>
        <p:spPr bwMode="auto">
          <a:xfrm flipH="1">
            <a:off x="7537450" y="6005513"/>
            <a:ext cx="61913" cy="61912"/>
          </a:xfrm>
          <a:prstGeom prst="line">
            <a:avLst/>
          </a:prstGeom>
          <a:noFill/>
          <a:ln w="12700">
            <a:solidFill>
              <a:srgbClr val="000000"/>
            </a:solidFill>
            <a:round/>
            <a:headEnd/>
            <a:tailEnd/>
          </a:ln>
        </p:spPr>
        <p:txBody>
          <a:bodyPr/>
          <a:lstStyle/>
          <a:p>
            <a:endParaRPr lang="en-US"/>
          </a:p>
        </p:txBody>
      </p:sp>
      <p:sp>
        <p:nvSpPr>
          <p:cNvPr id="21535" name="Line 33"/>
          <p:cNvSpPr>
            <a:spLocks noChangeShapeType="1"/>
          </p:cNvSpPr>
          <p:nvPr/>
        </p:nvSpPr>
        <p:spPr bwMode="auto">
          <a:xfrm>
            <a:off x="8023225" y="5635625"/>
            <a:ext cx="1588" cy="511175"/>
          </a:xfrm>
          <a:prstGeom prst="line">
            <a:avLst/>
          </a:prstGeom>
          <a:noFill/>
          <a:ln w="12700">
            <a:solidFill>
              <a:srgbClr val="000000"/>
            </a:solidFill>
            <a:round/>
            <a:headEnd/>
            <a:tailEnd/>
          </a:ln>
        </p:spPr>
        <p:txBody>
          <a:bodyPr/>
          <a:lstStyle/>
          <a:p>
            <a:endParaRPr lang="en-US"/>
          </a:p>
        </p:txBody>
      </p:sp>
      <p:sp>
        <p:nvSpPr>
          <p:cNvPr id="21536" name="Line 34"/>
          <p:cNvSpPr>
            <a:spLocks noChangeShapeType="1"/>
          </p:cNvSpPr>
          <p:nvPr/>
        </p:nvSpPr>
        <p:spPr bwMode="auto">
          <a:xfrm flipV="1">
            <a:off x="8596313" y="6005513"/>
            <a:ext cx="1587" cy="52387"/>
          </a:xfrm>
          <a:prstGeom prst="line">
            <a:avLst/>
          </a:prstGeom>
          <a:noFill/>
          <a:ln w="12700">
            <a:solidFill>
              <a:srgbClr val="000000"/>
            </a:solidFill>
            <a:round/>
            <a:headEnd/>
            <a:tailEnd/>
          </a:ln>
        </p:spPr>
        <p:txBody>
          <a:bodyPr/>
          <a:lstStyle/>
          <a:p>
            <a:endParaRPr lang="en-US"/>
          </a:p>
        </p:txBody>
      </p:sp>
      <p:sp>
        <p:nvSpPr>
          <p:cNvPr id="21537" name="Rectangle 35"/>
          <p:cNvSpPr>
            <a:spLocks noChangeArrowheads="1"/>
          </p:cNvSpPr>
          <p:nvPr/>
        </p:nvSpPr>
        <p:spPr bwMode="auto">
          <a:xfrm rot="-5400000">
            <a:off x="4277519" y="4802981"/>
            <a:ext cx="1743075" cy="214313"/>
          </a:xfrm>
          <a:prstGeom prst="rect">
            <a:avLst/>
          </a:prstGeom>
          <a:noFill/>
          <a:ln w="9525">
            <a:noFill/>
            <a:miter lim="800000"/>
            <a:headEnd/>
            <a:tailEnd/>
          </a:ln>
        </p:spPr>
        <p:txBody>
          <a:bodyPr wrap="none" bIns="0">
            <a:spAutoFit/>
          </a:bodyPr>
          <a:lstStyle/>
          <a:p>
            <a:pPr algn="l">
              <a:lnSpc>
                <a:spcPct val="85000"/>
              </a:lnSpc>
            </a:pPr>
            <a:r>
              <a:rPr lang="en-US" sz="1300" b="1">
                <a:solidFill>
                  <a:srgbClr val="000000"/>
                </a:solidFill>
              </a:rPr>
              <a:t>Membrane potential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anim calcmode="lin" valueType="num">
                                      <p:cBhvr additive="base">
                                        <p:cTn id="7" dur="500" fill="hold"/>
                                        <p:tgtEl>
                                          <p:spTgt spid="408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85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8579">
                                            <p:txEl>
                                              <p:pRg st="1" end="1"/>
                                            </p:txEl>
                                          </p:spTgt>
                                        </p:tgtEl>
                                        <p:attrNameLst>
                                          <p:attrName>style.visibility</p:attrName>
                                        </p:attrNameLst>
                                      </p:cBhvr>
                                      <p:to>
                                        <p:strVal val="visible"/>
                                      </p:to>
                                    </p:set>
                                    <p:anim calcmode="lin" valueType="num">
                                      <p:cBhvr additive="base">
                                        <p:cTn id="13" dur="500" fill="hold"/>
                                        <p:tgtEl>
                                          <p:spTgt spid="408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85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8579">
                                            <p:txEl>
                                              <p:pRg st="2" end="2"/>
                                            </p:txEl>
                                          </p:spTgt>
                                        </p:tgtEl>
                                        <p:attrNameLst>
                                          <p:attrName>style.visibility</p:attrName>
                                        </p:attrNameLst>
                                      </p:cBhvr>
                                      <p:to>
                                        <p:strVal val="visible"/>
                                      </p:to>
                                    </p:set>
                                    <p:anim calcmode="lin" valueType="num">
                                      <p:cBhvr additive="base">
                                        <p:cTn id="19" dur="500" fill="hold"/>
                                        <p:tgtEl>
                                          <p:spTgt spid="4085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85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8579">
                                            <p:txEl>
                                              <p:pRg st="3" end="3"/>
                                            </p:txEl>
                                          </p:spTgt>
                                        </p:tgtEl>
                                        <p:attrNameLst>
                                          <p:attrName>style.visibility</p:attrName>
                                        </p:attrNameLst>
                                      </p:cBhvr>
                                      <p:to>
                                        <p:strVal val="visible"/>
                                      </p:to>
                                    </p:set>
                                    <p:anim calcmode="lin" valueType="num">
                                      <p:cBhvr additive="base">
                                        <p:cTn id="25" dur="500" fill="hold"/>
                                        <p:tgtEl>
                                          <p:spTgt spid="4085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85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8579">
                                            <p:txEl>
                                              <p:pRg st="4" end="4"/>
                                            </p:txEl>
                                          </p:spTgt>
                                        </p:tgtEl>
                                        <p:attrNameLst>
                                          <p:attrName>style.visibility</p:attrName>
                                        </p:attrNameLst>
                                      </p:cBhvr>
                                      <p:to>
                                        <p:strVal val="visible"/>
                                      </p:to>
                                    </p:set>
                                    <p:anim calcmode="lin" valueType="num">
                                      <p:cBhvr additive="base">
                                        <p:cTn id="31" dur="500" fill="hold"/>
                                        <p:tgtEl>
                                          <p:spTgt spid="4085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857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8579">
                                            <p:txEl>
                                              <p:pRg st="5" end="5"/>
                                            </p:txEl>
                                          </p:spTgt>
                                        </p:tgtEl>
                                        <p:attrNameLst>
                                          <p:attrName>style.visibility</p:attrName>
                                        </p:attrNameLst>
                                      </p:cBhvr>
                                      <p:to>
                                        <p:strVal val="visible"/>
                                      </p:to>
                                    </p:set>
                                    <p:anim calcmode="lin" valueType="num">
                                      <p:cBhvr additive="base">
                                        <p:cTn id="37" dur="500" fill="hold"/>
                                        <p:tgtEl>
                                          <p:spTgt spid="40857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857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The nervous and endocrine systems send completely different kinds of messages so they never work together.</a:t>
            </a:r>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p:cNvPicPr>
            <a:picLocks noChangeAspect="1" noChangeArrowheads="1"/>
          </p:cNvPicPr>
          <p:nvPr/>
        </p:nvPicPr>
        <p:blipFill>
          <a:blip r:embed="rId5" cstate="print"/>
          <a:srcRect l="13499" r="21375"/>
          <a:stretch>
            <a:fillRect/>
          </a:stretch>
        </p:blipFill>
        <p:spPr bwMode="auto">
          <a:xfrm>
            <a:off x="153988" y="1284288"/>
            <a:ext cx="4162425" cy="4792662"/>
          </a:xfrm>
          <a:prstGeom prst="rect">
            <a:avLst/>
          </a:prstGeom>
          <a:noFill/>
          <a:ln w="9525">
            <a:noFill/>
            <a:miter lim="800000"/>
            <a:headEnd/>
            <a:tailEnd/>
          </a:ln>
        </p:spPr>
      </p:pic>
      <p:sp>
        <p:nvSpPr>
          <p:cNvPr id="25603" name="Rectangle 32"/>
          <p:cNvSpPr>
            <a:spLocks noChangeArrowheads="1"/>
          </p:cNvSpPr>
          <p:nvPr/>
        </p:nvSpPr>
        <p:spPr bwMode="auto">
          <a:xfrm>
            <a:off x="2867025" y="4538663"/>
            <a:ext cx="1566863" cy="333375"/>
          </a:xfrm>
          <a:prstGeom prst="rect">
            <a:avLst/>
          </a:prstGeom>
          <a:solidFill>
            <a:schemeClr val="bg1">
              <a:alpha val="50195"/>
            </a:schemeClr>
          </a:solidFill>
          <a:ln w="9525">
            <a:noFill/>
            <a:miter lim="800000"/>
            <a:headEnd/>
            <a:tailEnd/>
          </a:ln>
        </p:spPr>
        <p:txBody>
          <a:bodyPr wrap="none" anchor="ctr"/>
          <a:lstStyle/>
          <a:p>
            <a:endParaRPr lang="en-US"/>
          </a:p>
        </p:txBody>
      </p:sp>
      <p:sp>
        <p:nvSpPr>
          <p:cNvPr id="25604" name="Rectangle 7"/>
          <p:cNvSpPr>
            <a:spLocks noChangeArrowheads="1"/>
          </p:cNvSpPr>
          <p:nvPr/>
        </p:nvSpPr>
        <p:spPr bwMode="auto">
          <a:xfrm>
            <a:off x="2441575" y="1473200"/>
            <a:ext cx="1403350" cy="220663"/>
          </a:xfrm>
          <a:prstGeom prst="rect">
            <a:avLst/>
          </a:prstGeom>
          <a:noFill/>
          <a:ln w="9525">
            <a:noFill/>
            <a:miter lim="800000"/>
            <a:headEnd/>
            <a:tailEnd/>
          </a:ln>
        </p:spPr>
        <p:txBody>
          <a:bodyPr wrap="none" lIns="0" tIns="0" rIns="0" bIns="0">
            <a:spAutoFit/>
          </a:bodyPr>
          <a:lstStyle/>
          <a:p>
            <a:pPr algn="l">
              <a:lnSpc>
                <a:spcPct val="85000"/>
              </a:lnSpc>
            </a:pPr>
            <a:r>
              <a:rPr lang="en-US" sz="1700" b="1">
                <a:solidFill>
                  <a:srgbClr val="000000"/>
                </a:solidFill>
              </a:rPr>
              <a:t>axon terminal</a:t>
            </a:r>
            <a:endParaRPr lang="en-US" sz="1600"/>
          </a:p>
        </p:txBody>
      </p:sp>
      <p:sp>
        <p:nvSpPr>
          <p:cNvPr id="25605" name="Rectangle 8"/>
          <p:cNvSpPr>
            <a:spLocks noChangeArrowheads="1"/>
          </p:cNvSpPr>
          <p:nvPr/>
        </p:nvSpPr>
        <p:spPr bwMode="auto">
          <a:xfrm>
            <a:off x="2901950" y="2417763"/>
            <a:ext cx="1776413" cy="220662"/>
          </a:xfrm>
          <a:prstGeom prst="rect">
            <a:avLst/>
          </a:prstGeom>
          <a:noFill/>
          <a:ln w="9525">
            <a:noFill/>
            <a:miter lim="800000"/>
            <a:headEnd/>
            <a:tailEnd/>
          </a:ln>
        </p:spPr>
        <p:txBody>
          <a:bodyPr wrap="none" lIns="0" tIns="0" rIns="0" bIns="0">
            <a:spAutoFit/>
          </a:bodyPr>
          <a:lstStyle/>
          <a:p>
            <a:pPr algn="l">
              <a:lnSpc>
                <a:spcPct val="85000"/>
              </a:lnSpc>
            </a:pPr>
            <a:r>
              <a:rPr lang="en-US" sz="1700" b="1">
                <a:solidFill>
                  <a:srgbClr val="000000"/>
                </a:solidFill>
              </a:rPr>
              <a:t>synaptic vesicles</a:t>
            </a:r>
            <a:endParaRPr lang="en-US" sz="1600"/>
          </a:p>
        </p:txBody>
      </p:sp>
      <p:sp>
        <p:nvSpPr>
          <p:cNvPr id="25606" name="Rectangle 9"/>
          <p:cNvSpPr>
            <a:spLocks noChangeArrowheads="1"/>
          </p:cNvSpPr>
          <p:nvPr/>
        </p:nvSpPr>
        <p:spPr bwMode="auto">
          <a:xfrm>
            <a:off x="2865438" y="5232400"/>
            <a:ext cx="1835150" cy="220663"/>
          </a:xfrm>
          <a:prstGeom prst="rect">
            <a:avLst/>
          </a:prstGeom>
          <a:noFill/>
          <a:ln w="9525">
            <a:noFill/>
            <a:miter lim="800000"/>
            <a:headEnd/>
            <a:tailEnd/>
          </a:ln>
        </p:spPr>
        <p:txBody>
          <a:bodyPr wrap="none" lIns="0" tIns="0" rIns="0" bIns="0">
            <a:spAutoFit/>
          </a:bodyPr>
          <a:lstStyle/>
          <a:p>
            <a:pPr algn="l">
              <a:lnSpc>
                <a:spcPct val="85000"/>
              </a:lnSpc>
            </a:pPr>
            <a:r>
              <a:rPr lang="en-US" sz="1700" b="1">
                <a:solidFill>
                  <a:srgbClr val="000000"/>
                </a:solidFill>
              </a:rPr>
              <a:t>muscle cell (fiber)</a:t>
            </a:r>
            <a:endParaRPr lang="en-US" sz="1600"/>
          </a:p>
        </p:txBody>
      </p:sp>
      <p:sp>
        <p:nvSpPr>
          <p:cNvPr id="25607" name="Rectangle 10"/>
          <p:cNvSpPr>
            <a:spLocks noChangeArrowheads="1"/>
          </p:cNvSpPr>
          <p:nvPr/>
        </p:nvSpPr>
        <p:spPr bwMode="auto">
          <a:xfrm>
            <a:off x="2936875" y="4383088"/>
            <a:ext cx="2236788" cy="441325"/>
          </a:xfrm>
          <a:prstGeom prst="rect">
            <a:avLst/>
          </a:prstGeom>
          <a:noFill/>
          <a:ln w="9525">
            <a:noFill/>
            <a:miter lim="800000"/>
            <a:headEnd/>
            <a:tailEnd/>
          </a:ln>
        </p:spPr>
        <p:txBody>
          <a:bodyPr lIns="0" tIns="0" rIns="0" bIns="0">
            <a:spAutoFit/>
          </a:bodyPr>
          <a:lstStyle/>
          <a:p>
            <a:pPr algn="l">
              <a:lnSpc>
                <a:spcPct val="85000"/>
              </a:lnSpc>
            </a:pPr>
            <a:r>
              <a:rPr lang="en-US" sz="1700" b="1">
                <a:solidFill>
                  <a:srgbClr val="000000"/>
                </a:solidFill>
              </a:rPr>
              <a:t>neurotransmitter</a:t>
            </a:r>
            <a:br>
              <a:rPr lang="en-US" sz="1700" b="1">
                <a:solidFill>
                  <a:srgbClr val="000000"/>
                </a:solidFill>
              </a:rPr>
            </a:br>
            <a:r>
              <a:rPr lang="en-US" sz="1700" b="1">
                <a:solidFill>
                  <a:srgbClr val="CC0000"/>
                </a:solidFill>
              </a:rPr>
              <a:t>acetylcholine (ACh)</a:t>
            </a:r>
            <a:endParaRPr lang="en-US" sz="1600"/>
          </a:p>
        </p:txBody>
      </p:sp>
      <p:sp>
        <p:nvSpPr>
          <p:cNvPr id="25608" name="Rectangle 11"/>
          <p:cNvSpPr>
            <a:spLocks noChangeArrowheads="1"/>
          </p:cNvSpPr>
          <p:nvPr/>
        </p:nvSpPr>
        <p:spPr bwMode="auto">
          <a:xfrm>
            <a:off x="650875" y="4649788"/>
            <a:ext cx="1655763" cy="220662"/>
          </a:xfrm>
          <a:prstGeom prst="rect">
            <a:avLst/>
          </a:prstGeom>
          <a:noFill/>
          <a:ln w="9525">
            <a:noFill/>
            <a:miter lim="800000"/>
            <a:headEnd/>
            <a:tailEnd/>
          </a:ln>
        </p:spPr>
        <p:txBody>
          <a:bodyPr wrap="none" lIns="0" tIns="0" rIns="0" bIns="0">
            <a:spAutoFit/>
          </a:bodyPr>
          <a:lstStyle/>
          <a:p>
            <a:pPr algn="l">
              <a:lnSpc>
                <a:spcPct val="85000"/>
              </a:lnSpc>
            </a:pPr>
            <a:r>
              <a:rPr lang="en-US" sz="1700" b="1">
                <a:solidFill>
                  <a:srgbClr val="000000"/>
                </a:solidFill>
              </a:rPr>
              <a:t>receptor protein</a:t>
            </a:r>
            <a:endParaRPr lang="en-US" sz="1600"/>
          </a:p>
        </p:txBody>
      </p:sp>
      <p:sp>
        <p:nvSpPr>
          <p:cNvPr id="25609" name="Line 12"/>
          <p:cNvSpPr>
            <a:spLocks noChangeShapeType="1"/>
          </p:cNvSpPr>
          <p:nvPr/>
        </p:nvSpPr>
        <p:spPr bwMode="auto">
          <a:xfrm flipV="1">
            <a:off x="1671638" y="1576388"/>
            <a:ext cx="723900" cy="352425"/>
          </a:xfrm>
          <a:prstGeom prst="line">
            <a:avLst/>
          </a:prstGeom>
          <a:noFill/>
          <a:ln w="12700">
            <a:solidFill>
              <a:srgbClr val="000000"/>
            </a:solidFill>
            <a:round/>
            <a:headEnd/>
            <a:tailEnd/>
          </a:ln>
        </p:spPr>
        <p:txBody>
          <a:bodyPr/>
          <a:lstStyle/>
          <a:p>
            <a:endParaRPr lang="en-US"/>
          </a:p>
        </p:txBody>
      </p:sp>
      <p:sp>
        <p:nvSpPr>
          <p:cNvPr id="25610" name="Freeform 13"/>
          <p:cNvSpPr>
            <a:spLocks/>
          </p:cNvSpPr>
          <p:nvPr/>
        </p:nvSpPr>
        <p:spPr bwMode="auto">
          <a:xfrm>
            <a:off x="2190750" y="2617788"/>
            <a:ext cx="727075" cy="836612"/>
          </a:xfrm>
          <a:custGeom>
            <a:avLst/>
            <a:gdLst>
              <a:gd name="T0" fmla="*/ 0 w 665"/>
              <a:gd name="T1" fmla="*/ 836612 h 592"/>
              <a:gd name="T2" fmla="*/ 727075 w 665"/>
              <a:gd name="T3" fmla="*/ 0 h 592"/>
              <a:gd name="T4" fmla="*/ 399071 w 665"/>
              <a:gd name="T5" fmla="*/ 722143 h 592"/>
              <a:gd name="T6" fmla="*/ 0 60000 65536"/>
              <a:gd name="T7" fmla="*/ 0 60000 65536"/>
              <a:gd name="T8" fmla="*/ 0 60000 65536"/>
              <a:gd name="T9" fmla="*/ 0 w 665"/>
              <a:gd name="T10" fmla="*/ 0 h 592"/>
              <a:gd name="T11" fmla="*/ 665 w 665"/>
              <a:gd name="T12" fmla="*/ 592 h 592"/>
            </a:gdLst>
            <a:ahLst/>
            <a:cxnLst>
              <a:cxn ang="T6">
                <a:pos x="T0" y="T1"/>
              </a:cxn>
              <a:cxn ang="T7">
                <a:pos x="T2" y="T3"/>
              </a:cxn>
              <a:cxn ang="T8">
                <a:pos x="T4" y="T5"/>
              </a:cxn>
            </a:cxnLst>
            <a:rect l="T9" t="T10" r="T11" b="T12"/>
            <a:pathLst>
              <a:path w="665" h="592">
                <a:moveTo>
                  <a:pt x="0" y="592"/>
                </a:moveTo>
                <a:lnTo>
                  <a:pt x="665" y="0"/>
                </a:lnTo>
                <a:lnTo>
                  <a:pt x="365" y="511"/>
                </a:lnTo>
              </a:path>
            </a:pathLst>
          </a:custGeom>
          <a:noFill/>
          <a:ln w="12700">
            <a:solidFill>
              <a:srgbClr val="000000"/>
            </a:solidFill>
            <a:round/>
            <a:headEnd/>
            <a:tailEnd/>
          </a:ln>
        </p:spPr>
        <p:txBody>
          <a:bodyPr/>
          <a:lstStyle/>
          <a:p>
            <a:endParaRPr lang="en-US"/>
          </a:p>
        </p:txBody>
      </p:sp>
      <p:sp>
        <p:nvSpPr>
          <p:cNvPr id="25611" name="Line 14"/>
          <p:cNvSpPr>
            <a:spLocks noChangeShapeType="1"/>
          </p:cNvSpPr>
          <p:nvPr/>
        </p:nvSpPr>
        <p:spPr bwMode="auto">
          <a:xfrm flipV="1">
            <a:off x="2222500" y="5346700"/>
            <a:ext cx="592138" cy="19050"/>
          </a:xfrm>
          <a:prstGeom prst="line">
            <a:avLst/>
          </a:prstGeom>
          <a:noFill/>
          <a:ln w="12700">
            <a:solidFill>
              <a:srgbClr val="000000"/>
            </a:solidFill>
            <a:round/>
            <a:headEnd/>
            <a:tailEnd/>
          </a:ln>
        </p:spPr>
        <p:txBody>
          <a:bodyPr/>
          <a:lstStyle/>
          <a:p>
            <a:endParaRPr lang="en-US"/>
          </a:p>
        </p:txBody>
      </p:sp>
      <p:grpSp>
        <p:nvGrpSpPr>
          <p:cNvPr id="2" name="Group 15"/>
          <p:cNvGrpSpPr>
            <a:grpSpLocks/>
          </p:cNvGrpSpPr>
          <p:nvPr/>
        </p:nvGrpSpPr>
        <p:grpSpPr bwMode="auto">
          <a:xfrm>
            <a:off x="3022600" y="3003550"/>
            <a:ext cx="403225" cy="1057275"/>
            <a:chOff x="3324" y="1709"/>
            <a:chExt cx="341" cy="738"/>
          </a:xfrm>
        </p:grpSpPr>
        <p:sp>
          <p:nvSpPr>
            <p:cNvPr id="25623" name="Line 16"/>
            <p:cNvSpPr>
              <a:spLocks noChangeShapeType="1"/>
            </p:cNvSpPr>
            <p:nvPr/>
          </p:nvSpPr>
          <p:spPr bwMode="auto">
            <a:xfrm flipH="1">
              <a:off x="3430" y="1709"/>
              <a:ext cx="235" cy="641"/>
            </a:xfrm>
            <a:prstGeom prst="line">
              <a:avLst/>
            </a:prstGeom>
            <a:noFill/>
            <a:ln w="12700">
              <a:solidFill>
                <a:srgbClr val="000000"/>
              </a:solidFill>
              <a:round/>
              <a:headEnd/>
              <a:tailEnd/>
            </a:ln>
          </p:spPr>
          <p:txBody>
            <a:bodyPr/>
            <a:lstStyle/>
            <a:p>
              <a:endParaRPr lang="en-US"/>
            </a:p>
          </p:txBody>
        </p:sp>
        <p:sp>
          <p:nvSpPr>
            <p:cNvPr id="25624" name="Line 17"/>
            <p:cNvSpPr>
              <a:spLocks noChangeShapeType="1"/>
            </p:cNvSpPr>
            <p:nvPr/>
          </p:nvSpPr>
          <p:spPr bwMode="auto">
            <a:xfrm flipV="1">
              <a:off x="3430" y="2358"/>
              <a:ext cx="89" cy="89"/>
            </a:xfrm>
            <a:prstGeom prst="line">
              <a:avLst/>
            </a:prstGeom>
            <a:noFill/>
            <a:ln w="12700">
              <a:solidFill>
                <a:srgbClr val="000000"/>
              </a:solidFill>
              <a:round/>
              <a:headEnd/>
              <a:tailEnd/>
            </a:ln>
          </p:spPr>
          <p:txBody>
            <a:bodyPr/>
            <a:lstStyle/>
            <a:p>
              <a:endParaRPr lang="en-US"/>
            </a:p>
          </p:txBody>
        </p:sp>
        <p:sp>
          <p:nvSpPr>
            <p:cNvPr id="25625" name="Line 18"/>
            <p:cNvSpPr>
              <a:spLocks noChangeShapeType="1"/>
            </p:cNvSpPr>
            <p:nvPr/>
          </p:nvSpPr>
          <p:spPr bwMode="auto">
            <a:xfrm flipH="1">
              <a:off x="3324" y="2253"/>
              <a:ext cx="89" cy="89"/>
            </a:xfrm>
            <a:prstGeom prst="line">
              <a:avLst/>
            </a:prstGeom>
            <a:noFill/>
            <a:ln w="12700">
              <a:solidFill>
                <a:srgbClr val="000000"/>
              </a:solidFill>
              <a:round/>
              <a:headEnd/>
              <a:tailEnd/>
            </a:ln>
          </p:spPr>
          <p:txBody>
            <a:bodyPr/>
            <a:lstStyle/>
            <a:p>
              <a:endParaRPr lang="en-US"/>
            </a:p>
          </p:txBody>
        </p:sp>
        <p:sp>
          <p:nvSpPr>
            <p:cNvPr id="25626" name="Line 19"/>
            <p:cNvSpPr>
              <a:spLocks noChangeShapeType="1"/>
            </p:cNvSpPr>
            <p:nvPr/>
          </p:nvSpPr>
          <p:spPr bwMode="auto">
            <a:xfrm>
              <a:off x="3373" y="2301"/>
              <a:ext cx="105" cy="98"/>
            </a:xfrm>
            <a:prstGeom prst="line">
              <a:avLst/>
            </a:prstGeom>
            <a:noFill/>
            <a:ln w="12700">
              <a:solidFill>
                <a:srgbClr val="000000"/>
              </a:solidFill>
              <a:round/>
              <a:headEnd/>
              <a:tailEnd/>
            </a:ln>
          </p:spPr>
          <p:txBody>
            <a:bodyPr/>
            <a:lstStyle/>
            <a:p>
              <a:endParaRPr lang="en-US"/>
            </a:p>
          </p:txBody>
        </p:sp>
      </p:grpSp>
      <p:sp>
        <p:nvSpPr>
          <p:cNvPr id="25613" name="Line 20"/>
          <p:cNvSpPr>
            <a:spLocks noChangeShapeType="1"/>
          </p:cNvSpPr>
          <p:nvPr/>
        </p:nvSpPr>
        <p:spPr bwMode="auto">
          <a:xfrm flipH="1">
            <a:off x="2339975" y="4579938"/>
            <a:ext cx="93663" cy="176212"/>
          </a:xfrm>
          <a:prstGeom prst="line">
            <a:avLst/>
          </a:prstGeom>
          <a:noFill/>
          <a:ln w="12700">
            <a:solidFill>
              <a:srgbClr val="000000"/>
            </a:solidFill>
            <a:round/>
            <a:headEnd/>
            <a:tailEnd/>
          </a:ln>
        </p:spPr>
        <p:txBody>
          <a:bodyPr/>
          <a:lstStyle/>
          <a:p>
            <a:endParaRPr lang="en-US"/>
          </a:p>
        </p:txBody>
      </p:sp>
      <p:sp>
        <p:nvSpPr>
          <p:cNvPr id="25614" name="Freeform 21"/>
          <p:cNvSpPr>
            <a:spLocks/>
          </p:cNvSpPr>
          <p:nvPr/>
        </p:nvSpPr>
        <p:spPr bwMode="auto">
          <a:xfrm>
            <a:off x="2571750" y="4256088"/>
            <a:ext cx="323850" cy="206375"/>
          </a:xfrm>
          <a:custGeom>
            <a:avLst/>
            <a:gdLst>
              <a:gd name="T0" fmla="*/ 0 w 268"/>
              <a:gd name="T1" fmla="*/ 108618 h 171"/>
              <a:gd name="T2" fmla="*/ 323850 w 268"/>
              <a:gd name="T3" fmla="*/ 206375 h 171"/>
              <a:gd name="T4" fmla="*/ 147424 w 268"/>
              <a:gd name="T5" fmla="*/ 0 h 171"/>
              <a:gd name="T6" fmla="*/ 0 60000 65536"/>
              <a:gd name="T7" fmla="*/ 0 60000 65536"/>
              <a:gd name="T8" fmla="*/ 0 60000 65536"/>
              <a:gd name="T9" fmla="*/ 0 w 268"/>
              <a:gd name="T10" fmla="*/ 0 h 171"/>
              <a:gd name="T11" fmla="*/ 268 w 268"/>
              <a:gd name="T12" fmla="*/ 171 h 171"/>
            </a:gdLst>
            <a:ahLst/>
            <a:cxnLst>
              <a:cxn ang="T6">
                <a:pos x="T0" y="T1"/>
              </a:cxn>
              <a:cxn ang="T7">
                <a:pos x="T2" y="T3"/>
              </a:cxn>
              <a:cxn ang="T8">
                <a:pos x="T4" y="T5"/>
              </a:cxn>
            </a:cxnLst>
            <a:rect l="T9" t="T10" r="T11" b="T12"/>
            <a:pathLst>
              <a:path w="268" h="171">
                <a:moveTo>
                  <a:pt x="0" y="90"/>
                </a:moveTo>
                <a:lnTo>
                  <a:pt x="268" y="171"/>
                </a:lnTo>
                <a:lnTo>
                  <a:pt x="122" y="0"/>
                </a:lnTo>
              </a:path>
            </a:pathLst>
          </a:custGeom>
          <a:noFill/>
          <a:ln w="12700">
            <a:solidFill>
              <a:srgbClr val="000000"/>
            </a:solidFill>
            <a:round/>
            <a:headEnd/>
            <a:tailEnd/>
          </a:ln>
        </p:spPr>
        <p:txBody>
          <a:bodyPr/>
          <a:lstStyle/>
          <a:p>
            <a:endParaRPr lang="en-US"/>
          </a:p>
        </p:txBody>
      </p:sp>
      <p:sp>
        <p:nvSpPr>
          <p:cNvPr id="25615" name="Rectangle 22"/>
          <p:cNvSpPr>
            <a:spLocks noChangeArrowheads="1"/>
          </p:cNvSpPr>
          <p:nvPr/>
        </p:nvSpPr>
        <p:spPr bwMode="auto">
          <a:xfrm>
            <a:off x="1130300" y="3859213"/>
            <a:ext cx="439738" cy="220662"/>
          </a:xfrm>
          <a:prstGeom prst="rect">
            <a:avLst/>
          </a:prstGeom>
          <a:noFill/>
          <a:ln w="9525">
            <a:noFill/>
            <a:miter lim="800000"/>
            <a:headEnd/>
            <a:tailEnd/>
          </a:ln>
        </p:spPr>
        <p:txBody>
          <a:bodyPr wrap="none" lIns="0" tIns="0" rIns="0" bIns="0">
            <a:spAutoFit/>
          </a:bodyPr>
          <a:lstStyle/>
          <a:p>
            <a:pPr algn="l">
              <a:lnSpc>
                <a:spcPct val="85000"/>
              </a:lnSpc>
            </a:pPr>
            <a:r>
              <a:rPr lang="en-US" sz="1700" b="1">
                <a:solidFill>
                  <a:srgbClr val="000000"/>
                </a:solidFill>
              </a:rPr>
              <a:t>Ca</a:t>
            </a:r>
            <a:r>
              <a:rPr lang="en-US" sz="1700" b="1" baseline="30000">
                <a:solidFill>
                  <a:srgbClr val="000000"/>
                </a:solidFill>
              </a:rPr>
              <a:t>++</a:t>
            </a:r>
            <a:endParaRPr lang="en-US" sz="1600"/>
          </a:p>
        </p:txBody>
      </p:sp>
      <p:sp>
        <p:nvSpPr>
          <p:cNvPr id="25616" name="Rectangle 23"/>
          <p:cNvSpPr>
            <a:spLocks noChangeArrowheads="1"/>
          </p:cNvSpPr>
          <p:nvPr/>
        </p:nvSpPr>
        <p:spPr bwMode="auto">
          <a:xfrm>
            <a:off x="3395663" y="2855913"/>
            <a:ext cx="863600" cy="220662"/>
          </a:xfrm>
          <a:prstGeom prst="rect">
            <a:avLst/>
          </a:prstGeom>
          <a:noFill/>
          <a:ln w="9525">
            <a:noFill/>
            <a:miter lim="800000"/>
            <a:headEnd/>
            <a:tailEnd/>
          </a:ln>
        </p:spPr>
        <p:txBody>
          <a:bodyPr wrap="none" lIns="0" tIns="0" rIns="0" bIns="0">
            <a:spAutoFit/>
          </a:bodyPr>
          <a:lstStyle/>
          <a:p>
            <a:pPr algn="l">
              <a:lnSpc>
                <a:spcPct val="85000"/>
              </a:lnSpc>
            </a:pPr>
            <a:r>
              <a:rPr lang="en-US" sz="1700" b="1">
                <a:solidFill>
                  <a:srgbClr val="000000"/>
                </a:solidFill>
              </a:rPr>
              <a:t>synapse</a:t>
            </a:r>
            <a:endParaRPr lang="en-US" sz="1600"/>
          </a:p>
        </p:txBody>
      </p:sp>
      <p:sp>
        <p:nvSpPr>
          <p:cNvPr id="25617" name="Rectangle 24"/>
          <p:cNvSpPr>
            <a:spLocks noChangeArrowheads="1"/>
          </p:cNvSpPr>
          <p:nvPr/>
        </p:nvSpPr>
        <p:spPr bwMode="auto">
          <a:xfrm>
            <a:off x="2497138" y="1851025"/>
            <a:ext cx="1595437" cy="220663"/>
          </a:xfrm>
          <a:prstGeom prst="rect">
            <a:avLst/>
          </a:prstGeom>
          <a:noFill/>
          <a:ln w="9525">
            <a:noFill/>
            <a:miter lim="800000"/>
            <a:headEnd/>
            <a:tailEnd/>
          </a:ln>
        </p:spPr>
        <p:txBody>
          <a:bodyPr wrap="none" lIns="0" tIns="0" rIns="0" bIns="0">
            <a:spAutoFit/>
          </a:bodyPr>
          <a:lstStyle/>
          <a:p>
            <a:pPr algn="l">
              <a:lnSpc>
                <a:spcPct val="85000"/>
              </a:lnSpc>
            </a:pPr>
            <a:r>
              <a:rPr lang="en-US" sz="1700" b="1">
                <a:solidFill>
                  <a:srgbClr val="000000"/>
                </a:solidFill>
              </a:rPr>
              <a:t>action potential</a:t>
            </a:r>
            <a:endParaRPr lang="en-US" sz="1600"/>
          </a:p>
        </p:txBody>
      </p:sp>
      <p:sp>
        <p:nvSpPr>
          <p:cNvPr id="25618" name="Line 25"/>
          <p:cNvSpPr>
            <a:spLocks noChangeShapeType="1"/>
          </p:cNvSpPr>
          <p:nvPr/>
        </p:nvSpPr>
        <p:spPr bwMode="auto">
          <a:xfrm flipH="1">
            <a:off x="2024063" y="1992313"/>
            <a:ext cx="401637" cy="161925"/>
          </a:xfrm>
          <a:prstGeom prst="line">
            <a:avLst/>
          </a:prstGeom>
          <a:noFill/>
          <a:ln w="12700">
            <a:solidFill>
              <a:srgbClr val="000000"/>
            </a:solidFill>
            <a:round/>
            <a:headEnd/>
            <a:tailEnd/>
          </a:ln>
        </p:spPr>
        <p:txBody>
          <a:bodyPr/>
          <a:lstStyle/>
          <a:p>
            <a:endParaRPr lang="en-US"/>
          </a:p>
        </p:txBody>
      </p:sp>
      <p:sp>
        <p:nvSpPr>
          <p:cNvPr id="25619" name="Rectangle 27"/>
          <p:cNvSpPr>
            <a:spLocks noGrp="1" noChangeArrowheads="1"/>
          </p:cNvSpPr>
          <p:nvPr>
            <p:ph type="title"/>
          </p:nvPr>
        </p:nvSpPr>
        <p:spPr>
          <a:noFill/>
        </p:spPr>
        <p:txBody>
          <a:bodyPr/>
          <a:lstStyle/>
          <a:p>
            <a:pPr eaLnBrk="1" hangingPunct="1"/>
            <a:r>
              <a:rPr lang="en-US" smtClean="0"/>
              <a:t>Chemical synapse</a:t>
            </a:r>
          </a:p>
        </p:txBody>
      </p:sp>
      <p:sp>
        <p:nvSpPr>
          <p:cNvPr id="418844" name="Rectangle 28" descr="Rectangle: Click to edit Master text styles&#10;Second level&#10;Third level&#10;Fourth level&#10;Fifth level"/>
          <p:cNvSpPr>
            <a:spLocks noChangeArrowheads="1"/>
          </p:cNvSpPr>
          <p:nvPr/>
        </p:nvSpPr>
        <p:spPr bwMode="auto">
          <a:xfrm>
            <a:off x="4465638" y="1293813"/>
            <a:ext cx="4678362" cy="5446712"/>
          </a:xfrm>
          <a:prstGeom prst="rect">
            <a:avLst/>
          </a:prstGeom>
          <a:noFill/>
          <a:ln w="9525">
            <a:noFill/>
            <a:miter lim="800000"/>
            <a:headEnd/>
            <a:tailEnd/>
          </a:ln>
        </p:spPr>
        <p:txBody>
          <a:bodyPr/>
          <a:lstStyle/>
          <a:p>
            <a:pPr marL="342900" indent="-342900" algn="l" eaLnBrk="1" hangingPunct="1">
              <a:spcBef>
                <a:spcPct val="20000"/>
              </a:spcBef>
              <a:buClr>
                <a:srgbClr val="0F116A"/>
              </a:buClr>
              <a:buSzPct val="120000"/>
              <a:buFont typeface="Wingdings" pitchFamily="84" charset="2"/>
              <a:buChar char="§"/>
            </a:pPr>
            <a:r>
              <a:rPr lang="en-US" sz="2800" b="1">
                <a:solidFill>
                  <a:srgbClr val="0F116A"/>
                </a:solidFill>
              </a:rPr>
              <a:t>Events at synapse</a:t>
            </a:r>
          </a:p>
          <a:p>
            <a:pPr marL="742950" lvl="1" indent="-285750" algn="l" eaLnBrk="1" hangingPunct="1">
              <a:spcBef>
                <a:spcPct val="20000"/>
              </a:spcBef>
              <a:buClr>
                <a:schemeClr val="tx1"/>
              </a:buClr>
              <a:buSzPct val="60000"/>
              <a:buFont typeface="Wingdings" pitchFamily="84" charset="2"/>
              <a:buChar char="u"/>
            </a:pPr>
            <a:r>
              <a:rPr lang="en-US" b="1">
                <a:solidFill>
                  <a:srgbClr val="0F116A"/>
                </a:solidFill>
              </a:rPr>
              <a:t>action potential depolarizes membrane</a:t>
            </a:r>
          </a:p>
          <a:p>
            <a:pPr marL="742950" lvl="1" indent="-285750" algn="l" eaLnBrk="1" hangingPunct="1">
              <a:spcBef>
                <a:spcPct val="20000"/>
              </a:spcBef>
              <a:buClr>
                <a:schemeClr val="tx1"/>
              </a:buClr>
              <a:buSzPct val="60000"/>
              <a:buFont typeface="Wingdings" pitchFamily="84" charset="2"/>
              <a:buChar char="u"/>
            </a:pPr>
            <a:r>
              <a:rPr lang="en-US" b="1" u="sng">
                <a:solidFill>
                  <a:srgbClr val="0F116A"/>
                </a:solidFill>
              </a:rPr>
              <a:t>opens </a:t>
            </a:r>
            <a:r>
              <a:rPr lang="en-US" b="1" u="sng">
                <a:solidFill>
                  <a:srgbClr val="CC0000"/>
                </a:solidFill>
              </a:rPr>
              <a:t>Ca</a:t>
            </a:r>
            <a:r>
              <a:rPr lang="en-US" b="1" baseline="30000">
                <a:solidFill>
                  <a:srgbClr val="CC0000"/>
                </a:solidFill>
              </a:rPr>
              <a:t>++ </a:t>
            </a:r>
            <a:r>
              <a:rPr lang="en-US" b="1" u="sng">
                <a:solidFill>
                  <a:srgbClr val="CC0000"/>
                </a:solidFill>
              </a:rPr>
              <a:t>channels</a:t>
            </a:r>
            <a:endParaRPr lang="en-US" b="1">
              <a:solidFill>
                <a:srgbClr val="CC0000"/>
              </a:solidFill>
            </a:endParaRPr>
          </a:p>
          <a:p>
            <a:pPr marL="742950" lvl="1" indent="-285750" algn="l" eaLnBrk="1" hangingPunct="1">
              <a:spcBef>
                <a:spcPct val="20000"/>
              </a:spcBef>
              <a:buClr>
                <a:schemeClr val="tx1"/>
              </a:buClr>
              <a:buSzPct val="60000"/>
              <a:buFont typeface="Wingdings" pitchFamily="84" charset="2"/>
              <a:buChar char="u"/>
            </a:pPr>
            <a:r>
              <a:rPr lang="en-US" b="1" u="sng">
                <a:solidFill>
                  <a:srgbClr val="CC0000"/>
                </a:solidFill>
              </a:rPr>
              <a:t>neurotransmitter vesicles</a:t>
            </a:r>
            <a:r>
              <a:rPr lang="en-US" b="1">
                <a:solidFill>
                  <a:srgbClr val="0F116A"/>
                </a:solidFill>
              </a:rPr>
              <a:t> fuse with membrane</a:t>
            </a:r>
          </a:p>
          <a:p>
            <a:pPr marL="742950" lvl="1" indent="-285750" algn="l" eaLnBrk="1" hangingPunct="1">
              <a:spcBef>
                <a:spcPct val="20000"/>
              </a:spcBef>
              <a:buClr>
                <a:schemeClr val="tx1"/>
              </a:buClr>
              <a:buSzPct val="60000"/>
              <a:buFont typeface="Wingdings" pitchFamily="84" charset="2"/>
              <a:buChar char="u"/>
            </a:pPr>
            <a:r>
              <a:rPr lang="en-US" b="1" u="sng">
                <a:solidFill>
                  <a:srgbClr val="0F116A"/>
                </a:solidFill>
              </a:rPr>
              <a:t>release </a:t>
            </a:r>
            <a:r>
              <a:rPr lang="en-US" b="1" u="sng">
                <a:solidFill>
                  <a:srgbClr val="CC0000"/>
                </a:solidFill>
              </a:rPr>
              <a:t>neurotransmitter</a:t>
            </a:r>
            <a:r>
              <a:rPr lang="en-US" b="1" u="sng">
                <a:solidFill>
                  <a:srgbClr val="0F116A"/>
                </a:solidFill>
              </a:rPr>
              <a:t> to synapse </a:t>
            </a:r>
            <a:r>
              <a:rPr lang="en-US" b="1" u="sng">
                <a:solidFill>
                  <a:srgbClr val="0F116A"/>
                </a:solidFill>
                <a:sym typeface="Symbol" pitchFamily="84" charset="2"/>
              </a:rPr>
              <a:t> </a:t>
            </a:r>
            <a:r>
              <a:rPr lang="en-US" b="1" u="sng">
                <a:solidFill>
                  <a:srgbClr val="0F116A"/>
                </a:solidFill>
              </a:rPr>
              <a:t>diffusion</a:t>
            </a:r>
            <a:endParaRPr lang="en-US" b="1">
              <a:solidFill>
                <a:srgbClr val="0F116A"/>
              </a:solidFill>
            </a:endParaRPr>
          </a:p>
          <a:p>
            <a:pPr marL="742950" lvl="1" indent="-285750" algn="l" eaLnBrk="1" hangingPunct="1">
              <a:spcBef>
                <a:spcPct val="20000"/>
              </a:spcBef>
              <a:buClr>
                <a:schemeClr val="tx1"/>
              </a:buClr>
              <a:buSzPct val="60000"/>
              <a:buFont typeface="Wingdings" pitchFamily="84" charset="2"/>
              <a:buChar char="u"/>
            </a:pPr>
            <a:r>
              <a:rPr lang="en-US" b="1">
                <a:solidFill>
                  <a:srgbClr val="0F116A"/>
                </a:solidFill>
              </a:rPr>
              <a:t>neurotransmitter binds with protein receptor</a:t>
            </a:r>
          </a:p>
          <a:p>
            <a:pPr marL="1143000" lvl="2" indent="-228600" algn="l" eaLnBrk="1" hangingPunct="1">
              <a:spcBef>
                <a:spcPct val="20000"/>
              </a:spcBef>
              <a:buClr>
                <a:schemeClr val="hlink"/>
              </a:buClr>
              <a:buSzPct val="95000"/>
              <a:buFont typeface="Wingdings" pitchFamily="84" charset="2"/>
              <a:buChar char="§"/>
            </a:pPr>
            <a:r>
              <a:rPr lang="en-US" sz="2000" b="1" u="sng">
                <a:solidFill>
                  <a:srgbClr val="CC0000"/>
                </a:solidFill>
              </a:rPr>
              <a:t>ion-gated channels</a:t>
            </a:r>
            <a:r>
              <a:rPr lang="en-US" sz="2000" b="1">
                <a:solidFill>
                  <a:srgbClr val="0F116A"/>
                </a:solidFill>
              </a:rPr>
              <a:t> open</a:t>
            </a:r>
          </a:p>
          <a:p>
            <a:pPr marL="742950" lvl="1" indent="-285750" algn="l" eaLnBrk="1" hangingPunct="1">
              <a:spcBef>
                <a:spcPct val="20000"/>
              </a:spcBef>
              <a:buClr>
                <a:schemeClr val="tx1"/>
              </a:buClr>
              <a:buSzPct val="60000"/>
              <a:buFont typeface="Wingdings" pitchFamily="84" charset="2"/>
              <a:buChar char="u"/>
            </a:pPr>
            <a:r>
              <a:rPr lang="en-US" b="1">
                <a:solidFill>
                  <a:srgbClr val="0F116A"/>
                </a:solidFill>
              </a:rPr>
              <a:t>neurotransmitter degraded or reabsorbed</a:t>
            </a:r>
          </a:p>
        </p:txBody>
      </p:sp>
      <p:pic>
        <p:nvPicPr>
          <p:cNvPr id="418846" name="Picture 30" descr="penguinL"/>
          <p:cNvPicPr>
            <a:picLocks noChangeAspect="1" noChangeArrowheads="1"/>
          </p:cNvPicPr>
          <p:nvPr/>
        </p:nvPicPr>
        <p:blipFill>
          <a:blip r:embed="rId6" cstate="print"/>
          <a:srcRect/>
          <a:stretch>
            <a:fillRect/>
          </a:stretch>
        </p:blipFill>
        <p:spPr bwMode="auto">
          <a:xfrm flipH="1">
            <a:off x="0" y="5562600"/>
            <a:ext cx="1274763" cy="1295400"/>
          </a:xfrm>
          <a:prstGeom prst="rect">
            <a:avLst/>
          </a:prstGeom>
          <a:noFill/>
          <a:ln w="9525">
            <a:noFill/>
            <a:miter lim="800000"/>
            <a:headEnd/>
            <a:tailEnd/>
          </a:ln>
        </p:spPr>
      </p:pic>
      <p:sp>
        <p:nvSpPr>
          <p:cNvPr id="418847" name="AutoShape 31"/>
          <p:cNvSpPr>
            <a:spLocks noChangeArrowheads="1"/>
          </p:cNvSpPr>
          <p:nvPr/>
        </p:nvSpPr>
        <p:spPr bwMode="auto">
          <a:xfrm flipH="1">
            <a:off x="1687513" y="5551488"/>
            <a:ext cx="3284537" cy="1217612"/>
          </a:xfrm>
          <a:prstGeom prst="wedgeEllipseCallout">
            <a:avLst>
              <a:gd name="adj1" fmla="val 72134"/>
              <a:gd name="adj2" fmla="val -19755"/>
            </a:avLst>
          </a:prstGeom>
          <a:solidFill>
            <a:srgbClr val="FFEA18"/>
          </a:solidFill>
          <a:ln w="38100">
            <a:solidFill>
              <a:srgbClr val="CC0000"/>
            </a:solidFill>
            <a:miter lim="800000"/>
            <a:headEnd/>
            <a:tailEnd/>
          </a:ln>
        </p:spPr>
        <p:txBody>
          <a:bodyPr wrap="none" lIns="0" tIns="0" rIns="0" bIns="0" anchor="ctr"/>
          <a:lstStyle/>
          <a:p>
            <a:pPr>
              <a:lnSpc>
                <a:spcPct val="90000"/>
              </a:lnSpc>
            </a:pPr>
            <a:r>
              <a:rPr lang="en-US" sz="1800" b="1">
                <a:solidFill>
                  <a:srgbClr val="0F116A"/>
                </a:solidFill>
                <a:latin typeface="Comic Sans MS" pitchFamily="84" charset="0"/>
              </a:rPr>
              <a:t>We switched…</a:t>
            </a:r>
          </a:p>
          <a:p>
            <a:pPr>
              <a:lnSpc>
                <a:spcPct val="90000"/>
              </a:lnSpc>
            </a:pPr>
            <a:r>
              <a:rPr lang="en-US" sz="1800" b="1">
                <a:solidFill>
                  <a:srgbClr val="0F116A"/>
                </a:solidFill>
                <a:latin typeface="Comic Sans MS" pitchFamily="84" charset="0"/>
              </a:rPr>
              <a:t>from an electrical signal</a:t>
            </a:r>
          </a:p>
          <a:p>
            <a:pPr>
              <a:lnSpc>
                <a:spcPct val="90000"/>
              </a:lnSpc>
            </a:pPr>
            <a:r>
              <a:rPr lang="en-US" sz="1800" b="1">
                <a:solidFill>
                  <a:srgbClr val="0F116A"/>
                </a:solidFill>
                <a:latin typeface="Comic Sans MS" pitchFamily="84" charset="0"/>
              </a:rPr>
              <a:t>to a chemical signal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8844">
                                            <p:txEl>
                                              <p:pRg st="0" end="0"/>
                                            </p:txEl>
                                          </p:spTgt>
                                        </p:tgtEl>
                                        <p:attrNameLst>
                                          <p:attrName>style.visibility</p:attrName>
                                        </p:attrNameLst>
                                      </p:cBhvr>
                                      <p:to>
                                        <p:strVal val="visible"/>
                                      </p:to>
                                    </p:set>
                                    <p:anim calcmode="lin" valueType="num">
                                      <p:cBhvr additive="base">
                                        <p:cTn id="7" dur="500" fill="hold"/>
                                        <p:tgtEl>
                                          <p:spTgt spid="4188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884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8844">
                                            <p:txEl>
                                              <p:pRg st="1" end="1"/>
                                            </p:txEl>
                                          </p:spTgt>
                                        </p:tgtEl>
                                        <p:attrNameLst>
                                          <p:attrName>style.visibility</p:attrName>
                                        </p:attrNameLst>
                                      </p:cBhvr>
                                      <p:to>
                                        <p:strVal val="visible"/>
                                      </p:to>
                                    </p:set>
                                    <p:anim calcmode="lin" valueType="num">
                                      <p:cBhvr additive="base">
                                        <p:cTn id="13" dur="500" fill="hold"/>
                                        <p:tgtEl>
                                          <p:spTgt spid="41884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884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8844">
                                            <p:txEl>
                                              <p:pRg st="2" end="2"/>
                                            </p:txEl>
                                          </p:spTgt>
                                        </p:tgtEl>
                                        <p:attrNameLst>
                                          <p:attrName>style.visibility</p:attrName>
                                        </p:attrNameLst>
                                      </p:cBhvr>
                                      <p:to>
                                        <p:strVal val="visible"/>
                                      </p:to>
                                    </p:set>
                                    <p:anim calcmode="lin" valueType="num">
                                      <p:cBhvr additive="base">
                                        <p:cTn id="19" dur="500" fill="hold"/>
                                        <p:tgtEl>
                                          <p:spTgt spid="41884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884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8844">
                                            <p:txEl>
                                              <p:pRg st="3" end="3"/>
                                            </p:txEl>
                                          </p:spTgt>
                                        </p:tgtEl>
                                        <p:attrNameLst>
                                          <p:attrName>style.visibility</p:attrName>
                                        </p:attrNameLst>
                                      </p:cBhvr>
                                      <p:to>
                                        <p:strVal val="visible"/>
                                      </p:to>
                                    </p:set>
                                    <p:anim calcmode="lin" valueType="num">
                                      <p:cBhvr additive="base">
                                        <p:cTn id="25" dur="500" fill="hold"/>
                                        <p:tgtEl>
                                          <p:spTgt spid="41884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884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8844">
                                            <p:txEl>
                                              <p:pRg st="4" end="4"/>
                                            </p:txEl>
                                          </p:spTgt>
                                        </p:tgtEl>
                                        <p:attrNameLst>
                                          <p:attrName>style.visibility</p:attrName>
                                        </p:attrNameLst>
                                      </p:cBhvr>
                                      <p:to>
                                        <p:strVal val="visible"/>
                                      </p:to>
                                    </p:set>
                                    <p:anim calcmode="lin" valueType="num">
                                      <p:cBhvr additive="base">
                                        <p:cTn id="31" dur="500" fill="hold"/>
                                        <p:tgtEl>
                                          <p:spTgt spid="41884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884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8844">
                                            <p:txEl>
                                              <p:pRg st="5" end="5"/>
                                            </p:txEl>
                                          </p:spTgt>
                                        </p:tgtEl>
                                        <p:attrNameLst>
                                          <p:attrName>style.visibility</p:attrName>
                                        </p:attrNameLst>
                                      </p:cBhvr>
                                      <p:to>
                                        <p:strVal val="visible"/>
                                      </p:to>
                                    </p:set>
                                    <p:anim calcmode="lin" valueType="num">
                                      <p:cBhvr additive="base">
                                        <p:cTn id="37" dur="500" fill="hold"/>
                                        <p:tgtEl>
                                          <p:spTgt spid="41884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884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8844">
                                            <p:txEl>
                                              <p:pRg st="6" end="6"/>
                                            </p:txEl>
                                          </p:spTgt>
                                        </p:tgtEl>
                                        <p:attrNameLst>
                                          <p:attrName>style.visibility</p:attrName>
                                        </p:attrNameLst>
                                      </p:cBhvr>
                                      <p:to>
                                        <p:strVal val="visible"/>
                                      </p:to>
                                    </p:set>
                                    <p:anim calcmode="lin" valueType="num">
                                      <p:cBhvr additive="base">
                                        <p:cTn id="43" dur="500" fill="hold"/>
                                        <p:tgtEl>
                                          <p:spTgt spid="41884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18844">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18846"/>
                                        </p:tgtEl>
                                        <p:attrNameLst>
                                          <p:attrName>style.visibility</p:attrName>
                                        </p:attrNameLst>
                                      </p:cBhvr>
                                      <p:to>
                                        <p:strVal val="visible"/>
                                      </p:to>
                                    </p:set>
                                    <p:animEffect transition="in" filter="wipe(left)">
                                      <p:cBhvr>
                                        <p:cTn id="49" dur="500"/>
                                        <p:tgtEl>
                                          <p:spTgt spid="418846"/>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418847"/>
                                        </p:tgtEl>
                                        <p:attrNameLst>
                                          <p:attrName>style.visibility</p:attrName>
                                        </p:attrNameLst>
                                      </p:cBhvr>
                                      <p:to>
                                        <p:strVal val="visible"/>
                                      </p:to>
                                    </p:set>
                                    <p:animEffect transition="in" filter="wipe(left)">
                                      <p:cBhvr>
                                        <p:cTn id="53" dur="500"/>
                                        <p:tgtEl>
                                          <p:spTgt spid="418847"/>
                                        </p:tgtEl>
                                      </p:cBhvr>
                                    </p:animEffect>
                                  </p:childTnLst>
                                  <p:subTnLst>
                                    <p:audio>
                                      <p:cMediaNode>
                                        <p:cTn display="0" masterRel="sameClick">
                                          <p:stCondLst>
                                            <p:cond evt="begin" delay="0">
                                              <p:tn val="51"/>
                                            </p:cond>
                                          </p:stCondLst>
                                          <p:endCondLst>
                                            <p:cond evt="onStopAudio" delay="0">
                                              <p:tgtEl>
                                                <p:sldTgt/>
                                              </p:tgtEl>
                                            </p:cond>
                                          </p:endCondLst>
                                        </p:cTn>
                                        <p:tgtEl>
                                          <p:sndTgt r:embed="rId4" name="Quack"/>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418844">
                                            <p:txEl>
                                              <p:pRg st="7" end="7"/>
                                            </p:txEl>
                                          </p:spTgt>
                                        </p:tgtEl>
                                        <p:attrNameLst>
                                          <p:attrName>style.visibility</p:attrName>
                                        </p:attrNameLst>
                                      </p:cBhvr>
                                      <p:to>
                                        <p:strVal val="visible"/>
                                      </p:to>
                                    </p:set>
                                    <p:anim calcmode="lin" valueType="num">
                                      <p:cBhvr additive="base">
                                        <p:cTn id="58" dur="500" fill="hold"/>
                                        <p:tgtEl>
                                          <p:spTgt spid="418844">
                                            <p:txEl>
                                              <p:pRg st="7" end="7"/>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418844">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44" grpId="0" build="p" autoUpdateAnimBg="0"/>
      <p:bldP spid="418847" grpId="0"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03213" y="1425575"/>
            <a:ext cx="8535987" cy="4005263"/>
          </a:xfrm>
          <a:prstGeom prst="rect">
            <a:avLst/>
          </a:prstGeom>
          <a:noFill/>
          <a:ln w="9525">
            <a:noFill/>
            <a:miter lim="800000"/>
            <a:headEnd/>
            <a:tailEnd/>
          </a:ln>
        </p:spPr>
      </p:pic>
      <p:sp>
        <p:nvSpPr>
          <p:cNvPr id="11267" name="Rectangle 3"/>
          <p:cNvSpPr>
            <a:spLocks noGrp="1" noChangeArrowheads="1"/>
          </p:cNvSpPr>
          <p:nvPr>
            <p:ph type="ctrTitle"/>
          </p:nvPr>
        </p:nvSpPr>
        <p:spPr>
          <a:xfrm>
            <a:off x="152400" y="0"/>
            <a:ext cx="1981200" cy="304800"/>
          </a:xfrm>
          <a:noFill/>
          <a:effectLst/>
        </p:spPr>
        <p:txBody>
          <a:bodyPr>
            <a:normAutofit fontScale="90000"/>
          </a:bodyPr>
          <a:lstStyle/>
          <a:p>
            <a:pPr eaLnBrk="1" hangingPunct="1"/>
            <a:r>
              <a:rPr lang="en-US" sz="1500" smtClean="0">
                <a:solidFill>
                  <a:schemeClr val="tx1"/>
                </a:solidFill>
                <a:latin typeface="Arial" pitchFamily="34" charset="0"/>
              </a:rPr>
              <a:t>LE 11-4</a:t>
            </a:r>
          </a:p>
        </p:txBody>
      </p:sp>
      <p:sp>
        <p:nvSpPr>
          <p:cNvPr id="11268" name="Text Box 4"/>
          <p:cNvSpPr txBox="1">
            <a:spLocks noChangeArrowheads="1"/>
          </p:cNvSpPr>
          <p:nvPr/>
        </p:nvSpPr>
        <p:spPr bwMode="auto">
          <a:xfrm>
            <a:off x="677863" y="4476750"/>
            <a:ext cx="1476375" cy="257175"/>
          </a:xfrm>
          <a:prstGeom prst="rect">
            <a:avLst/>
          </a:prstGeom>
          <a:noFill/>
          <a:ln w="9525">
            <a:noFill/>
            <a:miter lim="800000"/>
            <a:headEnd/>
            <a:tailEnd/>
          </a:ln>
        </p:spPr>
        <p:txBody>
          <a:bodyPr wrap="none" lIns="0" tIns="0" rIns="0" bIns="0"/>
          <a:lstStyle/>
          <a:p>
            <a:pPr algn="l"/>
            <a:r>
              <a:rPr kumimoji="0" lang="en-US" sz="1000" b="1"/>
              <a:t>Paracrine signaling</a:t>
            </a:r>
          </a:p>
        </p:txBody>
      </p:sp>
      <p:sp>
        <p:nvSpPr>
          <p:cNvPr id="11269" name="Text Box 5"/>
          <p:cNvSpPr txBox="1">
            <a:spLocks noChangeArrowheads="1"/>
          </p:cNvSpPr>
          <p:nvPr/>
        </p:nvSpPr>
        <p:spPr bwMode="auto">
          <a:xfrm>
            <a:off x="620713" y="3940175"/>
            <a:ext cx="1203325" cy="568325"/>
          </a:xfrm>
          <a:prstGeom prst="rect">
            <a:avLst/>
          </a:prstGeom>
          <a:noFill/>
          <a:ln w="9525">
            <a:noFill/>
            <a:miter lim="800000"/>
            <a:headEnd/>
            <a:tailEnd/>
          </a:ln>
        </p:spPr>
        <p:txBody>
          <a:bodyPr wrap="none" lIns="0" tIns="0" rIns="0" bIns="0"/>
          <a:lstStyle/>
          <a:p>
            <a:pPr algn="l"/>
            <a:r>
              <a:rPr kumimoji="0" lang="en-US" sz="1000" b="1"/>
              <a:t>Local regulator</a:t>
            </a:r>
          </a:p>
          <a:p>
            <a:pPr algn="l"/>
            <a:r>
              <a:rPr kumimoji="0" lang="en-US" sz="1000" b="1"/>
              <a:t>diffuses through</a:t>
            </a:r>
          </a:p>
          <a:p>
            <a:pPr algn="l"/>
            <a:r>
              <a:rPr kumimoji="0" lang="en-US" sz="1000" b="1"/>
              <a:t>extracellular fluid</a:t>
            </a:r>
          </a:p>
        </p:txBody>
      </p:sp>
      <p:sp>
        <p:nvSpPr>
          <p:cNvPr id="11270" name="Text Box 6"/>
          <p:cNvSpPr txBox="1">
            <a:spLocks noChangeArrowheads="1"/>
          </p:cNvSpPr>
          <p:nvPr/>
        </p:nvSpPr>
        <p:spPr bwMode="auto">
          <a:xfrm>
            <a:off x="2452688" y="2949575"/>
            <a:ext cx="628650" cy="317500"/>
          </a:xfrm>
          <a:prstGeom prst="rect">
            <a:avLst/>
          </a:prstGeom>
          <a:noFill/>
          <a:ln w="9525">
            <a:noFill/>
            <a:miter lim="800000"/>
            <a:headEnd/>
            <a:tailEnd/>
          </a:ln>
        </p:spPr>
        <p:txBody>
          <a:bodyPr wrap="none" lIns="0" tIns="0" rIns="0" bIns="0"/>
          <a:lstStyle/>
          <a:p>
            <a:pPr algn="l"/>
            <a:r>
              <a:rPr kumimoji="0" lang="en-US" sz="1000" b="1"/>
              <a:t>Secretory</a:t>
            </a:r>
          </a:p>
          <a:p>
            <a:pPr algn="l"/>
            <a:r>
              <a:rPr kumimoji="0" lang="en-US" sz="1000" b="1"/>
              <a:t>vesicle</a:t>
            </a:r>
          </a:p>
        </p:txBody>
      </p:sp>
      <p:sp>
        <p:nvSpPr>
          <p:cNvPr id="11271" name="Line 7"/>
          <p:cNvSpPr>
            <a:spLocks noChangeShapeType="1"/>
          </p:cNvSpPr>
          <p:nvPr/>
        </p:nvSpPr>
        <p:spPr bwMode="auto">
          <a:xfrm>
            <a:off x="987425" y="3778250"/>
            <a:ext cx="101600" cy="155575"/>
          </a:xfrm>
          <a:prstGeom prst="line">
            <a:avLst/>
          </a:prstGeom>
          <a:noFill/>
          <a:ln w="12700">
            <a:solidFill>
              <a:schemeClr val="tx1"/>
            </a:solidFill>
            <a:round/>
            <a:headEnd/>
            <a:tailEnd/>
          </a:ln>
        </p:spPr>
        <p:txBody>
          <a:bodyPr wrap="none" anchor="ctr"/>
          <a:lstStyle/>
          <a:p>
            <a:endParaRPr lang="en-US"/>
          </a:p>
        </p:txBody>
      </p:sp>
      <p:sp>
        <p:nvSpPr>
          <p:cNvPr id="11272" name="Line 8"/>
          <p:cNvSpPr>
            <a:spLocks noChangeShapeType="1"/>
          </p:cNvSpPr>
          <p:nvPr/>
        </p:nvSpPr>
        <p:spPr bwMode="auto">
          <a:xfrm>
            <a:off x="1174750" y="3035300"/>
            <a:ext cx="222250" cy="0"/>
          </a:xfrm>
          <a:prstGeom prst="line">
            <a:avLst/>
          </a:prstGeom>
          <a:noFill/>
          <a:ln w="12700">
            <a:solidFill>
              <a:schemeClr val="tx1"/>
            </a:solidFill>
            <a:round/>
            <a:headEnd/>
            <a:tailEnd/>
          </a:ln>
        </p:spPr>
        <p:txBody>
          <a:bodyPr wrap="none" anchor="ctr"/>
          <a:lstStyle/>
          <a:p>
            <a:endParaRPr lang="en-US"/>
          </a:p>
        </p:txBody>
      </p:sp>
      <p:sp>
        <p:nvSpPr>
          <p:cNvPr id="11273" name="Line 9"/>
          <p:cNvSpPr>
            <a:spLocks noChangeShapeType="1"/>
          </p:cNvSpPr>
          <p:nvPr/>
        </p:nvSpPr>
        <p:spPr bwMode="auto">
          <a:xfrm>
            <a:off x="2209800" y="3038475"/>
            <a:ext cx="209550" cy="0"/>
          </a:xfrm>
          <a:prstGeom prst="line">
            <a:avLst/>
          </a:prstGeom>
          <a:noFill/>
          <a:ln w="12700">
            <a:solidFill>
              <a:schemeClr val="tx1"/>
            </a:solidFill>
            <a:round/>
            <a:headEnd/>
            <a:tailEnd/>
          </a:ln>
        </p:spPr>
        <p:txBody>
          <a:bodyPr wrap="none" anchor="ctr"/>
          <a:lstStyle/>
          <a:p>
            <a:endParaRPr lang="en-US"/>
          </a:p>
        </p:txBody>
      </p:sp>
      <p:sp>
        <p:nvSpPr>
          <p:cNvPr id="11274" name="Line 10"/>
          <p:cNvSpPr>
            <a:spLocks noChangeShapeType="1"/>
          </p:cNvSpPr>
          <p:nvPr/>
        </p:nvSpPr>
        <p:spPr bwMode="auto">
          <a:xfrm>
            <a:off x="2641600" y="2057400"/>
            <a:ext cx="0" cy="171450"/>
          </a:xfrm>
          <a:prstGeom prst="line">
            <a:avLst/>
          </a:prstGeom>
          <a:noFill/>
          <a:ln w="12700">
            <a:solidFill>
              <a:schemeClr val="tx1"/>
            </a:solidFill>
            <a:round/>
            <a:headEnd/>
            <a:tailEnd/>
          </a:ln>
        </p:spPr>
        <p:txBody>
          <a:bodyPr wrap="none" anchor="ctr"/>
          <a:lstStyle/>
          <a:p>
            <a:endParaRPr lang="en-US"/>
          </a:p>
        </p:txBody>
      </p:sp>
      <p:sp>
        <p:nvSpPr>
          <p:cNvPr id="11275" name="Text Box 11"/>
          <p:cNvSpPr txBox="1">
            <a:spLocks noChangeArrowheads="1"/>
          </p:cNvSpPr>
          <p:nvPr/>
        </p:nvSpPr>
        <p:spPr bwMode="auto">
          <a:xfrm>
            <a:off x="560388" y="2940050"/>
            <a:ext cx="628650" cy="317500"/>
          </a:xfrm>
          <a:prstGeom prst="rect">
            <a:avLst/>
          </a:prstGeom>
          <a:noFill/>
          <a:ln w="9525">
            <a:noFill/>
            <a:miter lim="800000"/>
            <a:headEnd/>
            <a:tailEnd/>
          </a:ln>
        </p:spPr>
        <p:txBody>
          <a:bodyPr wrap="none" lIns="0" tIns="0" rIns="0" bIns="0"/>
          <a:lstStyle/>
          <a:p>
            <a:pPr algn="l"/>
            <a:r>
              <a:rPr kumimoji="0" lang="en-US" sz="1000" b="1"/>
              <a:t>Secreting</a:t>
            </a:r>
          </a:p>
          <a:p>
            <a:pPr algn="l"/>
            <a:r>
              <a:rPr kumimoji="0" lang="en-US" sz="1000" b="1"/>
              <a:t>cell</a:t>
            </a:r>
          </a:p>
        </p:txBody>
      </p:sp>
      <p:sp>
        <p:nvSpPr>
          <p:cNvPr id="11276" name="Text Box 12"/>
          <p:cNvSpPr txBox="1">
            <a:spLocks noChangeArrowheads="1"/>
          </p:cNvSpPr>
          <p:nvPr/>
        </p:nvSpPr>
        <p:spPr bwMode="auto">
          <a:xfrm>
            <a:off x="2316163" y="1876425"/>
            <a:ext cx="669925" cy="168275"/>
          </a:xfrm>
          <a:prstGeom prst="rect">
            <a:avLst/>
          </a:prstGeom>
          <a:noFill/>
          <a:ln w="9525">
            <a:noFill/>
            <a:miter lim="800000"/>
            <a:headEnd/>
            <a:tailEnd/>
          </a:ln>
        </p:spPr>
        <p:txBody>
          <a:bodyPr wrap="none" lIns="0" tIns="0" rIns="0" bIns="0"/>
          <a:lstStyle/>
          <a:p>
            <a:pPr algn="l"/>
            <a:r>
              <a:rPr kumimoji="0" lang="en-US" sz="1000" b="1"/>
              <a:t>Target cell</a:t>
            </a:r>
          </a:p>
        </p:txBody>
      </p:sp>
      <p:sp>
        <p:nvSpPr>
          <p:cNvPr id="11277" name="Text Box 13"/>
          <p:cNvSpPr txBox="1">
            <a:spLocks noChangeArrowheads="1"/>
          </p:cNvSpPr>
          <p:nvPr/>
        </p:nvSpPr>
        <p:spPr bwMode="auto">
          <a:xfrm>
            <a:off x="2757488" y="1460500"/>
            <a:ext cx="1038225" cy="171450"/>
          </a:xfrm>
          <a:prstGeom prst="rect">
            <a:avLst/>
          </a:prstGeom>
          <a:noFill/>
          <a:ln w="9525">
            <a:noFill/>
            <a:miter lim="800000"/>
            <a:headEnd/>
            <a:tailEnd/>
          </a:ln>
        </p:spPr>
        <p:txBody>
          <a:bodyPr wrap="none" lIns="0" tIns="0" rIns="0" bIns="0"/>
          <a:lstStyle/>
          <a:p>
            <a:pPr algn="l"/>
            <a:r>
              <a:rPr kumimoji="0" lang="en-US" sz="1000" b="1"/>
              <a:t>Local signaling</a:t>
            </a:r>
          </a:p>
        </p:txBody>
      </p:sp>
      <p:sp>
        <p:nvSpPr>
          <p:cNvPr id="11278" name="Text Box 14"/>
          <p:cNvSpPr txBox="1">
            <a:spLocks noChangeArrowheads="1"/>
          </p:cNvSpPr>
          <p:nvPr/>
        </p:nvSpPr>
        <p:spPr bwMode="auto">
          <a:xfrm>
            <a:off x="4770438" y="1914525"/>
            <a:ext cx="1184275" cy="657225"/>
          </a:xfrm>
          <a:prstGeom prst="rect">
            <a:avLst/>
          </a:prstGeom>
          <a:noFill/>
          <a:ln w="9525">
            <a:noFill/>
            <a:miter lim="800000"/>
            <a:headEnd/>
            <a:tailEnd/>
          </a:ln>
        </p:spPr>
        <p:txBody>
          <a:bodyPr wrap="none" lIns="0" tIns="0" rIns="0" bIns="0"/>
          <a:lstStyle/>
          <a:p>
            <a:pPr algn="l"/>
            <a:r>
              <a:rPr kumimoji="0" lang="en-US" sz="1000" b="1"/>
              <a:t>Electrical signal</a:t>
            </a:r>
          </a:p>
          <a:p>
            <a:pPr algn="l"/>
            <a:r>
              <a:rPr kumimoji="0" lang="en-US" sz="1000" b="1"/>
              <a:t>along nerve cell</a:t>
            </a:r>
          </a:p>
          <a:p>
            <a:pPr algn="l"/>
            <a:r>
              <a:rPr kumimoji="0" lang="en-US" sz="1000" b="1"/>
              <a:t>triggers release of</a:t>
            </a:r>
          </a:p>
          <a:p>
            <a:pPr algn="l"/>
            <a:r>
              <a:rPr kumimoji="0" lang="en-US" sz="1000" b="1"/>
              <a:t>neurotransmitter</a:t>
            </a:r>
          </a:p>
        </p:txBody>
      </p:sp>
      <p:sp>
        <p:nvSpPr>
          <p:cNvPr id="11279" name="Line 15"/>
          <p:cNvSpPr>
            <a:spLocks noChangeShapeType="1"/>
          </p:cNvSpPr>
          <p:nvPr/>
        </p:nvSpPr>
        <p:spPr bwMode="auto">
          <a:xfrm flipV="1">
            <a:off x="4533900" y="1987550"/>
            <a:ext cx="184150" cy="654050"/>
          </a:xfrm>
          <a:prstGeom prst="line">
            <a:avLst/>
          </a:prstGeom>
          <a:noFill/>
          <a:ln w="12700">
            <a:solidFill>
              <a:schemeClr val="tx1"/>
            </a:solidFill>
            <a:round/>
            <a:headEnd/>
            <a:tailEnd/>
          </a:ln>
        </p:spPr>
        <p:txBody>
          <a:bodyPr wrap="none" anchor="ctr"/>
          <a:lstStyle/>
          <a:p>
            <a:endParaRPr lang="en-US"/>
          </a:p>
        </p:txBody>
      </p:sp>
      <p:sp>
        <p:nvSpPr>
          <p:cNvPr id="11280" name="Line 16"/>
          <p:cNvSpPr>
            <a:spLocks noChangeShapeType="1"/>
          </p:cNvSpPr>
          <p:nvPr/>
        </p:nvSpPr>
        <p:spPr bwMode="auto">
          <a:xfrm>
            <a:off x="4638675" y="2905125"/>
            <a:ext cx="203200" cy="25400"/>
          </a:xfrm>
          <a:prstGeom prst="line">
            <a:avLst/>
          </a:prstGeom>
          <a:noFill/>
          <a:ln w="12700">
            <a:solidFill>
              <a:schemeClr val="tx1"/>
            </a:solidFill>
            <a:round/>
            <a:headEnd/>
            <a:tailEnd/>
          </a:ln>
        </p:spPr>
        <p:txBody>
          <a:bodyPr wrap="none" anchor="ctr"/>
          <a:lstStyle/>
          <a:p>
            <a:endParaRPr lang="en-US"/>
          </a:p>
        </p:txBody>
      </p:sp>
      <p:sp>
        <p:nvSpPr>
          <p:cNvPr id="11281" name="Text Box 17"/>
          <p:cNvSpPr txBox="1">
            <a:spLocks noChangeArrowheads="1"/>
          </p:cNvSpPr>
          <p:nvPr/>
        </p:nvSpPr>
        <p:spPr bwMode="auto">
          <a:xfrm>
            <a:off x="4872038" y="2854325"/>
            <a:ext cx="1085850" cy="492125"/>
          </a:xfrm>
          <a:prstGeom prst="rect">
            <a:avLst/>
          </a:prstGeom>
          <a:noFill/>
          <a:ln w="9525">
            <a:noFill/>
            <a:miter lim="800000"/>
            <a:headEnd/>
            <a:tailEnd/>
          </a:ln>
        </p:spPr>
        <p:txBody>
          <a:bodyPr wrap="none" lIns="0" tIns="0" rIns="0" bIns="0"/>
          <a:lstStyle/>
          <a:p>
            <a:pPr algn="l"/>
            <a:r>
              <a:rPr kumimoji="0" lang="en-US" sz="1000" b="1"/>
              <a:t>Neurotransmitter</a:t>
            </a:r>
          </a:p>
          <a:p>
            <a:pPr algn="l"/>
            <a:r>
              <a:rPr kumimoji="0" lang="en-US" sz="1000" b="1"/>
              <a:t>  diffuses across</a:t>
            </a:r>
          </a:p>
          <a:p>
            <a:pPr algn="l"/>
            <a:r>
              <a:rPr kumimoji="0" lang="en-US" sz="1000" b="1"/>
              <a:t>      synapse</a:t>
            </a:r>
          </a:p>
        </p:txBody>
      </p:sp>
      <p:sp>
        <p:nvSpPr>
          <p:cNvPr id="11282" name="Text Box 18"/>
          <p:cNvSpPr txBox="1">
            <a:spLocks noChangeArrowheads="1"/>
          </p:cNvSpPr>
          <p:nvPr/>
        </p:nvSpPr>
        <p:spPr bwMode="auto">
          <a:xfrm>
            <a:off x="6269038" y="1882775"/>
            <a:ext cx="889000" cy="171450"/>
          </a:xfrm>
          <a:prstGeom prst="rect">
            <a:avLst/>
          </a:prstGeom>
          <a:noFill/>
          <a:ln w="9525">
            <a:noFill/>
            <a:miter lim="800000"/>
            <a:headEnd/>
            <a:tailEnd/>
          </a:ln>
        </p:spPr>
        <p:txBody>
          <a:bodyPr wrap="none" lIns="0" tIns="0" rIns="0" bIns="0"/>
          <a:lstStyle/>
          <a:p>
            <a:pPr algn="l"/>
            <a:r>
              <a:rPr kumimoji="0" lang="en-US" sz="1000" b="1"/>
              <a:t>Endocrine cell</a:t>
            </a:r>
          </a:p>
        </p:txBody>
      </p:sp>
      <p:sp>
        <p:nvSpPr>
          <p:cNvPr id="11283" name="Line 19"/>
          <p:cNvSpPr>
            <a:spLocks noChangeShapeType="1"/>
          </p:cNvSpPr>
          <p:nvPr/>
        </p:nvSpPr>
        <p:spPr bwMode="auto">
          <a:xfrm>
            <a:off x="6699250" y="2041525"/>
            <a:ext cx="73025" cy="104775"/>
          </a:xfrm>
          <a:prstGeom prst="line">
            <a:avLst/>
          </a:prstGeom>
          <a:noFill/>
          <a:ln w="12700">
            <a:solidFill>
              <a:schemeClr val="tx1"/>
            </a:solidFill>
            <a:round/>
            <a:headEnd/>
            <a:tailEnd/>
          </a:ln>
        </p:spPr>
        <p:txBody>
          <a:bodyPr wrap="none" anchor="ctr"/>
          <a:lstStyle/>
          <a:p>
            <a:endParaRPr lang="en-US"/>
          </a:p>
        </p:txBody>
      </p:sp>
      <p:sp>
        <p:nvSpPr>
          <p:cNvPr id="11284" name="Line 20"/>
          <p:cNvSpPr>
            <a:spLocks noChangeShapeType="1"/>
          </p:cNvSpPr>
          <p:nvPr/>
        </p:nvSpPr>
        <p:spPr bwMode="auto">
          <a:xfrm flipV="1">
            <a:off x="7620000" y="1971675"/>
            <a:ext cx="149225" cy="50800"/>
          </a:xfrm>
          <a:prstGeom prst="line">
            <a:avLst/>
          </a:prstGeom>
          <a:noFill/>
          <a:ln w="12700">
            <a:solidFill>
              <a:schemeClr val="tx1"/>
            </a:solidFill>
            <a:round/>
            <a:headEnd/>
            <a:tailEnd/>
          </a:ln>
        </p:spPr>
        <p:txBody>
          <a:bodyPr wrap="none" anchor="ctr"/>
          <a:lstStyle/>
          <a:p>
            <a:endParaRPr lang="en-US"/>
          </a:p>
        </p:txBody>
      </p:sp>
      <p:sp>
        <p:nvSpPr>
          <p:cNvPr id="11285" name="Text Box 21"/>
          <p:cNvSpPr txBox="1">
            <a:spLocks noChangeArrowheads="1"/>
          </p:cNvSpPr>
          <p:nvPr/>
        </p:nvSpPr>
        <p:spPr bwMode="auto">
          <a:xfrm>
            <a:off x="7805738" y="1895475"/>
            <a:ext cx="396875" cy="346075"/>
          </a:xfrm>
          <a:prstGeom prst="rect">
            <a:avLst/>
          </a:prstGeom>
          <a:noFill/>
          <a:ln w="9525">
            <a:noFill/>
            <a:miter lim="800000"/>
            <a:headEnd/>
            <a:tailEnd/>
          </a:ln>
        </p:spPr>
        <p:txBody>
          <a:bodyPr wrap="none" lIns="0" tIns="0" rIns="0" bIns="0"/>
          <a:lstStyle/>
          <a:p>
            <a:pPr algn="l"/>
            <a:r>
              <a:rPr kumimoji="0" lang="en-US" sz="1000" b="1"/>
              <a:t>Blood</a:t>
            </a:r>
          </a:p>
          <a:p>
            <a:pPr algn="l"/>
            <a:r>
              <a:rPr kumimoji="0" lang="en-US" sz="1000" b="1"/>
              <a:t>vessel</a:t>
            </a:r>
          </a:p>
        </p:txBody>
      </p:sp>
      <p:sp>
        <p:nvSpPr>
          <p:cNvPr id="11286" name="Text Box 22"/>
          <p:cNvSpPr txBox="1">
            <a:spLocks noChangeArrowheads="1"/>
          </p:cNvSpPr>
          <p:nvPr/>
        </p:nvSpPr>
        <p:spPr bwMode="auto">
          <a:xfrm>
            <a:off x="6453188" y="1495425"/>
            <a:ext cx="1479550" cy="177800"/>
          </a:xfrm>
          <a:prstGeom prst="rect">
            <a:avLst/>
          </a:prstGeom>
          <a:noFill/>
          <a:ln w="9525">
            <a:noFill/>
            <a:miter lim="800000"/>
            <a:headEnd/>
            <a:tailEnd/>
          </a:ln>
        </p:spPr>
        <p:txBody>
          <a:bodyPr wrap="none" lIns="0" tIns="0" rIns="0" bIns="0"/>
          <a:lstStyle/>
          <a:p>
            <a:pPr algn="l"/>
            <a:r>
              <a:rPr kumimoji="0" lang="en-US" sz="1000" b="1"/>
              <a:t>Long-distance signaling</a:t>
            </a:r>
          </a:p>
        </p:txBody>
      </p:sp>
      <p:sp>
        <p:nvSpPr>
          <p:cNvPr id="11287" name="Text Box 23"/>
          <p:cNvSpPr txBox="1">
            <a:spLocks noChangeArrowheads="1"/>
          </p:cNvSpPr>
          <p:nvPr/>
        </p:nvSpPr>
        <p:spPr bwMode="auto">
          <a:xfrm>
            <a:off x="7361238" y="3159125"/>
            <a:ext cx="1019175" cy="469900"/>
          </a:xfrm>
          <a:prstGeom prst="rect">
            <a:avLst/>
          </a:prstGeom>
          <a:noFill/>
          <a:ln w="9525">
            <a:noFill/>
            <a:miter lim="800000"/>
            <a:headEnd/>
            <a:tailEnd/>
          </a:ln>
        </p:spPr>
        <p:txBody>
          <a:bodyPr wrap="none" lIns="0" tIns="0" rIns="0" bIns="0"/>
          <a:lstStyle/>
          <a:p>
            <a:pPr algn="l"/>
            <a:r>
              <a:rPr kumimoji="0" lang="en-US" sz="1000" b="1"/>
              <a:t>Hormone travels</a:t>
            </a:r>
          </a:p>
          <a:p>
            <a:pPr algn="l"/>
            <a:r>
              <a:rPr kumimoji="0" lang="en-US" sz="1000" b="1"/>
              <a:t>in bloodstream</a:t>
            </a:r>
          </a:p>
          <a:p>
            <a:pPr algn="l"/>
            <a:r>
              <a:rPr kumimoji="0" lang="en-US" sz="1000" b="1"/>
              <a:t>to target cells</a:t>
            </a:r>
          </a:p>
        </p:txBody>
      </p:sp>
      <p:sp>
        <p:nvSpPr>
          <p:cNvPr id="11288" name="Text Box 24"/>
          <p:cNvSpPr txBox="1">
            <a:spLocks noChangeArrowheads="1"/>
          </p:cNvSpPr>
          <p:nvPr/>
        </p:nvSpPr>
        <p:spPr bwMode="auto">
          <a:xfrm>
            <a:off x="3490913" y="4478338"/>
            <a:ext cx="1149350" cy="196850"/>
          </a:xfrm>
          <a:prstGeom prst="rect">
            <a:avLst/>
          </a:prstGeom>
          <a:noFill/>
          <a:ln w="9525">
            <a:noFill/>
            <a:miter lim="800000"/>
            <a:headEnd/>
            <a:tailEnd/>
          </a:ln>
        </p:spPr>
        <p:txBody>
          <a:bodyPr wrap="none" lIns="0" tIns="0" rIns="0" bIns="0"/>
          <a:lstStyle/>
          <a:p>
            <a:pPr algn="l"/>
            <a:r>
              <a:rPr kumimoji="0" lang="en-US" sz="1000" b="1"/>
              <a:t>Synaptic signaling</a:t>
            </a:r>
          </a:p>
        </p:txBody>
      </p:sp>
      <p:sp>
        <p:nvSpPr>
          <p:cNvPr id="11289" name="Text Box 25"/>
          <p:cNvSpPr txBox="1">
            <a:spLocks noChangeArrowheads="1"/>
          </p:cNvSpPr>
          <p:nvPr/>
        </p:nvSpPr>
        <p:spPr bwMode="auto">
          <a:xfrm>
            <a:off x="4090988" y="4106863"/>
            <a:ext cx="825500" cy="342900"/>
          </a:xfrm>
          <a:prstGeom prst="rect">
            <a:avLst/>
          </a:prstGeom>
          <a:noFill/>
          <a:ln w="9525">
            <a:noFill/>
            <a:miter lim="800000"/>
            <a:headEnd/>
            <a:tailEnd/>
          </a:ln>
        </p:spPr>
        <p:txBody>
          <a:bodyPr wrap="none" lIns="0" tIns="0" rIns="0" bIns="0"/>
          <a:lstStyle/>
          <a:p>
            <a:pPr algn="l"/>
            <a:r>
              <a:rPr kumimoji="0" lang="en-US" sz="1000" b="1"/>
              <a:t>Target cell</a:t>
            </a:r>
          </a:p>
          <a:p>
            <a:pPr algn="l"/>
            <a:r>
              <a:rPr kumimoji="0" lang="en-US" sz="1000" b="1"/>
              <a:t>is stimulated</a:t>
            </a:r>
          </a:p>
        </p:txBody>
      </p:sp>
      <p:sp>
        <p:nvSpPr>
          <p:cNvPr id="11290" name="Text Box 26"/>
          <p:cNvSpPr txBox="1">
            <a:spLocks noChangeArrowheads="1"/>
          </p:cNvSpPr>
          <p:nvPr/>
        </p:nvSpPr>
        <p:spPr bwMode="auto">
          <a:xfrm>
            <a:off x="6300788" y="5062538"/>
            <a:ext cx="1216025" cy="180975"/>
          </a:xfrm>
          <a:prstGeom prst="rect">
            <a:avLst/>
          </a:prstGeom>
          <a:noFill/>
          <a:ln w="9525">
            <a:noFill/>
            <a:miter lim="800000"/>
            <a:headEnd/>
            <a:tailEnd/>
          </a:ln>
        </p:spPr>
        <p:txBody>
          <a:bodyPr wrap="none" lIns="0" tIns="0" rIns="0" bIns="0"/>
          <a:lstStyle/>
          <a:p>
            <a:pPr algn="l"/>
            <a:r>
              <a:rPr kumimoji="0" lang="en-US" sz="1000" b="1"/>
              <a:t>Hormonal signaling</a:t>
            </a:r>
          </a:p>
        </p:txBody>
      </p:sp>
      <p:sp>
        <p:nvSpPr>
          <p:cNvPr id="11291" name="Text Box 27"/>
          <p:cNvSpPr txBox="1">
            <a:spLocks noChangeArrowheads="1"/>
          </p:cNvSpPr>
          <p:nvPr/>
        </p:nvSpPr>
        <p:spPr bwMode="auto">
          <a:xfrm>
            <a:off x="6723063" y="4046538"/>
            <a:ext cx="434975" cy="333375"/>
          </a:xfrm>
          <a:prstGeom prst="rect">
            <a:avLst/>
          </a:prstGeom>
          <a:noFill/>
          <a:ln w="9525">
            <a:noFill/>
            <a:miter lim="800000"/>
            <a:headEnd/>
            <a:tailEnd/>
          </a:ln>
        </p:spPr>
        <p:txBody>
          <a:bodyPr wrap="none" lIns="0" tIns="0" rIns="0" bIns="0"/>
          <a:lstStyle/>
          <a:p>
            <a:pPr algn="l"/>
            <a:r>
              <a:rPr kumimoji="0" lang="en-US" sz="1000" b="1"/>
              <a:t>Target </a:t>
            </a:r>
          </a:p>
          <a:p>
            <a:pPr algn="l"/>
            <a:r>
              <a:rPr kumimoji="0" lang="en-US" sz="1000" b="1"/>
              <a:t>cell</a:t>
            </a:r>
          </a:p>
        </p:txBody>
      </p:sp>
      <p:sp>
        <p:nvSpPr>
          <p:cNvPr id="11292" name="AutoShape 28"/>
          <p:cNvSpPr>
            <a:spLocks/>
          </p:cNvSpPr>
          <p:nvPr/>
        </p:nvSpPr>
        <p:spPr bwMode="auto">
          <a:xfrm rot="-5415447">
            <a:off x="3174207" y="-988219"/>
            <a:ext cx="119062" cy="5407025"/>
          </a:xfrm>
          <a:prstGeom prst="rightBrace">
            <a:avLst>
              <a:gd name="adj1" fmla="val 378446"/>
              <a:gd name="adj2" fmla="val 50000"/>
            </a:avLst>
          </a:prstGeom>
          <a:noFill/>
          <a:ln w="9525">
            <a:solidFill>
              <a:schemeClr val="tx1"/>
            </a:solidFill>
            <a:round/>
            <a:headEnd/>
            <a:tailEnd/>
          </a:ln>
        </p:spPr>
        <p:txBody>
          <a:bodyPr wrap="none" anchor="ctr"/>
          <a:lstStyle/>
          <a:p>
            <a:endParaRPr lang="en-US"/>
          </a:p>
        </p:txBody>
      </p:sp>
      <p:sp>
        <p:nvSpPr>
          <p:cNvPr id="11293" name="Line 29"/>
          <p:cNvSpPr>
            <a:spLocks noChangeShapeType="1"/>
          </p:cNvSpPr>
          <p:nvPr/>
        </p:nvSpPr>
        <p:spPr bwMode="auto">
          <a:xfrm flipV="1">
            <a:off x="4394200" y="3990975"/>
            <a:ext cx="0" cy="130175"/>
          </a:xfrm>
          <a:prstGeom prst="line">
            <a:avLst/>
          </a:prstGeom>
          <a:noFill/>
          <a:ln w="12700">
            <a:solidFill>
              <a:schemeClr val="tx1"/>
            </a:solidFill>
            <a:round/>
            <a:headEnd/>
            <a:tailEnd/>
          </a:ln>
        </p:spPr>
        <p:txBody>
          <a:bodyPr wrap="none" anchor="ctr"/>
          <a:lstStyle/>
          <a:p>
            <a:endParaRPr lang="en-US"/>
          </a:p>
        </p:txBody>
      </p:sp>
      <p:sp>
        <p:nvSpPr>
          <p:cNvPr id="11294" name="Line 30"/>
          <p:cNvSpPr>
            <a:spLocks noChangeShapeType="1"/>
          </p:cNvSpPr>
          <p:nvPr/>
        </p:nvSpPr>
        <p:spPr bwMode="auto">
          <a:xfrm>
            <a:off x="7131050" y="4137025"/>
            <a:ext cx="327025" cy="0"/>
          </a:xfrm>
          <a:prstGeom prst="line">
            <a:avLst/>
          </a:prstGeom>
          <a:noFill/>
          <a:ln w="12700">
            <a:solidFill>
              <a:schemeClr val="tx1"/>
            </a:solidFill>
            <a:round/>
            <a:headEnd/>
            <a:tailEnd/>
          </a:ln>
        </p:spPr>
        <p:txBody>
          <a:bodyPr wrap="none" anchor="ct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dirty="0"/>
              <a:t>If a patient in a hospital was accidentally given an IV full of pure water they would be fine because pure water is neutral so it can’t hurt us.</a:t>
            </a:r>
          </a:p>
          <a:p>
            <a:endParaRPr lang="en-US" dirty="0"/>
          </a:p>
        </p:txBody>
      </p:sp>
    </p:spTree>
    <p:extLst>
      <p:ext uri="{BB962C8B-B14F-4D97-AF65-F5344CB8AC3E}">
        <p14:creationId xmlns="" xmlns:p14="http://schemas.microsoft.com/office/powerpoint/2010/main" val="29570960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dirty="0" smtClean="0"/>
              <a:t>All hormones have the same types of effects on cells, no matter what they are made of.</a:t>
            </a:r>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303213" y="1425575"/>
            <a:ext cx="8535987" cy="4005263"/>
          </a:xfrm>
          <a:prstGeom prst="rect">
            <a:avLst/>
          </a:prstGeom>
          <a:noFill/>
          <a:ln w="9525">
            <a:noFill/>
            <a:miter lim="800000"/>
            <a:headEnd/>
            <a:tailEnd/>
          </a:ln>
        </p:spPr>
      </p:pic>
      <p:sp>
        <p:nvSpPr>
          <p:cNvPr id="15363" name="Rectangle 3"/>
          <p:cNvSpPr>
            <a:spLocks noGrp="1" noChangeArrowheads="1"/>
          </p:cNvSpPr>
          <p:nvPr>
            <p:ph type="ctrTitle"/>
          </p:nvPr>
        </p:nvSpPr>
        <p:spPr>
          <a:xfrm>
            <a:off x="152400" y="0"/>
            <a:ext cx="1981200" cy="304800"/>
          </a:xfrm>
          <a:noFill/>
          <a:effectLst/>
        </p:spPr>
        <p:txBody>
          <a:bodyPr>
            <a:normAutofit fontScale="90000"/>
          </a:bodyPr>
          <a:lstStyle/>
          <a:p>
            <a:pPr eaLnBrk="1" hangingPunct="1"/>
            <a:r>
              <a:rPr lang="en-US" sz="1500" smtClean="0">
                <a:solidFill>
                  <a:schemeClr val="tx1"/>
                </a:solidFill>
                <a:latin typeface="Arial" pitchFamily="34" charset="0"/>
              </a:rPr>
              <a:t>LE 11-5_3</a:t>
            </a:r>
          </a:p>
        </p:txBody>
      </p:sp>
      <p:sp>
        <p:nvSpPr>
          <p:cNvPr id="15364" name="Text Box 4"/>
          <p:cNvSpPr txBox="1">
            <a:spLocks noChangeArrowheads="1"/>
          </p:cNvSpPr>
          <p:nvPr/>
        </p:nvSpPr>
        <p:spPr bwMode="auto">
          <a:xfrm>
            <a:off x="531813" y="1541463"/>
            <a:ext cx="1690687" cy="439737"/>
          </a:xfrm>
          <a:prstGeom prst="rect">
            <a:avLst/>
          </a:prstGeom>
          <a:noFill/>
          <a:ln w="9525">
            <a:noFill/>
            <a:miter lim="800000"/>
            <a:headEnd/>
            <a:tailEnd/>
          </a:ln>
        </p:spPr>
        <p:txBody>
          <a:bodyPr wrap="none" lIns="0" tIns="0" rIns="0" bIns="0"/>
          <a:lstStyle/>
          <a:p>
            <a:pPr algn="l"/>
            <a:r>
              <a:rPr kumimoji="0" lang="en-US" sz="1400" b="1"/>
              <a:t>EXTRACELLULAR</a:t>
            </a:r>
          </a:p>
          <a:p>
            <a:pPr algn="l"/>
            <a:r>
              <a:rPr kumimoji="0" lang="en-US" sz="1400" b="1"/>
              <a:t>FLUID</a:t>
            </a:r>
          </a:p>
        </p:txBody>
      </p:sp>
      <p:sp>
        <p:nvSpPr>
          <p:cNvPr id="15365" name="Text Box 5"/>
          <p:cNvSpPr txBox="1">
            <a:spLocks noChangeArrowheads="1"/>
          </p:cNvSpPr>
          <p:nvPr/>
        </p:nvSpPr>
        <p:spPr bwMode="auto">
          <a:xfrm>
            <a:off x="1557338" y="2347913"/>
            <a:ext cx="947737" cy="284162"/>
          </a:xfrm>
          <a:prstGeom prst="rect">
            <a:avLst/>
          </a:prstGeom>
          <a:noFill/>
          <a:ln w="9525">
            <a:noFill/>
            <a:miter lim="800000"/>
            <a:headEnd/>
            <a:tailEnd/>
          </a:ln>
        </p:spPr>
        <p:txBody>
          <a:bodyPr wrap="none" lIns="0" tIns="0" rIns="0" bIns="0"/>
          <a:lstStyle/>
          <a:p>
            <a:pPr algn="l"/>
            <a:r>
              <a:rPr kumimoji="0" lang="en-US" sz="1400" b="1"/>
              <a:t>Reception</a:t>
            </a:r>
          </a:p>
        </p:txBody>
      </p:sp>
      <p:sp>
        <p:nvSpPr>
          <p:cNvPr id="15366" name="Text Box 6"/>
          <p:cNvSpPr txBox="1">
            <a:spLocks noChangeArrowheads="1"/>
          </p:cNvSpPr>
          <p:nvPr/>
        </p:nvSpPr>
        <p:spPr bwMode="auto">
          <a:xfrm>
            <a:off x="2897188" y="1922463"/>
            <a:ext cx="1614487" cy="261937"/>
          </a:xfrm>
          <a:prstGeom prst="rect">
            <a:avLst/>
          </a:prstGeom>
          <a:noFill/>
          <a:ln w="9525">
            <a:noFill/>
            <a:miter lim="800000"/>
            <a:headEnd/>
            <a:tailEnd/>
          </a:ln>
        </p:spPr>
        <p:txBody>
          <a:bodyPr wrap="none" lIns="0" tIns="0" rIns="0" bIns="0"/>
          <a:lstStyle/>
          <a:p>
            <a:pPr algn="l"/>
            <a:r>
              <a:rPr kumimoji="0" lang="en-US" sz="1400" b="1"/>
              <a:t>Plasma membrane</a:t>
            </a:r>
          </a:p>
        </p:txBody>
      </p:sp>
      <p:sp>
        <p:nvSpPr>
          <p:cNvPr id="15367" name="Line 7"/>
          <p:cNvSpPr>
            <a:spLocks noChangeShapeType="1"/>
          </p:cNvSpPr>
          <p:nvPr/>
        </p:nvSpPr>
        <p:spPr bwMode="auto">
          <a:xfrm flipH="1">
            <a:off x="2330450" y="2032000"/>
            <a:ext cx="539750" cy="0"/>
          </a:xfrm>
          <a:prstGeom prst="line">
            <a:avLst/>
          </a:prstGeom>
          <a:noFill/>
          <a:ln w="12700">
            <a:solidFill>
              <a:schemeClr val="tx1"/>
            </a:solidFill>
            <a:round/>
            <a:headEnd/>
            <a:tailEnd/>
          </a:ln>
        </p:spPr>
        <p:txBody>
          <a:bodyPr wrap="none" anchor="ctr"/>
          <a:lstStyle/>
          <a:p>
            <a:endParaRPr lang="en-US"/>
          </a:p>
        </p:txBody>
      </p:sp>
      <p:sp>
        <p:nvSpPr>
          <p:cNvPr id="15368" name="Text Box 8"/>
          <p:cNvSpPr txBox="1">
            <a:spLocks noChangeArrowheads="1"/>
          </p:cNvSpPr>
          <p:nvPr/>
        </p:nvSpPr>
        <p:spPr bwMode="auto">
          <a:xfrm>
            <a:off x="4268788" y="2347913"/>
            <a:ext cx="1141412" cy="220662"/>
          </a:xfrm>
          <a:prstGeom prst="rect">
            <a:avLst/>
          </a:prstGeom>
          <a:noFill/>
          <a:ln w="9525">
            <a:noFill/>
            <a:miter lim="800000"/>
            <a:headEnd/>
            <a:tailEnd/>
          </a:ln>
        </p:spPr>
        <p:txBody>
          <a:bodyPr wrap="none" lIns="0" tIns="0" rIns="0" bIns="0"/>
          <a:lstStyle/>
          <a:p>
            <a:pPr algn="l"/>
            <a:r>
              <a:rPr kumimoji="0" lang="en-US" sz="1400" b="1"/>
              <a:t>Transduction</a:t>
            </a:r>
          </a:p>
        </p:txBody>
      </p:sp>
      <p:sp>
        <p:nvSpPr>
          <p:cNvPr id="15369" name="Text Box 9"/>
          <p:cNvSpPr txBox="1">
            <a:spLocks noChangeArrowheads="1"/>
          </p:cNvSpPr>
          <p:nvPr/>
        </p:nvSpPr>
        <p:spPr bwMode="auto">
          <a:xfrm>
            <a:off x="5810250" y="1600200"/>
            <a:ext cx="1141413" cy="220663"/>
          </a:xfrm>
          <a:prstGeom prst="rect">
            <a:avLst/>
          </a:prstGeom>
          <a:noFill/>
          <a:ln w="9525">
            <a:noFill/>
            <a:miter lim="800000"/>
            <a:headEnd/>
            <a:tailEnd/>
          </a:ln>
        </p:spPr>
        <p:txBody>
          <a:bodyPr wrap="none" lIns="0" tIns="0" rIns="0" bIns="0"/>
          <a:lstStyle/>
          <a:p>
            <a:pPr algn="l"/>
            <a:r>
              <a:rPr kumimoji="0" lang="en-US" sz="1400" b="1"/>
              <a:t>CYTOPLASM</a:t>
            </a:r>
          </a:p>
        </p:txBody>
      </p:sp>
      <p:sp>
        <p:nvSpPr>
          <p:cNvPr id="15370" name="Text Box 10"/>
          <p:cNvSpPr txBox="1">
            <a:spLocks noChangeArrowheads="1"/>
          </p:cNvSpPr>
          <p:nvPr/>
        </p:nvSpPr>
        <p:spPr bwMode="auto">
          <a:xfrm>
            <a:off x="530225" y="2771775"/>
            <a:ext cx="947738" cy="284163"/>
          </a:xfrm>
          <a:prstGeom prst="rect">
            <a:avLst/>
          </a:prstGeom>
          <a:noFill/>
          <a:ln w="9525">
            <a:noFill/>
            <a:miter lim="800000"/>
            <a:headEnd/>
            <a:tailEnd/>
          </a:ln>
        </p:spPr>
        <p:txBody>
          <a:bodyPr wrap="none" lIns="0" tIns="0" rIns="0" bIns="0"/>
          <a:lstStyle/>
          <a:p>
            <a:pPr algn="l"/>
            <a:r>
              <a:rPr kumimoji="0" lang="en-US" sz="1400" b="1"/>
              <a:t>Receptor</a:t>
            </a:r>
          </a:p>
        </p:txBody>
      </p:sp>
      <p:sp>
        <p:nvSpPr>
          <p:cNvPr id="15371" name="Text Box 11"/>
          <p:cNvSpPr txBox="1">
            <a:spLocks noChangeArrowheads="1"/>
          </p:cNvSpPr>
          <p:nvPr/>
        </p:nvSpPr>
        <p:spPr bwMode="auto">
          <a:xfrm>
            <a:off x="530225" y="4530725"/>
            <a:ext cx="808038" cy="439738"/>
          </a:xfrm>
          <a:prstGeom prst="rect">
            <a:avLst/>
          </a:prstGeom>
          <a:noFill/>
          <a:ln w="9525">
            <a:noFill/>
            <a:miter lim="800000"/>
            <a:headEnd/>
            <a:tailEnd/>
          </a:ln>
        </p:spPr>
        <p:txBody>
          <a:bodyPr wrap="none" lIns="0" tIns="0" rIns="0" bIns="0"/>
          <a:lstStyle/>
          <a:p>
            <a:pPr algn="l"/>
            <a:r>
              <a:rPr kumimoji="0" lang="en-US" sz="1400" b="1"/>
              <a:t>Signal</a:t>
            </a:r>
          </a:p>
          <a:p>
            <a:pPr algn="l"/>
            <a:r>
              <a:rPr kumimoji="0" lang="en-US" sz="1400" b="1"/>
              <a:t>molecule</a:t>
            </a:r>
          </a:p>
        </p:txBody>
      </p:sp>
      <p:sp>
        <p:nvSpPr>
          <p:cNvPr id="15372" name="Line 12"/>
          <p:cNvSpPr>
            <a:spLocks noChangeShapeType="1"/>
          </p:cNvSpPr>
          <p:nvPr/>
        </p:nvSpPr>
        <p:spPr bwMode="auto">
          <a:xfrm flipH="1" flipV="1">
            <a:off x="1435100" y="2911475"/>
            <a:ext cx="231775" cy="193675"/>
          </a:xfrm>
          <a:prstGeom prst="line">
            <a:avLst/>
          </a:prstGeom>
          <a:noFill/>
          <a:ln w="12700">
            <a:solidFill>
              <a:schemeClr val="tx1"/>
            </a:solidFill>
            <a:round/>
            <a:headEnd/>
            <a:tailEnd/>
          </a:ln>
        </p:spPr>
        <p:txBody>
          <a:bodyPr wrap="none" anchor="ctr"/>
          <a:lstStyle/>
          <a:p>
            <a:endParaRPr lang="en-US"/>
          </a:p>
        </p:txBody>
      </p:sp>
      <p:sp>
        <p:nvSpPr>
          <p:cNvPr id="15373" name="Text Box 13"/>
          <p:cNvSpPr txBox="1">
            <a:spLocks noChangeArrowheads="1"/>
          </p:cNvSpPr>
          <p:nvPr/>
        </p:nvSpPr>
        <p:spPr bwMode="auto">
          <a:xfrm>
            <a:off x="2857500" y="3783013"/>
            <a:ext cx="3557588" cy="434975"/>
          </a:xfrm>
          <a:prstGeom prst="rect">
            <a:avLst/>
          </a:prstGeom>
          <a:noFill/>
          <a:ln w="9525">
            <a:noFill/>
            <a:miter lim="800000"/>
            <a:headEnd/>
            <a:tailEnd/>
          </a:ln>
        </p:spPr>
        <p:txBody>
          <a:bodyPr wrap="none" lIns="0" tIns="0" rIns="0" bIns="0"/>
          <a:lstStyle/>
          <a:p>
            <a:pPr algn="ctr"/>
            <a:r>
              <a:rPr kumimoji="0" lang="en-US" sz="1400" b="1"/>
              <a:t>Relay molecules in a signal transduction</a:t>
            </a:r>
          </a:p>
          <a:p>
            <a:pPr algn="ctr"/>
            <a:r>
              <a:rPr kumimoji="0" lang="en-US" sz="1400" b="1"/>
              <a:t>pathway</a:t>
            </a:r>
          </a:p>
        </p:txBody>
      </p:sp>
      <p:sp>
        <p:nvSpPr>
          <p:cNvPr id="15374" name="Text Box 14"/>
          <p:cNvSpPr txBox="1">
            <a:spLocks noChangeArrowheads="1"/>
          </p:cNvSpPr>
          <p:nvPr/>
        </p:nvSpPr>
        <p:spPr bwMode="auto">
          <a:xfrm>
            <a:off x="7561263" y="2349500"/>
            <a:ext cx="1141412" cy="220663"/>
          </a:xfrm>
          <a:prstGeom prst="rect">
            <a:avLst/>
          </a:prstGeom>
          <a:noFill/>
          <a:ln w="9525">
            <a:noFill/>
            <a:miter lim="800000"/>
            <a:headEnd/>
            <a:tailEnd/>
          </a:ln>
        </p:spPr>
        <p:txBody>
          <a:bodyPr wrap="none" lIns="0" tIns="0" rIns="0" bIns="0"/>
          <a:lstStyle/>
          <a:p>
            <a:pPr algn="l"/>
            <a:r>
              <a:rPr kumimoji="0" lang="en-US" sz="1400" b="1"/>
              <a:t>Response</a:t>
            </a:r>
          </a:p>
        </p:txBody>
      </p:sp>
      <p:sp>
        <p:nvSpPr>
          <p:cNvPr id="15375" name="Text Box 15"/>
          <p:cNvSpPr txBox="1">
            <a:spLocks noChangeArrowheads="1"/>
          </p:cNvSpPr>
          <p:nvPr/>
        </p:nvSpPr>
        <p:spPr bwMode="auto">
          <a:xfrm>
            <a:off x="7399338" y="3136900"/>
            <a:ext cx="893762" cy="655638"/>
          </a:xfrm>
          <a:prstGeom prst="rect">
            <a:avLst/>
          </a:prstGeom>
          <a:noFill/>
          <a:ln w="9525">
            <a:noFill/>
            <a:miter lim="800000"/>
            <a:headEnd/>
            <a:tailEnd/>
          </a:ln>
        </p:spPr>
        <p:txBody>
          <a:bodyPr wrap="none" lIns="0" tIns="0" rIns="0" bIns="0"/>
          <a:lstStyle/>
          <a:p>
            <a:pPr algn="l"/>
            <a:r>
              <a:rPr kumimoji="0" lang="en-US" sz="1400" b="1"/>
              <a:t>Activation</a:t>
            </a:r>
          </a:p>
          <a:p>
            <a:pPr algn="l"/>
            <a:r>
              <a:rPr kumimoji="0" lang="en-US" sz="1400" b="1"/>
              <a:t>of cellular</a:t>
            </a:r>
          </a:p>
          <a:p>
            <a:pPr algn="l"/>
            <a:r>
              <a:rPr kumimoji="0" lang="en-US" sz="1400" b="1"/>
              <a:t>response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995488" y="227013"/>
            <a:ext cx="5151437" cy="6402387"/>
          </a:xfrm>
          <a:prstGeom prst="rect">
            <a:avLst/>
          </a:prstGeom>
          <a:noFill/>
          <a:ln w="9525">
            <a:noFill/>
            <a:miter lim="800000"/>
            <a:headEnd/>
            <a:tailEnd/>
          </a:ln>
        </p:spPr>
      </p:pic>
      <p:sp>
        <p:nvSpPr>
          <p:cNvPr id="18435" name="Rectangle 3"/>
          <p:cNvSpPr>
            <a:spLocks noGrp="1" noChangeArrowheads="1"/>
          </p:cNvSpPr>
          <p:nvPr>
            <p:ph type="ctrTitle"/>
          </p:nvPr>
        </p:nvSpPr>
        <p:spPr>
          <a:xfrm>
            <a:off x="152400" y="0"/>
            <a:ext cx="1981200" cy="304800"/>
          </a:xfrm>
          <a:noFill/>
          <a:effectLst/>
        </p:spPr>
        <p:txBody>
          <a:bodyPr>
            <a:normAutofit fontScale="90000"/>
          </a:bodyPr>
          <a:lstStyle/>
          <a:p>
            <a:pPr eaLnBrk="1" hangingPunct="1"/>
            <a:r>
              <a:rPr lang="en-US" sz="1500" smtClean="0">
                <a:solidFill>
                  <a:schemeClr val="tx1"/>
                </a:solidFill>
                <a:latin typeface="Arial" pitchFamily="34" charset="0"/>
              </a:rPr>
              <a:t>LE 11-6</a:t>
            </a:r>
          </a:p>
        </p:txBody>
      </p:sp>
      <p:sp>
        <p:nvSpPr>
          <p:cNvPr id="18436" name="Text Box 4"/>
          <p:cNvSpPr txBox="1">
            <a:spLocks noChangeArrowheads="1"/>
          </p:cNvSpPr>
          <p:nvPr/>
        </p:nvSpPr>
        <p:spPr bwMode="auto">
          <a:xfrm>
            <a:off x="3829050" y="338138"/>
            <a:ext cx="1690688" cy="439737"/>
          </a:xfrm>
          <a:prstGeom prst="rect">
            <a:avLst/>
          </a:prstGeom>
          <a:noFill/>
          <a:ln w="9525">
            <a:noFill/>
            <a:miter lim="800000"/>
            <a:headEnd/>
            <a:tailEnd/>
          </a:ln>
        </p:spPr>
        <p:txBody>
          <a:bodyPr wrap="none" lIns="0" tIns="0" rIns="0" bIns="0"/>
          <a:lstStyle/>
          <a:p>
            <a:pPr algn="l"/>
            <a:r>
              <a:rPr kumimoji="0" lang="en-US" sz="1200" b="1"/>
              <a:t>EXTRACELLULAR</a:t>
            </a:r>
          </a:p>
          <a:p>
            <a:pPr algn="l"/>
            <a:r>
              <a:rPr kumimoji="0" lang="en-US" sz="1200" b="1"/>
              <a:t>FLUID</a:t>
            </a:r>
          </a:p>
        </p:txBody>
      </p:sp>
      <p:sp>
        <p:nvSpPr>
          <p:cNvPr id="18437" name="Text Box 5"/>
          <p:cNvSpPr txBox="1">
            <a:spLocks noChangeArrowheads="1"/>
          </p:cNvSpPr>
          <p:nvPr/>
        </p:nvSpPr>
        <p:spPr bwMode="auto">
          <a:xfrm>
            <a:off x="4327525" y="1493838"/>
            <a:ext cx="846138" cy="388937"/>
          </a:xfrm>
          <a:prstGeom prst="rect">
            <a:avLst/>
          </a:prstGeom>
          <a:noFill/>
          <a:ln w="9525">
            <a:noFill/>
            <a:miter lim="800000"/>
            <a:headEnd/>
            <a:tailEnd/>
          </a:ln>
        </p:spPr>
        <p:txBody>
          <a:bodyPr wrap="none" lIns="0" tIns="0" rIns="0" bIns="0"/>
          <a:lstStyle/>
          <a:p>
            <a:pPr algn="l"/>
            <a:r>
              <a:rPr kumimoji="0" lang="en-US" sz="1200" b="1"/>
              <a:t>Plasma</a:t>
            </a:r>
          </a:p>
          <a:p>
            <a:pPr algn="l"/>
            <a:r>
              <a:rPr kumimoji="0" lang="en-US" sz="1200" b="1"/>
              <a:t>membrane</a:t>
            </a:r>
          </a:p>
        </p:txBody>
      </p:sp>
      <p:sp>
        <p:nvSpPr>
          <p:cNvPr id="18438" name="Line 6"/>
          <p:cNvSpPr>
            <a:spLocks noChangeShapeType="1"/>
          </p:cNvSpPr>
          <p:nvPr/>
        </p:nvSpPr>
        <p:spPr bwMode="auto">
          <a:xfrm>
            <a:off x="4606925" y="1162050"/>
            <a:ext cx="0" cy="346075"/>
          </a:xfrm>
          <a:prstGeom prst="line">
            <a:avLst/>
          </a:prstGeom>
          <a:noFill/>
          <a:ln w="12700">
            <a:solidFill>
              <a:schemeClr val="tx1"/>
            </a:solidFill>
            <a:round/>
            <a:headEnd/>
            <a:tailEnd/>
          </a:ln>
        </p:spPr>
        <p:txBody>
          <a:bodyPr wrap="none" anchor="ctr"/>
          <a:lstStyle/>
          <a:p>
            <a:endParaRPr lang="en-US"/>
          </a:p>
        </p:txBody>
      </p:sp>
      <p:sp>
        <p:nvSpPr>
          <p:cNvPr id="18439" name="Text Box 7"/>
          <p:cNvSpPr txBox="1">
            <a:spLocks noChangeArrowheads="1"/>
          </p:cNvSpPr>
          <p:nvPr/>
        </p:nvSpPr>
        <p:spPr bwMode="auto">
          <a:xfrm>
            <a:off x="5397500" y="550863"/>
            <a:ext cx="1709738" cy="773112"/>
          </a:xfrm>
          <a:prstGeom prst="rect">
            <a:avLst/>
          </a:prstGeom>
          <a:noFill/>
          <a:ln w="9525">
            <a:noFill/>
            <a:miter lim="800000"/>
            <a:headEnd/>
            <a:tailEnd/>
          </a:ln>
        </p:spPr>
        <p:txBody>
          <a:bodyPr wrap="none" lIns="0" tIns="0" rIns="0" bIns="0"/>
          <a:lstStyle/>
          <a:p>
            <a:pPr algn="l"/>
            <a:r>
              <a:rPr kumimoji="0" lang="en-US" sz="1200" b="1">
                <a:solidFill>
                  <a:srgbClr val="0099B3"/>
                </a:solidFill>
              </a:rPr>
              <a:t>      The steroid</a:t>
            </a:r>
          </a:p>
          <a:p>
            <a:pPr algn="l"/>
            <a:r>
              <a:rPr kumimoji="0" lang="en-US" sz="1200" b="1">
                <a:solidFill>
                  <a:srgbClr val="0099B3"/>
                </a:solidFill>
              </a:rPr>
              <a:t>hormone testosterone</a:t>
            </a:r>
          </a:p>
          <a:p>
            <a:pPr algn="l"/>
            <a:r>
              <a:rPr kumimoji="0" lang="en-US" sz="1200" b="1">
                <a:solidFill>
                  <a:srgbClr val="0099B3"/>
                </a:solidFill>
              </a:rPr>
              <a:t>passes through the</a:t>
            </a:r>
          </a:p>
          <a:p>
            <a:pPr algn="l"/>
            <a:r>
              <a:rPr kumimoji="0" lang="en-US" sz="1200" b="1">
                <a:solidFill>
                  <a:srgbClr val="0099B3"/>
                </a:solidFill>
              </a:rPr>
              <a:t>plasma membrane.</a:t>
            </a:r>
          </a:p>
        </p:txBody>
      </p:sp>
      <p:sp>
        <p:nvSpPr>
          <p:cNvPr id="18440" name="Line 8"/>
          <p:cNvSpPr>
            <a:spLocks noChangeShapeType="1"/>
          </p:cNvSpPr>
          <p:nvPr/>
        </p:nvSpPr>
        <p:spPr bwMode="auto">
          <a:xfrm>
            <a:off x="5321300" y="561975"/>
            <a:ext cx="0" cy="704850"/>
          </a:xfrm>
          <a:prstGeom prst="line">
            <a:avLst/>
          </a:prstGeom>
          <a:noFill/>
          <a:ln w="12700">
            <a:solidFill>
              <a:srgbClr val="0099B3"/>
            </a:solidFill>
            <a:round/>
            <a:headEnd/>
            <a:tailEnd/>
          </a:ln>
        </p:spPr>
        <p:txBody>
          <a:bodyPr wrap="none" anchor="ctr"/>
          <a:lstStyle/>
          <a:p>
            <a:endParaRPr lang="en-US"/>
          </a:p>
        </p:txBody>
      </p:sp>
      <p:sp>
        <p:nvSpPr>
          <p:cNvPr id="18441" name="Line 9"/>
          <p:cNvSpPr>
            <a:spLocks noChangeShapeType="1"/>
          </p:cNvSpPr>
          <p:nvPr/>
        </p:nvSpPr>
        <p:spPr bwMode="auto">
          <a:xfrm flipH="1">
            <a:off x="3616325" y="917575"/>
            <a:ext cx="1704975" cy="0"/>
          </a:xfrm>
          <a:prstGeom prst="line">
            <a:avLst/>
          </a:prstGeom>
          <a:noFill/>
          <a:ln w="15875">
            <a:solidFill>
              <a:srgbClr val="0099B3"/>
            </a:solidFill>
            <a:round/>
            <a:headEnd/>
            <a:tailEnd type="oval" w="sm" len="sm"/>
          </a:ln>
        </p:spPr>
        <p:txBody>
          <a:bodyPr wrap="none" anchor="ctr"/>
          <a:lstStyle/>
          <a:p>
            <a:endParaRPr lang="en-US"/>
          </a:p>
        </p:txBody>
      </p:sp>
      <p:sp>
        <p:nvSpPr>
          <p:cNvPr id="18442" name="Text Box 10"/>
          <p:cNvSpPr txBox="1">
            <a:spLocks noChangeArrowheads="1"/>
          </p:cNvSpPr>
          <p:nvPr/>
        </p:nvSpPr>
        <p:spPr bwMode="auto">
          <a:xfrm>
            <a:off x="5397500" y="1665288"/>
            <a:ext cx="1709738" cy="773112"/>
          </a:xfrm>
          <a:prstGeom prst="rect">
            <a:avLst/>
          </a:prstGeom>
          <a:noFill/>
          <a:ln w="9525">
            <a:noFill/>
            <a:miter lim="800000"/>
            <a:headEnd/>
            <a:tailEnd/>
          </a:ln>
        </p:spPr>
        <p:txBody>
          <a:bodyPr wrap="none" lIns="0" tIns="0" rIns="0" bIns="0"/>
          <a:lstStyle/>
          <a:p>
            <a:pPr algn="l"/>
            <a:r>
              <a:rPr kumimoji="0" lang="en-US" sz="1200" b="1">
                <a:solidFill>
                  <a:srgbClr val="0099B3"/>
                </a:solidFill>
              </a:rPr>
              <a:t>      Testosterone binds</a:t>
            </a:r>
          </a:p>
          <a:p>
            <a:pPr algn="l"/>
            <a:r>
              <a:rPr kumimoji="0" lang="en-US" sz="1200" b="1">
                <a:solidFill>
                  <a:srgbClr val="0099B3"/>
                </a:solidFill>
              </a:rPr>
              <a:t>to a receptor protein</a:t>
            </a:r>
          </a:p>
          <a:p>
            <a:pPr algn="l"/>
            <a:r>
              <a:rPr kumimoji="0" lang="en-US" sz="1200" b="1">
                <a:solidFill>
                  <a:srgbClr val="0099B3"/>
                </a:solidFill>
              </a:rPr>
              <a:t>in the cytoplasm,</a:t>
            </a:r>
          </a:p>
          <a:p>
            <a:pPr algn="l"/>
            <a:r>
              <a:rPr kumimoji="0" lang="en-US" sz="1200" b="1">
                <a:solidFill>
                  <a:srgbClr val="0099B3"/>
                </a:solidFill>
              </a:rPr>
              <a:t>activating it.</a:t>
            </a:r>
          </a:p>
        </p:txBody>
      </p:sp>
      <p:sp>
        <p:nvSpPr>
          <p:cNvPr id="18443" name="Line 11"/>
          <p:cNvSpPr>
            <a:spLocks noChangeShapeType="1"/>
          </p:cNvSpPr>
          <p:nvPr/>
        </p:nvSpPr>
        <p:spPr bwMode="auto">
          <a:xfrm>
            <a:off x="5321300" y="1676400"/>
            <a:ext cx="0" cy="704850"/>
          </a:xfrm>
          <a:prstGeom prst="line">
            <a:avLst/>
          </a:prstGeom>
          <a:noFill/>
          <a:ln w="12700">
            <a:solidFill>
              <a:srgbClr val="0099B3"/>
            </a:solidFill>
            <a:round/>
            <a:headEnd/>
            <a:tailEnd/>
          </a:ln>
        </p:spPr>
        <p:txBody>
          <a:bodyPr wrap="none" anchor="ctr"/>
          <a:lstStyle/>
          <a:p>
            <a:endParaRPr lang="en-US"/>
          </a:p>
        </p:txBody>
      </p:sp>
      <p:sp>
        <p:nvSpPr>
          <p:cNvPr id="18444" name="Line 12"/>
          <p:cNvSpPr>
            <a:spLocks noChangeShapeType="1"/>
          </p:cNvSpPr>
          <p:nvPr/>
        </p:nvSpPr>
        <p:spPr bwMode="auto">
          <a:xfrm flipH="1">
            <a:off x="4016375" y="2019300"/>
            <a:ext cx="1304925" cy="0"/>
          </a:xfrm>
          <a:prstGeom prst="line">
            <a:avLst/>
          </a:prstGeom>
          <a:noFill/>
          <a:ln w="15875">
            <a:solidFill>
              <a:srgbClr val="0099B3"/>
            </a:solidFill>
            <a:round/>
            <a:headEnd/>
            <a:tailEnd type="oval" w="sm" len="sm"/>
          </a:ln>
        </p:spPr>
        <p:txBody>
          <a:bodyPr wrap="none" anchor="ctr"/>
          <a:lstStyle/>
          <a:p>
            <a:endParaRPr lang="en-US"/>
          </a:p>
        </p:txBody>
      </p:sp>
      <p:sp>
        <p:nvSpPr>
          <p:cNvPr id="18445" name="Text Box 13"/>
          <p:cNvSpPr txBox="1">
            <a:spLocks noChangeArrowheads="1"/>
          </p:cNvSpPr>
          <p:nvPr/>
        </p:nvSpPr>
        <p:spPr bwMode="auto">
          <a:xfrm>
            <a:off x="5397500" y="3179763"/>
            <a:ext cx="1595438" cy="935037"/>
          </a:xfrm>
          <a:prstGeom prst="rect">
            <a:avLst/>
          </a:prstGeom>
          <a:noFill/>
          <a:ln w="9525">
            <a:noFill/>
            <a:miter lim="800000"/>
            <a:headEnd/>
            <a:tailEnd/>
          </a:ln>
        </p:spPr>
        <p:txBody>
          <a:bodyPr wrap="none" lIns="0" tIns="0" rIns="0" bIns="0"/>
          <a:lstStyle/>
          <a:p>
            <a:pPr algn="l"/>
            <a:r>
              <a:rPr kumimoji="0" lang="en-US" sz="1200" b="1">
                <a:solidFill>
                  <a:srgbClr val="0099B3"/>
                </a:solidFill>
              </a:rPr>
              <a:t>      The hormone-</a:t>
            </a:r>
          </a:p>
          <a:p>
            <a:pPr algn="l"/>
            <a:r>
              <a:rPr kumimoji="0" lang="en-US" sz="1200" b="1">
                <a:solidFill>
                  <a:srgbClr val="0099B3"/>
                </a:solidFill>
              </a:rPr>
              <a:t>receptor complex</a:t>
            </a:r>
          </a:p>
          <a:p>
            <a:pPr algn="l"/>
            <a:r>
              <a:rPr kumimoji="0" lang="en-US" sz="1200" b="1">
                <a:solidFill>
                  <a:srgbClr val="0099B3"/>
                </a:solidFill>
              </a:rPr>
              <a:t>enters the nucleus</a:t>
            </a:r>
          </a:p>
          <a:p>
            <a:pPr algn="l"/>
            <a:r>
              <a:rPr kumimoji="0" lang="en-US" sz="1200" b="1">
                <a:solidFill>
                  <a:srgbClr val="0099B3"/>
                </a:solidFill>
              </a:rPr>
              <a:t>and binds to specific</a:t>
            </a:r>
          </a:p>
          <a:p>
            <a:pPr algn="l"/>
            <a:r>
              <a:rPr kumimoji="0" lang="en-US" sz="1200" b="1">
                <a:solidFill>
                  <a:srgbClr val="0099B3"/>
                </a:solidFill>
              </a:rPr>
              <a:t>genes.</a:t>
            </a:r>
          </a:p>
        </p:txBody>
      </p:sp>
      <p:sp>
        <p:nvSpPr>
          <p:cNvPr id="18446" name="Line 14"/>
          <p:cNvSpPr>
            <a:spLocks noChangeShapeType="1"/>
          </p:cNvSpPr>
          <p:nvPr/>
        </p:nvSpPr>
        <p:spPr bwMode="auto">
          <a:xfrm>
            <a:off x="5321300" y="3190875"/>
            <a:ext cx="0" cy="869950"/>
          </a:xfrm>
          <a:prstGeom prst="line">
            <a:avLst/>
          </a:prstGeom>
          <a:noFill/>
          <a:ln w="12700">
            <a:solidFill>
              <a:srgbClr val="0099B3"/>
            </a:solidFill>
            <a:round/>
            <a:headEnd/>
            <a:tailEnd/>
          </a:ln>
        </p:spPr>
        <p:txBody>
          <a:bodyPr wrap="none" anchor="ctr"/>
          <a:lstStyle/>
          <a:p>
            <a:endParaRPr lang="en-US"/>
          </a:p>
        </p:txBody>
      </p:sp>
      <p:sp>
        <p:nvSpPr>
          <p:cNvPr id="18447" name="Line 15"/>
          <p:cNvSpPr>
            <a:spLocks noChangeShapeType="1"/>
          </p:cNvSpPr>
          <p:nvPr/>
        </p:nvSpPr>
        <p:spPr bwMode="auto">
          <a:xfrm flipH="1">
            <a:off x="3000375" y="3635375"/>
            <a:ext cx="2320925" cy="0"/>
          </a:xfrm>
          <a:prstGeom prst="line">
            <a:avLst/>
          </a:prstGeom>
          <a:noFill/>
          <a:ln w="15875">
            <a:solidFill>
              <a:srgbClr val="0099B3"/>
            </a:solidFill>
            <a:round/>
            <a:headEnd/>
            <a:tailEnd type="oval" w="sm" len="sm"/>
          </a:ln>
        </p:spPr>
        <p:txBody>
          <a:bodyPr wrap="none" anchor="ctr"/>
          <a:lstStyle/>
          <a:p>
            <a:endParaRPr lang="en-US"/>
          </a:p>
        </p:txBody>
      </p:sp>
      <p:sp>
        <p:nvSpPr>
          <p:cNvPr id="18448" name="Text Box 16"/>
          <p:cNvSpPr txBox="1">
            <a:spLocks noChangeArrowheads="1"/>
          </p:cNvSpPr>
          <p:nvPr/>
        </p:nvSpPr>
        <p:spPr bwMode="auto">
          <a:xfrm>
            <a:off x="5400675" y="4427538"/>
            <a:ext cx="1611313" cy="792162"/>
          </a:xfrm>
          <a:prstGeom prst="rect">
            <a:avLst/>
          </a:prstGeom>
          <a:noFill/>
          <a:ln w="9525">
            <a:noFill/>
            <a:miter lim="800000"/>
            <a:headEnd/>
            <a:tailEnd/>
          </a:ln>
        </p:spPr>
        <p:txBody>
          <a:bodyPr wrap="none" lIns="0" tIns="0" rIns="0" bIns="0"/>
          <a:lstStyle/>
          <a:p>
            <a:pPr algn="l"/>
            <a:r>
              <a:rPr kumimoji="0" lang="en-US" sz="1200" b="1">
                <a:solidFill>
                  <a:srgbClr val="0099B3"/>
                </a:solidFill>
              </a:rPr>
              <a:t>      The bound protein</a:t>
            </a:r>
          </a:p>
          <a:p>
            <a:pPr algn="l"/>
            <a:r>
              <a:rPr kumimoji="0" lang="en-US" sz="1200" b="1">
                <a:solidFill>
                  <a:srgbClr val="0099B3"/>
                </a:solidFill>
              </a:rPr>
              <a:t>stimulates the</a:t>
            </a:r>
          </a:p>
          <a:p>
            <a:pPr algn="l"/>
            <a:r>
              <a:rPr kumimoji="0" lang="en-US" sz="1200" b="1">
                <a:solidFill>
                  <a:srgbClr val="0099B3"/>
                </a:solidFill>
              </a:rPr>
              <a:t>transcription of</a:t>
            </a:r>
          </a:p>
          <a:p>
            <a:pPr algn="l"/>
            <a:r>
              <a:rPr kumimoji="0" lang="en-US" sz="1200" b="1">
                <a:solidFill>
                  <a:srgbClr val="0099B3"/>
                </a:solidFill>
              </a:rPr>
              <a:t>the gene into mRNA.</a:t>
            </a:r>
          </a:p>
        </p:txBody>
      </p:sp>
      <p:sp>
        <p:nvSpPr>
          <p:cNvPr id="18449" name="Line 17"/>
          <p:cNvSpPr>
            <a:spLocks noChangeShapeType="1"/>
          </p:cNvSpPr>
          <p:nvPr/>
        </p:nvSpPr>
        <p:spPr bwMode="auto">
          <a:xfrm>
            <a:off x="5324475" y="4451350"/>
            <a:ext cx="0" cy="673100"/>
          </a:xfrm>
          <a:prstGeom prst="line">
            <a:avLst/>
          </a:prstGeom>
          <a:noFill/>
          <a:ln w="12700">
            <a:solidFill>
              <a:srgbClr val="0099B3"/>
            </a:solidFill>
            <a:round/>
            <a:headEnd/>
            <a:tailEnd/>
          </a:ln>
        </p:spPr>
        <p:txBody>
          <a:bodyPr wrap="none" anchor="ctr"/>
          <a:lstStyle/>
          <a:p>
            <a:endParaRPr lang="en-US"/>
          </a:p>
        </p:txBody>
      </p:sp>
      <p:sp>
        <p:nvSpPr>
          <p:cNvPr id="18450" name="Line 18"/>
          <p:cNvSpPr>
            <a:spLocks noChangeShapeType="1"/>
          </p:cNvSpPr>
          <p:nvPr/>
        </p:nvSpPr>
        <p:spPr bwMode="auto">
          <a:xfrm flipH="1">
            <a:off x="3254375" y="4791075"/>
            <a:ext cx="2070100" cy="0"/>
          </a:xfrm>
          <a:prstGeom prst="line">
            <a:avLst/>
          </a:prstGeom>
          <a:noFill/>
          <a:ln w="15875">
            <a:solidFill>
              <a:srgbClr val="0099B3"/>
            </a:solidFill>
            <a:round/>
            <a:headEnd/>
            <a:tailEnd type="oval" w="sm" len="sm"/>
          </a:ln>
        </p:spPr>
        <p:txBody>
          <a:bodyPr wrap="none" anchor="ctr"/>
          <a:lstStyle/>
          <a:p>
            <a:endParaRPr lang="en-US"/>
          </a:p>
        </p:txBody>
      </p:sp>
      <p:sp>
        <p:nvSpPr>
          <p:cNvPr id="18451" name="Text Box 19"/>
          <p:cNvSpPr txBox="1">
            <a:spLocks noChangeArrowheads="1"/>
          </p:cNvSpPr>
          <p:nvPr/>
        </p:nvSpPr>
        <p:spPr bwMode="auto">
          <a:xfrm>
            <a:off x="5397500" y="5614988"/>
            <a:ext cx="1223963" cy="595312"/>
          </a:xfrm>
          <a:prstGeom prst="rect">
            <a:avLst/>
          </a:prstGeom>
          <a:noFill/>
          <a:ln w="9525">
            <a:noFill/>
            <a:miter lim="800000"/>
            <a:headEnd/>
            <a:tailEnd/>
          </a:ln>
        </p:spPr>
        <p:txBody>
          <a:bodyPr wrap="none" lIns="0" tIns="0" rIns="0" bIns="0"/>
          <a:lstStyle/>
          <a:p>
            <a:pPr algn="l"/>
            <a:r>
              <a:rPr kumimoji="0" lang="en-US" sz="1200" b="1">
                <a:solidFill>
                  <a:srgbClr val="0099B3"/>
                </a:solidFill>
              </a:rPr>
              <a:t>      The mRNA is</a:t>
            </a:r>
          </a:p>
          <a:p>
            <a:pPr algn="l"/>
            <a:r>
              <a:rPr kumimoji="0" lang="en-US" sz="1200" b="1">
                <a:solidFill>
                  <a:srgbClr val="0099B3"/>
                </a:solidFill>
              </a:rPr>
              <a:t>translated into a</a:t>
            </a:r>
          </a:p>
          <a:p>
            <a:pPr algn="l"/>
            <a:r>
              <a:rPr kumimoji="0" lang="en-US" sz="1200" b="1">
                <a:solidFill>
                  <a:srgbClr val="0099B3"/>
                </a:solidFill>
              </a:rPr>
              <a:t>specific protein.</a:t>
            </a:r>
          </a:p>
        </p:txBody>
      </p:sp>
      <p:sp>
        <p:nvSpPr>
          <p:cNvPr id="18452" name="Line 20"/>
          <p:cNvSpPr>
            <a:spLocks noChangeShapeType="1"/>
          </p:cNvSpPr>
          <p:nvPr/>
        </p:nvSpPr>
        <p:spPr bwMode="auto">
          <a:xfrm>
            <a:off x="5327650" y="5622925"/>
            <a:ext cx="0" cy="514350"/>
          </a:xfrm>
          <a:prstGeom prst="line">
            <a:avLst/>
          </a:prstGeom>
          <a:noFill/>
          <a:ln w="12700">
            <a:solidFill>
              <a:srgbClr val="0099B3"/>
            </a:solidFill>
            <a:round/>
            <a:headEnd/>
            <a:tailEnd/>
          </a:ln>
        </p:spPr>
        <p:txBody>
          <a:bodyPr wrap="none" anchor="ctr"/>
          <a:lstStyle/>
          <a:p>
            <a:endParaRPr lang="en-US"/>
          </a:p>
        </p:txBody>
      </p:sp>
      <p:sp>
        <p:nvSpPr>
          <p:cNvPr id="18453" name="Line 21"/>
          <p:cNvSpPr>
            <a:spLocks noChangeShapeType="1"/>
          </p:cNvSpPr>
          <p:nvPr/>
        </p:nvSpPr>
        <p:spPr bwMode="auto">
          <a:xfrm flipH="1">
            <a:off x="4638675" y="5876925"/>
            <a:ext cx="688975" cy="0"/>
          </a:xfrm>
          <a:prstGeom prst="line">
            <a:avLst/>
          </a:prstGeom>
          <a:noFill/>
          <a:ln w="15875">
            <a:solidFill>
              <a:srgbClr val="0099B3"/>
            </a:solidFill>
            <a:round/>
            <a:headEnd/>
            <a:tailEnd type="oval" w="sm" len="sm"/>
          </a:ln>
        </p:spPr>
        <p:txBody>
          <a:bodyPr wrap="none" anchor="ctr"/>
          <a:lstStyle/>
          <a:p>
            <a:endParaRPr lang="en-US"/>
          </a:p>
        </p:txBody>
      </p:sp>
      <p:sp>
        <p:nvSpPr>
          <p:cNvPr id="18454" name="Text Box 22"/>
          <p:cNvSpPr txBox="1">
            <a:spLocks noChangeArrowheads="1"/>
          </p:cNvSpPr>
          <p:nvPr/>
        </p:nvSpPr>
        <p:spPr bwMode="auto">
          <a:xfrm>
            <a:off x="2286000" y="6154738"/>
            <a:ext cx="1011238" cy="204787"/>
          </a:xfrm>
          <a:prstGeom prst="rect">
            <a:avLst/>
          </a:prstGeom>
          <a:noFill/>
          <a:ln w="9525">
            <a:noFill/>
            <a:miter lim="800000"/>
            <a:headEnd/>
            <a:tailEnd/>
          </a:ln>
        </p:spPr>
        <p:txBody>
          <a:bodyPr wrap="none" lIns="0" tIns="0" rIns="0" bIns="0"/>
          <a:lstStyle/>
          <a:p>
            <a:pPr algn="l"/>
            <a:r>
              <a:rPr kumimoji="0" lang="en-US" sz="1200" b="1"/>
              <a:t>CYTOPLASM</a:t>
            </a:r>
          </a:p>
        </p:txBody>
      </p:sp>
      <p:sp>
        <p:nvSpPr>
          <p:cNvPr id="18455" name="Text Box 23"/>
          <p:cNvSpPr txBox="1">
            <a:spLocks noChangeArrowheads="1"/>
          </p:cNvSpPr>
          <p:nvPr/>
        </p:nvSpPr>
        <p:spPr bwMode="auto">
          <a:xfrm>
            <a:off x="2257425" y="5235575"/>
            <a:ext cx="773113" cy="223838"/>
          </a:xfrm>
          <a:prstGeom prst="rect">
            <a:avLst/>
          </a:prstGeom>
          <a:noFill/>
          <a:ln w="9525">
            <a:noFill/>
            <a:miter lim="800000"/>
            <a:headEnd/>
            <a:tailEnd/>
          </a:ln>
        </p:spPr>
        <p:txBody>
          <a:bodyPr wrap="none" lIns="0" tIns="0" rIns="0" bIns="0"/>
          <a:lstStyle/>
          <a:p>
            <a:pPr algn="l"/>
            <a:r>
              <a:rPr kumimoji="0" lang="en-US" sz="1200" b="1"/>
              <a:t>NUCLEUS</a:t>
            </a:r>
          </a:p>
        </p:txBody>
      </p:sp>
      <p:sp>
        <p:nvSpPr>
          <p:cNvPr id="18456" name="Text Box 24"/>
          <p:cNvSpPr txBox="1">
            <a:spLocks noChangeArrowheads="1"/>
          </p:cNvSpPr>
          <p:nvPr/>
        </p:nvSpPr>
        <p:spPr bwMode="auto">
          <a:xfrm>
            <a:off x="3752850" y="4090988"/>
            <a:ext cx="442913" cy="223837"/>
          </a:xfrm>
          <a:prstGeom prst="rect">
            <a:avLst/>
          </a:prstGeom>
          <a:noFill/>
          <a:ln w="9525">
            <a:noFill/>
            <a:miter lim="800000"/>
            <a:headEnd/>
            <a:tailEnd/>
          </a:ln>
        </p:spPr>
        <p:txBody>
          <a:bodyPr wrap="none" lIns="0" tIns="0" rIns="0" bIns="0"/>
          <a:lstStyle/>
          <a:p>
            <a:pPr algn="l"/>
            <a:r>
              <a:rPr kumimoji="0" lang="en-US" sz="1200" b="1"/>
              <a:t>DNA</a:t>
            </a:r>
          </a:p>
        </p:txBody>
      </p:sp>
      <p:sp>
        <p:nvSpPr>
          <p:cNvPr id="18457" name="Text Box 25"/>
          <p:cNvSpPr txBox="1">
            <a:spLocks noChangeArrowheads="1"/>
          </p:cNvSpPr>
          <p:nvPr/>
        </p:nvSpPr>
        <p:spPr bwMode="auto">
          <a:xfrm>
            <a:off x="2311400" y="330200"/>
            <a:ext cx="1065213" cy="398463"/>
          </a:xfrm>
          <a:prstGeom prst="rect">
            <a:avLst/>
          </a:prstGeom>
          <a:noFill/>
          <a:ln w="9525">
            <a:noFill/>
            <a:miter lim="800000"/>
            <a:headEnd/>
            <a:tailEnd/>
          </a:ln>
        </p:spPr>
        <p:txBody>
          <a:bodyPr wrap="none" lIns="0" tIns="0" rIns="0" bIns="0"/>
          <a:lstStyle/>
          <a:p>
            <a:pPr algn="l"/>
            <a:r>
              <a:rPr kumimoji="0" lang="en-US" sz="1200" b="1"/>
              <a:t>Hormone</a:t>
            </a:r>
          </a:p>
          <a:p>
            <a:pPr algn="l"/>
            <a:r>
              <a:rPr kumimoji="0" lang="en-US" sz="1200" b="1"/>
              <a:t>(testosterone)</a:t>
            </a:r>
          </a:p>
        </p:txBody>
      </p:sp>
      <p:sp>
        <p:nvSpPr>
          <p:cNvPr id="18458" name="Text Box 26"/>
          <p:cNvSpPr txBox="1">
            <a:spLocks noChangeArrowheads="1"/>
          </p:cNvSpPr>
          <p:nvPr/>
        </p:nvSpPr>
        <p:spPr bwMode="auto">
          <a:xfrm>
            <a:off x="2279650" y="1787525"/>
            <a:ext cx="719138" cy="417513"/>
          </a:xfrm>
          <a:prstGeom prst="rect">
            <a:avLst/>
          </a:prstGeom>
          <a:noFill/>
          <a:ln w="9525">
            <a:noFill/>
            <a:miter lim="800000"/>
            <a:headEnd/>
            <a:tailEnd/>
          </a:ln>
        </p:spPr>
        <p:txBody>
          <a:bodyPr wrap="none" lIns="0" tIns="0" rIns="0" bIns="0"/>
          <a:lstStyle/>
          <a:p>
            <a:pPr algn="l"/>
            <a:r>
              <a:rPr kumimoji="0" lang="en-US" sz="1200" b="1"/>
              <a:t>Receptor</a:t>
            </a:r>
          </a:p>
          <a:p>
            <a:pPr algn="l"/>
            <a:r>
              <a:rPr kumimoji="0" lang="en-US" sz="1200" b="1"/>
              <a:t>protein</a:t>
            </a:r>
          </a:p>
        </p:txBody>
      </p:sp>
      <p:sp>
        <p:nvSpPr>
          <p:cNvPr id="18459" name="Line 27"/>
          <p:cNvSpPr>
            <a:spLocks noChangeShapeType="1"/>
          </p:cNvSpPr>
          <p:nvPr/>
        </p:nvSpPr>
        <p:spPr bwMode="auto">
          <a:xfrm>
            <a:off x="3000375" y="444500"/>
            <a:ext cx="412750" cy="0"/>
          </a:xfrm>
          <a:prstGeom prst="line">
            <a:avLst/>
          </a:prstGeom>
          <a:noFill/>
          <a:ln w="12700">
            <a:solidFill>
              <a:schemeClr val="tx1"/>
            </a:solidFill>
            <a:round/>
            <a:headEnd/>
            <a:tailEnd/>
          </a:ln>
        </p:spPr>
        <p:txBody>
          <a:bodyPr wrap="none" anchor="ctr"/>
          <a:lstStyle/>
          <a:p>
            <a:endParaRPr lang="en-US"/>
          </a:p>
        </p:txBody>
      </p:sp>
      <p:sp>
        <p:nvSpPr>
          <p:cNvPr id="18460" name="Line 28"/>
          <p:cNvSpPr>
            <a:spLocks noChangeShapeType="1"/>
          </p:cNvSpPr>
          <p:nvPr/>
        </p:nvSpPr>
        <p:spPr bwMode="auto">
          <a:xfrm flipV="1">
            <a:off x="2486025" y="1549400"/>
            <a:ext cx="92075" cy="250825"/>
          </a:xfrm>
          <a:prstGeom prst="line">
            <a:avLst/>
          </a:prstGeom>
          <a:noFill/>
          <a:ln w="12700">
            <a:solidFill>
              <a:schemeClr val="tx1"/>
            </a:solidFill>
            <a:round/>
            <a:headEnd/>
            <a:tailEnd/>
          </a:ln>
        </p:spPr>
        <p:txBody>
          <a:bodyPr wrap="none" anchor="ctr"/>
          <a:lstStyle/>
          <a:p>
            <a:endParaRPr lang="en-US"/>
          </a:p>
        </p:txBody>
      </p:sp>
      <p:sp>
        <p:nvSpPr>
          <p:cNvPr id="18461" name="Line 29"/>
          <p:cNvSpPr>
            <a:spLocks noChangeShapeType="1"/>
          </p:cNvSpPr>
          <p:nvPr/>
        </p:nvSpPr>
        <p:spPr bwMode="auto">
          <a:xfrm>
            <a:off x="3956050" y="2219325"/>
            <a:ext cx="307975" cy="123825"/>
          </a:xfrm>
          <a:prstGeom prst="line">
            <a:avLst/>
          </a:prstGeom>
          <a:noFill/>
          <a:ln w="12700">
            <a:solidFill>
              <a:schemeClr val="tx1"/>
            </a:solidFill>
            <a:round/>
            <a:headEnd/>
            <a:tailEnd/>
          </a:ln>
        </p:spPr>
        <p:txBody>
          <a:bodyPr wrap="none" anchor="ctr"/>
          <a:lstStyle/>
          <a:p>
            <a:endParaRPr lang="en-US"/>
          </a:p>
        </p:txBody>
      </p:sp>
      <p:sp>
        <p:nvSpPr>
          <p:cNvPr id="18462" name="Text Box 30"/>
          <p:cNvSpPr txBox="1">
            <a:spLocks noChangeArrowheads="1"/>
          </p:cNvSpPr>
          <p:nvPr/>
        </p:nvSpPr>
        <p:spPr bwMode="auto">
          <a:xfrm>
            <a:off x="4283075" y="2241550"/>
            <a:ext cx="750888" cy="611188"/>
          </a:xfrm>
          <a:prstGeom prst="rect">
            <a:avLst/>
          </a:prstGeom>
          <a:noFill/>
          <a:ln w="9525">
            <a:noFill/>
            <a:miter lim="800000"/>
            <a:headEnd/>
            <a:tailEnd/>
          </a:ln>
        </p:spPr>
        <p:txBody>
          <a:bodyPr wrap="none" lIns="0" tIns="0" rIns="0" bIns="0"/>
          <a:lstStyle/>
          <a:p>
            <a:pPr algn="l"/>
            <a:r>
              <a:rPr kumimoji="0" lang="en-US" sz="1200" b="1"/>
              <a:t>Hormone-</a:t>
            </a:r>
          </a:p>
          <a:p>
            <a:pPr algn="l"/>
            <a:r>
              <a:rPr kumimoji="0" lang="en-US" sz="1200" b="1"/>
              <a:t>receptor</a:t>
            </a:r>
          </a:p>
          <a:p>
            <a:pPr algn="l"/>
            <a:r>
              <a:rPr kumimoji="0" lang="en-US" sz="1200" b="1"/>
              <a:t>complex</a:t>
            </a:r>
          </a:p>
        </p:txBody>
      </p:sp>
      <p:sp>
        <p:nvSpPr>
          <p:cNvPr id="18463" name="Text Box 31"/>
          <p:cNvSpPr txBox="1">
            <a:spLocks noChangeArrowheads="1"/>
          </p:cNvSpPr>
          <p:nvPr/>
        </p:nvSpPr>
        <p:spPr bwMode="auto">
          <a:xfrm>
            <a:off x="2270125" y="4465638"/>
            <a:ext cx="522288" cy="223837"/>
          </a:xfrm>
          <a:prstGeom prst="rect">
            <a:avLst/>
          </a:prstGeom>
          <a:noFill/>
          <a:ln w="9525">
            <a:noFill/>
            <a:miter lim="800000"/>
            <a:headEnd/>
            <a:tailEnd/>
          </a:ln>
        </p:spPr>
        <p:txBody>
          <a:bodyPr wrap="none" lIns="0" tIns="0" rIns="0" bIns="0"/>
          <a:lstStyle/>
          <a:p>
            <a:pPr algn="l"/>
            <a:r>
              <a:rPr kumimoji="0" lang="en-US" sz="1200" b="1"/>
              <a:t>mRNA</a:t>
            </a:r>
          </a:p>
        </p:txBody>
      </p:sp>
      <p:sp>
        <p:nvSpPr>
          <p:cNvPr id="18464" name="Text Box 32"/>
          <p:cNvSpPr txBox="1">
            <a:spLocks noChangeArrowheads="1"/>
          </p:cNvSpPr>
          <p:nvPr/>
        </p:nvSpPr>
        <p:spPr bwMode="auto">
          <a:xfrm>
            <a:off x="4159250" y="5289550"/>
            <a:ext cx="954088" cy="195263"/>
          </a:xfrm>
          <a:prstGeom prst="rect">
            <a:avLst/>
          </a:prstGeom>
          <a:noFill/>
          <a:ln w="9525">
            <a:noFill/>
            <a:miter lim="800000"/>
            <a:headEnd/>
            <a:tailEnd/>
          </a:ln>
        </p:spPr>
        <p:txBody>
          <a:bodyPr wrap="none" lIns="0" tIns="0" rIns="0" bIns="0"/>
          <a:lstStyle/>
          <a:p>
            <a:pPr algn="l"/>
            <a:r>
              <a:rPr kumimoji="0" lang="en-US" sz="1200" b="1"/>
              <a:t>New protein</a:t>
            </a:r>
          </a:p>
        </p:txBody>
      </p:sp>
      <p:sp>
        <p:nvSpPr>
          <p:cNvPr id="18465" name="Line 33"/>
          <p:cNvSpPr>
            <a:spLocks noChangeShapeType="1"/>
          </p:cNvSpPr>
          <p:nvPr/>
        </p:nvSpPr>
        <p:spPr bwMode="auto">
          <a:xfrm flipV="1">
            <a:off x="4483100" y="5505450"/>
            <a:ext cx="104775" cy="107950"/>
          </a:xfrm>
          <a:prstGeom prst="line">
            <a:avLst/>
          </a:prstGeom>
          <a:noFill/>
          <a:ln w="12700">
            <a:solidFill>
              <a:schemeClr val="tx1"/>
            </a:solidFill>
            <a:round/>
            <a:headEnd/>
            <a:tailEnd/>
          </a:ln>
        </p:spPr>
        <p:txBody>
          <a:bodyPr wrap="none" anchor="ctr"/>
          <a:lstStyle/>
          <a:p>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303213" y="450850"/>
            <a:ext cx="8535987" cy="5956300"/>
          </a:xfrm>
          <a:prstGeom prst="rect">
            <a:avLst/>
          </a:prstGeom>
          <a:noFill/>
          <a:ln w="9525">
            <a:noFill/>
            <a:miter lim="800000"/>
            <a:headEnd/>
            <a:tailEnd/>
          </a:ln>
        </p:spPr>
      </p:pic>
      <p:sp>
        <p:nvSpPr>
          <p:cNvPr id="23555" name="Rectangle 3"/>
          <p:cNvSpPr>
            <a:spLocks noGrp="1" noChangeArrowheads="1"/>
          </p:cNvSpPr>
          <p:nvPr>
            <p:ph type="ctrTitle"/>
          </p:nvPr>
        </p:nvSpPr>
        <p:spPr>
          <a:xfrm>
            <a:off x="152400" y="0"/>
            <a:ext cx="1981200" cy="304800"/>
          </a:xfrm>
          <a:noFill/>
          <a:effectLst/>
        </p:spPr>
        <p:txBody>
          <a:bodyPr>
            <a:normAutofit fontScale="90000"/>
          </a:bodyPr>
          <a:lstStyle/>
          <a:p>
            <a:pPr eaLnBrk="1" hangingPunct="1"/>
            <a:r>
              <a:rPr lang="en-US" sz="1500" smtClean="0">
                <a:solidFill>
                  <a:schemeClr val="tx1"/>
                </a:solidFill>
                <a:latin typeface="Arial" pitchFamily="34" charset="0"/>
              </a:rPr>
              <a:t>LE 11-7b</a:t>
            </a:r>
          </a:p>
        </p:txBody>
      </p:sp>
      <p:sp>
        <p:nvSpPr>
          <p:cNvPr id="23556" name="Text Box 4"/>
          <p:cNvSpPr txBox="1">
            <a:spLocks noChangeArrowheads="1"/>
          </p:cNvSpPr>
          <p:nvPr/>
        </p:nvSpPr>
        <p:spPr bwMode="auto">
          <a:xfrm>
            <a:off x="601663" y="498475"/>
            <a:ext cx="692150" cy="376238"/>
          </a:xfrm>
          <a:prstGeom prst="rect">
            <a:avLst/>
          </a:prstGeom>
          <a:noFill/>
          <a:ln w="9525">
            <a:noFill/>
            <a:miter lim="800000"/>
            <a:headEnd/>
            <a:tailEnd/>
          </a:ln>
        </p:spPr>
        <p:txBody>
          <a:bodyPr wrap="none" lIns="0" tIns="0" rIns="0" bIns="0"/>
          <a:lstStyle/>
          <a:p>
            <a:pPr algn="l"/>
            <a:r>
              <a:rPr kumimoji="0" lang="en-US" sz="1200" b="1"/>
              <a:t>Signal</a:t>
            </a:r>
          </a:p>
          <a:p>
            <a:pPr algn="l"/>
            <a:r>
              <a:rPr kumimoji="0" lang="en-US" sz="1200" b="1"/>
              <a:t>molecule</a:t>
            </a:r>
          </a:p>
        </p:txBody>
      </p:sp>
      <p:sp>
        <p:nvSpPr>
          <p:cNvPr id="23557" name="Line 5"/>
          <p:cNvSpPr>
            <a:spLocks noChangeShapeType="1"/>
          </p:cNvSpPr>
          <p:nvPr/>
        </p:nvSpPr>
        <p:spPr bwMode="auto">
          <a:xfrm>
            <a:off x="1111250" y="603250"/>
            <a:ext cx="631825" cy="136525"/>
          </a:xfrm>
          <a:prstGeom prst="line">
            <a:avLst/>
          </a:prstGeom>
          <a:noFill/>
          <a:ln w="12700">
            <a:solidFill>
              <a:schemeClr val="tx1"/>
            </a:solidFill>
            <a:round/>
            <a:headEnd/>
            <a:tailEnd/>
          </a:ln>
        </p:spPr>
        <p:txBody>
          <a:bodyPr wrap="none" anchor="ctr"/>
          <a:lstStyle/>
          <a:p>
            <a:endParaRPr lang="en-US"/>
          </a:p>
        </p:txBody>
      </p:sp>
      <p:sp>
        <p:nvSpPr>
          <p:cNvPr id="23558" name="Line 6"/>
          <p:cNvSpPr>
            <a:spLocks noChangeShapeType="1"/>
          </p:cNvSpPr>
          <p:nvPr/>
        </p:nvSpPr>
        <p:spPr bwMode="auto">
          <a:xfrm>
            <a:off x="1371600" y="1250950"/>
            <a:ext cx="768350" cy="155575"/>
          </a:xfrm>
          <a:prstGeom prst="line">
            <a:avLst/>
          </a:prstGeom>
          <a:noFill/>
          <a:ln w="12700">
            <a:solidFill>
              <a:schemeClr val="tx1"/>
            </a:solidFill>
            <a:round/>
            <a:headEnd/>
            <a:tailEnd/>
          </a:ln>
        </p:spPr>
        <p:txBody>
          <a:bodyPr wrap="none" anchor="ctr"/>
          <a:lstStyle/>
          <a:p>
            <a:endParaRPr lang="en-US"/>
          </a:p>
        </p:txBody>
      </p:sp>
      <p:sp>
        <p:nvSpPr>
          <p:cNvPr id="23559" name="Text Box 7"/>
          <p:cNvSpPr txBox="1">
            <a:spLocks noChangeArrowheads="1"/>
          </p:cNvSpPr>
          <p:nvPr/>
        </p:nvSpPr>
        <p:spPr bwMode="auto">
          <a:xfrm>
            <a:off x="563563" y="952500"/>
            <a:ext cx="1025525" cy="420688"/>
          </a:xfrm>
          <a:prstGeom prst="rect">
            <a:avLst/>
          </a:prstGeom>
          <a:noFill/>
          <a:ln w="9525">
            <a:noFill/>
            <a:miter lim="800000"/>
            <a:headEnd/>
            <a:tailEnd/>
          </a:ln>
        </p:spPr>
        <p:txBody>
          <a:bodyPr wrap="none" lIns="0" tIns="0" rIns="0" bIns="0"/>
          <a:lstStyle/>
          <a:p>
            <a:pPr algn="l"/>
            <a:r>
              <a:rPr kumimoji="0" lang="en-US" sz="1200" b="1">
                <a:latin typeface="Symbol" pitchFamily="18" charset="2"/>
              </a:rPr>
              <a:t>a</a:t>
            </a:r>
            <a:r>
              <a:rPr kumimoji="0" lang="en-US" sz="1200" b="1"/>
              <a:t> Helix in the</a:t>
            </a:r>
          </a:p>
          <a:p>
            <a:pPr algn="l"/>
            <a:r>
              <a:rPr kumimoji="0" lang="en-US" sz="1200" b="1"/>
              <a:t>membrane</a:t>
            </a:r>
          </a:p>
        </p:txBody>
      </p:sp>
      <p:sp>
        <p:nvSpPr>
          <p:cNvPr id="23560" name="Text Box 8"/>
          <p:cNvSpPr txBox="1">
            <a:spLocks noChangeArrowheads="1"/>
          </p:cNvSpPr>
          <p:nvPr/>
        </p:nvSpPr>
        <p:spPr bwMode="auto">
          <a:xfrm>
            <a:off x="2144713" y="508000"/>
            <a:ext cx="1457325" cy="230188"/>
          </a:xfrm>
          <a:prstGeom prst="rect">
            <a:avLst/>
          </a:prstGeom>
          <a:noFill/>
          <a:ln w="9525">
            <a:noFill/>
            <a:miter lim="800000"/>
            <a:headEnd/>
            <a:tailEnd/>
          </a:ln>
        </p:spPr>
        <p:txBody>
          <a:bodyPr wrap="none" lIns="0" tIns="0" rIns="0" bIns="0"/>
          <a:lstStyle/>
          <a:p>
            <a:pPr algn="l"/>
            <a:r>
              <a:rPr kumimoji="0" lang="en-US" sz="1200" b="1"/>
              <a:t>Signal-binding site</a:t>
            </a:r>
          </a:p>
        </p:txBody>
      </p:sp>
      <p:sp>
        <p:nvSpPr>
          <p:cNvPr id="23561" name="Text Box 9"/>
          <p:cNvSpPr txBox="1">
            <a:spLocks noChangeArrowheads="1"/>
          </p:cNvSpPr>
          <p:nvPr/>
        </p:nvSpPr>
        <p:spPr bwMode="auto">
          <a:xfrm>
            <a:off x="2024063" y="1743075"/>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562" name="Text Box 10"/>
          <p:cNvSpPr txBox="1">
            <a:spLocks noChangeArrowheads="1"/>
          </p:cNvSpPr>
          <p:nvPr/>
        </p:nvSpPr>
        <p:spPr bwMode="auto">
          <a:xfrm>
            <a:off x="2017713" y="1917700"/>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563" name="Text Box 11"/>
          <p:cNvSpPr txBox="1">
            <a:spLocks noChangeArrowheads="1"/>
          </p:cNvSpPr>
          <p:nvPr/>
        </p:nvSpPr>
        <p:spPr bwMode="auto">
          <a:xfrm>
            <a:off x="2020888" y="2095500"/>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564" name="Text Box 12"/>
          <p:cNvSpPr txBox="1">
            <a:spLocks noChangeArrowheads="1"/>
          </p:cNvSpPr>
          <p:nvPr/>
        </p:nvSpPr>
        <p:spPr bwMode="auto">
          <a:xfrm>
            <a:off x="2871788" y="2095500"/>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565" name="Text Box 13"/>
          <p:cNvSpPr txBox="1">
            <a:spLocks noChangeArrowheads="1"/>
          </p:cNvSpPr>
          <p:nvPr/>
        </p:nvSpPr>
        <p:spPr bwMode="auto">
          <a:xfrm>
            <a:off x="2868613" y="1917700"/>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566" name="Text Box 14"/>
          <p:cNvSpPr txBox="1">
            <a:spLocks noChangeArrowheads="1"/>
          </p:cNvSpPr>
          <p:nvPr/>
        </p:nvSpPr>
        <p:spPr bwMode="auto">
          <a:xfrm>
            <a:off x="2868613" y="1743075"/>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567" name="Text Box 15"/>
          <p:cNvSpPr txBox="1">
            <a:spLocks noChangeArrowheads="1"/>
          </p:cNvSpPr>
          <p:nvPr/>
        </p:nvSpPr>
        <p:spPr bwMode="auto">
          <a:xfrm>
            <a:off x="788988" y="1790700"/>
            <a:ext cx="752475" cy="207963"/>
          </a:xfrm>
          <a:prstGeom prst="rect">
            <a:avLst/>
          </a:prstGeom>
          <a:noFill/>
          <a:ln w="9525">
            <a:noFill/>
            <a:miter lim="800000"/>
            <a:headEnd/>
            <a:tailEnd/>
          </a:ln>
        </p:spPr>
        <p:txBody>
          <a:bodyPr wrap="none" lIns="0" tIns="0" rIns="0" bIns="0"/>
          <a:lstStyle/>
          <a:p>
            <a:pPr algn="l"/>
            <a:r>
              <a:rPr kumimoji="0" lang="en-US" sz="1200" b="1"/>
              <a:t>Tyrosines</a:t>
            </a:r>
          </a:p>
        </p:txBody>
      </p:sp>
      <p:sp>
        <p:nvSpPr>
          <p:cNvPr id="23568" name="Text Box 16"/>
          <p:cNvSpPr txBox="1">
            <a:spLocks noChangeArrowheads="1"/>
          </p:cNvSpPr>
          <p:nvPr/>
        </p:nvSpPr>
        <p:spPr bwMode="auto">
          <a:xfrm>
            <a:off x="1862138" y="2409825"/>
            <a:ext cx="1527175" cy="620713"/>
          </a:xfrm>
          <a:prstGeom prst="rect">
            <a:avLst/>
          </a:prstGeom>
          <a:noFill/>
          <a:ln w="9525">
            <a:noFill/>
            <a:miter lim="800000"/>
            <a:headEnd/>
            <a:tailEnd/>
          </a:ln>
        </p:spPr>
        <p:txBody>
          <a:bodyPr wrap="none" lIns="0" tIns="0" rIns="0" bIns="0"/>
          <a:lstStyle/>
          <a:p>
            <a:pPr algn="l"/>
            <a:r>
              <a:rPr kumimoji="0" lang="en-US" sz="1200" b="1"/>
              <a:t>Receptor tyrosine</a:t>
            </a:r>
          </a:p>
          <a:p>
            <a:pPr algn="l"/>
            <a:r>
              <a:rPr kumimoji="0" lang="en-US" sz="1200" b="1"/>
              <a:t>kinase proteins</a:t>
            </a:r>
          </a:p>
          <a:p>
            <a:pPr algn="l"/>
            <a:r>
              <a:rPr kumimoji="0" lang="en-US" sz="1200" b="1"/>
              <a:t>(inactive monomers)</a:t>
            </a:r>
          </a:p>
        </p:txBody>
      </p:sp>
      <p:sp>
        <p:nvSpPr>
          <p:cNvPr id="23569" name="Text Box 17"/>
          <p:cNvSpPr txBox="1">
            <a:spLocks noChangeArrowheads="1"/>
          </p:cNvSpPr>
          <p:nvPr/>
        </p:nvSpPr>
        <p:spPr bwMode="auto">
          <a:xfrm>
            <a:off x="595313" y="2755900"/>
            <a:ext cx="1019175" cy="201613"/>
          </a:xfrm>
          <a:prstGeom prst="rect">
            <a:avLst/>
          </a:prstGeom>
          <a:noFill/>
          <a:ln w="9525">
            <a:noFill/>
            <a:miter lim="800000"/>
            <a:headEnd/>
            <a:tailEnd/>
          </a:ln>
        </p:spPr>
        <p:txBody>
          <a:bodyPr wrap="none" lIns="0" tIns="0" rIns="0" bIns="0"/>
          <a:lstStyle/>
          <a:p>
            <a:pPr algn="l"/>
            <a:r>
              <a:rPr kumimoji="0" lang="en-US" sz="1000" b="1"/>
              <a:t>CYTOPLASM</a:t>
            </a:r>
          </a:p>
        </p:txBody>
      </p:sp>
      <p:sp>
        <p:nvSpPr>
          <p:cNvPr id="23570" name="Line 18"/>
          <p:cNvSpPr>
            <a:spLocks noChangeShapeType="1"/>
          </p:cNvSpPr>
          <p:nvPr/>
        </p:nvSpPr>
        <p:spPr bwMode="auto">
          <a:xfrm>
            <a:off x="1371600" y="1247775"/>
            <a:ext cx="762000" cy="158750"/>
          </a:xfrm>
          <a:prstGeom prst="line">
            <a:avLst/>
          </a:prstGeom>
          <a:noFill/>
          <a:ln w="12700">
            <a:solidFill>
              <a:schemeClr val="tx1"/>
            </a:solidFill>
            <a:round/>
            <a:headEnd/>
            <a:tailEnd/>
          </a:ln>
        </p:spPr>
        <p:txBody>
          <a:bodyPr wrap="none" anchor="ctr"/>
          <a:lstStyle/>
          <a:p>
            <a:endParaRPr lang="en-US"/>
          </a:p>
        </p:txBody>
      </p:sp>
      <p:sp>
        <p:nvSpPr>
          <p:cNvPr id="23571" name="Line 19"/>
          <p:cNvSpPr>
            <a:spLocks noChangeShapeType="1"/>
          </p:cNvSpPr>
          <p:nvPr/>
        </p:nvSpPr>
        <p:spPr bwMode="auto">
          <a:xfrm>
            <a:off x="1108075" y="606425"/>
            <a:ext cx="635000" cy="133350"/>
          </a:xfrm>
          <a:prstGeom prst="line">
            <a:avLst/>
          </a:prstGeom>
          <a:noFill/>
          <a:ln w="12700">
            <a:solidFill>
              <a:schemeClr val="tx1"/>
            </a:solidFill>
            <a:round/>
            <a:headEnd/>
            <a:tailEnd/>
          </a:ln>
        </p:spPr>
        <p:txBody>
          <a:bodyPr wrap="none" anchor="ctr"/>
          <a:lstStyle/>
          <a:p>
            <a:endParaRPr lang="en-US"/>
          </a:p>
        </p:txBody>
      </p:sp>
      <p:sp>
        <p:nvSpPr>
          <p:cNvPr id="23572" name="Line 20"/>
          <p:cNvSpPr>
            <a:spLocks noChangeShapeType="1"/>
          </p:cNvSpPr>
          <p:nvPr/>
        </p:nvSpPr>
        <p:spPr bwMode="auto">
          <a:xfrm flipH="1">
            <a:off x="1581150" y="1816100"/>
            <a:ext cx="406400" cy="85725"/>
          </a:xfrm>
          <a:prstGeom prst="line">
            <a:avLst/>
          </a:prstGeom>
          <a:noFill/>
          <a:ln w="12700">
            <a:solidFill>
              <a:schemeClr val="tx1"/>
            </a:solidFill>
            <a:round/>
            <a:headEnd/>
            <a:tailEnd/>
          </a:ln>
        </p:spPr>
        <p:txBody>
          <a:bodyPr wrap="none" anchor="ctr"/>
          <a:lstStyle/>
          <a:p>
            <a:endParaRPr lang="en-US"/>
          </a:p>
        </p:txBody>
      </p:sp>
      <p:sp>
        <p:nvSpPr>
          <p:cNvPr id="23573" name="Line 21"/>
          <p:cNvSpPr>
            <a:spLocks noChangeShapeType="1"/>
          </p:cNvSpPr>
          <p:nvPr/>
        </p:nvSpPr>
        <p:spPr bwMode="auto">
          <a:xfrm>
            <a:off x="1581150" y="1898650"/>
            <a:ext cx="412750" cy="269875"/>
          </a:xfrm>
          <a:prstGeom prst="line">
            <a:avLst/>
          </a:prstGeom>
          <a:noFill/>
          <a:ln w="12700">
            <a:solidFill>
              <a:schemeClr val="tx1"/>
            </a:solidFill>
            <a:round/>
            <a:headEnd/>
            <a:tailEnd/>
          </a:ln>
        </p:spPr>
        <p:txBody>
          <a:bodyPr wrap="none" anchor="ctr"/>
          <a:lstStyle/>
          <a:p>
            <a:endParaRPr lang="en-US"/>
          </a:p>
        </p:txBody>
      </p:sp>
      <p:sp>
        <p:nvSpPr>
          <p:cNvPr id="23574" name="Line 22"/>
          <p:cNvSpPr>
            <a:spLocks noChangeShapeType="1"/>
          </p:cNvSpPr>
          <p:nvPr/>
        </p:nvSpPr>
        <p:spPr bwMode="auto">
          <a:xfrm>
            <a:off x="1584325" y="1898650"/>
            <a:ext cx="406400" cy="88900"/>
          </a:xfrm>
          <a:prstGeom prst="line">
            <a:avLst/>
          </a:prstGeom>
          <a:noFill/>
          <a:ln w="12700">
            <a:solidFill>
              <a:schemeClr val="tx1"/>
            </a:solidFill>
            <a:round/>
            <a:headEnd/>
            <a:tailEnd/>
          </a:ln>
        </p:spPr>
        <p:txBody>
          <a:bodyPr wrap="none" anchor="ctr"/>
          <a:lstStyle/>
          <a:p>
            <a:endParaRPr lang="en-US"/>
          </a:p>
        </p:txBody>
      </p:sp>
      <p:sp>
        <p:nvSpPr>
          <p:cNvPr id="23575" name="Line 23"/>
          <p:cNvSpPr>
            <a:spLocks noChangeShapeType="1"/>
          </p:cNvSpPr>
          <p:nvPr/>
        </p:nvSpPr>
        <p:spPr bwMode="auto">
          <a:xfrm>
            <a:off x="2254250" y="2295525"/>
            <a:ext cx="241300" cy="127000"/>
          </a:xfrm>
          <a:prstGeom prst="line">
            <a:avLst/>
          </a:prstGeom>
          <a:noFill/>
          <a:ln w="12700">
            <a:solidFill>
              <a:schemeClr val="tx1"/>
            </a:solidFill>
            <a:round/>
            <a:headEnd/>
            <a:tailEnd/>
          </a:ln>
        </p:spPr>
        <p:txBody>
          <a:bodyPr wrap="none" anchor="ctr"/>
          <a:lstStyle/>
          <a:p>
            <a:endParaRPr lang="en-US"/>
          </a:p>
        </p:txBody>
      </p:sp>
      <p:sp>
        <p:nvSpPr>
          <p:cNvPr id="23576" name="Line 24"/>
          <p:cNvSpPr>
            <a:spLocks noChangeShapeType="1"/>
          </p:cNvSpPr>
          <p:nvPr/>
        </p:nvSpPr>
        <p:spPr bwMode="auto">
          <a:xfrm flipV="1">
            <a:off x="2495550" y="2241550"/>
            <a:ext cx="260350" cy="184150"/>
          </a:xfrm>
          <a:prstGeom prst="line">
            <a:avLst/>
          </a:prstGeom>
          <a:noFill/>
          <a:ln w="12700">
            <a:solidFill>
              <a:schemeClr val="tx1"/>
            </a:solidFill>
            <a:round/>
            <a:headEnd/>
            <a:tailEnd/>
          </a:ln>
        </p:spPr>
        <p:txBody>
          <a:bodyPr wrap="none" anchor="ctr"/>
          <a:lstStyle/>
          <a:p>
            <a:endParaRPr lang="en-US"/>
          </a:p>
        </p:txBody>
      </p:sp>
      <p:sp>
        <p:nvSpPr>
          <p:cNvPr id="23577" name="Line 25"/>
          <p:cNvSpPr>
            <a:spLocks noChangeShapeType="1"/>
          </p:cNvSpPr>
          <p:nvPr/>
        </p:nvSpPr>
        <p:spPr bwMode="auto">
          <a:xfrm>
            <a:off x="2813050" y="723900"/>
            <a:ext cx="0" cy="415925"/>
          </a:xfrm>
          <a:prstGeom prst="line">
            <a:avLst/>
          </a:prstGeom>
          <a:noFill/>
          <a:ln w="12700">
            <a:solidFill>
              <a:schemeClr val="tx1"/>
            </a:solidFill>
            <a:round/>
            <a:headEnd/>
            <a:tailEnd/>
          </a:ln>
        </p:spPr>
        <p:txBody>
          <a:bodyPr wrap="none" anchor="ctr"/>
          <a:lstStyle/>
          <a:p>
            <a:endParaRPr lang="en-US"/>
          </a:p>
        </p:txBody>
      </p:sp>
      <p:sp>
        <p:nvSpPr>
          <p:cNvPr id="23578" name="Text Box 26"/>
          <p:cNvSpPr txBox="1">
            <a:spLocks noChangeArrowheads="1"/>
          </p:cNvSpPr>
          <p:nvPr/>
        </p:nvSpPr>
        <p:spPr bwMode="auto">
          <a:xfrm>
            <a:off x="5491163" y="1833563"/>
            <a:ext cx="180975" cy="119062"/>
          </a:xfrm>
          <a:prstGeom prst="rect">
            <a:avLst/>
          </a:prstGeom>
          <a:noFill/>
          <a:ln w="9525">
            <a:noFill/>
            <a:miter lim="800000"/>
            <a:headEnd/>
            <a:tailEnd/>
          </a:ln>
        </p:spPr>
        <p:txBody>
          <a:bodyPr wrap="none" lIns="0" tIns="0" rIns="0" bIns="0"/>
          <a:lstStyle/>
          <a:p>
            <a:pPr algn="l"/>
            <a:r>
              <a:rPr kumimoji="0" lang="en-US" sz="800" b="1"/>
              <a:t>Tyr</a:t>
            </a:r>
          </a:p>
        </p:txBody>
      </p:sp>
      <p:sp>
        <p:nvSpPr>
          <p:cNvPr id="23579" name="Text Box 27"/>
          <p:cNvSpPr txBox="1">
            <a:spLocks noChangeArrowheads="1"/>
          </p:cNvSpPr>
          <p:nvPr/>
        </p:nvSpPr>
        <p:spPr bwMode="auto">
          <a:xfrm>
            <a:off x="5484813" y="2008188"/>
            <a:ext cx="180975" cy="119062"/>
          </a:xfrm>
          <a:prstGeom prst="rect">
            <a:avLst/>
          </a:prstGeom>
          <a:noFill/>
          <a:ln w="9525">
            <a:noFill/>
            <a:miter lim="800000"/>
            <a:headEnd/>
            <a:tailEnd/>
          </a:ln>
        </p:spPr>
        <p:txBody>
          <a:bodyPr wrap="none" lIns="0" tIns="0" rIns="0" bIns="0"/>
          <a:lstStyle/>
          <a:p>
            <a:pPr algn="l"/>
            <a:r>
              <a:rPr kumimoji="0" lang="en-US" sz="800" b="1"/>
              <a:t>Tyr</a:t>
            </a:r>
          </a:p>
        </p:txBody>
      </p:sp>
      <p:sp>
        <p:nvSpPr>
          <p:cNvPr id="23580" name="Text Box 28"/>
          <p:cNvSpPr txBox="1">
            <a:spLocks noChangeArrowheads="1"/>
          </p:cNvSpPr>
          <p:nvPr/>
        </p:nvSpPr>
        <p:spPr bwMode="auto">
          <a:xfrm>
            <a:off x="5487988" y="2185988"/>
            <a:ext cx="180975" cy="119062"/>
          </a:xfrm>
          <a:prstGeom prst="rect">
            <a:avLst/>
          </a:prstGeom>
          <a:noFill/>
          <a:ln w="9525">
            <a:noFill/>
            <a:miter lim="800000"/>
            <a:headEnd/>
            <a:tailEnd/>
          </a:ln>
        </p:spPr>
        <p:txBody>
          <a:bodyPr wrap="none" lIns="0" tIns="0" rIns="0" bIns="0"/>
          <a:lstStyle/>
          <a:p>
            <a:pPr algn="l"/>
            <a:r>
              <a:rPr kumimoji="0" lang="en-US" sz="800" b="1"/>
              <a:t>Tyr</a:t>
            </a:r>
          </a:p>
        </p:txBody>
      </p:sp>
      <p:sp>
        <p:nvSpPr>
          <p:cNvPr id="23581" name="Text Box 29"/>
          <p:cNvSpPr txBox="1">
            <a:spLocks noChangeArrowheads="1"/>
          </p:cNvSpPr>
          <p:nvPr/>
        </p:nvSpPr>
        <p:spPr bwMode="auto">
          <a:xfrm>
            <a:off x="6345238" y="2166938"/>
            <a:ext cx="180975" cy="119062"/>
          </a:xfrm>
          <a:prstGeom prst="rect">
            <a:avLst/>
          </a:prstGeom>
          <a:noFill/>
          <a:ln w="9525">
            <a:noFill/>
            <a:miter lim="800000"/>
            <a:headEnd/>
            <a:tailEnd/>
          </a:ln>
        </p:spPr>
        <p:txBody>
          <a:bodyPr wrap="none" lIns="0" tIns="0" rIns="0" bIns="0"/>
          <a:lstStyle/>
          <a:p>
            <a:pPr algn="l"/>
            <a:r>
              <a:rPr kumimoji="0" lang="en-US" sz="800" b="1"/>
              <a:t>Tyr</a:t>
            </a:r>
          </a:p>
        </p:txBody>
      </p:sp>
      <p:sp>
        <p:nvSpPr>
          <p:cNvPr id="23582" name="Text Box 30"/>
          <p:cNvSpPr txBox="1">
            <a:spLocks noChangeArrowheads="1"/>
          </p:cNvSpPr>
          <p:nvPr/>
        </p:nvSpPr>
        <p:spPr bwMode="auto">
          <a:xfrm>
            <a:off x="6342063" y="1989138"/>
            <a:ext cx="180975" cy="119062"/>
          </a:xfrm>
          <a:prstGeom prst="rect">
            <a:avLst/>
          </a:prstGeom>
          <a:noFill/>
          <a:ln w="9525">
            <a:noFill/>
            <a:miter lim="800000"/>
            <a:headEnd/>
            <a:tailEnd/>
          </a:ln>
        </p:spPr>
        <p:txBody>
          <a:bodyPr wrap="none" lIns="0" tIns="0" rIns="0" bIns="0"/>
          <a:lstStyle/>
          <a:p>
            <a:pPr algn="l"/>
            <a:r>
              <a:rPr kumimoji="0" lang="en-US" sz="800" b="1"/>
              <a:t>Tyr</a:t>
            </a:r>
          </a:p>
        </p:txBody>
      </p:sp>
      <p:sp>
        <p:nvSpPr>
          <p:cNvPr id="23583" name="Text Box 31"/>
          <p:cNvSpPr txBox="1">
            <a:spLocks noChangeArrowheads="1"/>
          </p:cNvSpPr>
          <p:nvPr/>
        </p:nvSpPr>
        <p:spPr bwMode="auto">
          <a:xfrm>
            <a:off x="6342063" y="1814513"/>
            <a:ext cx="180975" cy="119062"/>
          </a:xfrm>
          <a:prstGeom prst="rect">
            <a:avLst/>
          </a:prstGeom>
          <a:noFill/>
          <a:ln w="9525">
            <a:noFill/>
            <a:miter lim="800000"/>
            <a:headEnd/>
            <a:tailEnd/>
          </a:ln>
        </p:spPr>
        <p:txBody>
          <a:bodyPr wrap="none" lIns="0" tIns="0" rIns="0" bIns="0"/>
          <a:lstStyle/>
          <a:p>
            <a:pPr algn="l"/>
            <a:r>
              <a:rPr kumimoji="0" lang="en-US" sz="800" b="1"/>
              <a:t>Tyr</a:t>
            </a:r>
          </a:p>
        </p:txBody>
      </p:sp>
      <p:sp>
        <p:nvSpPr>
          <p:cNvPr id="23584" name="Text Box 32"/>
          <p:cNvSpPr txBox="1">
            <a:spLocks noChangeArrowheads="1"/>
          </p:cNvSpPr>
          <p:nvPr/>
        </p:nvSpPr>
        <p:spPr bwMode="auto">
          <a:xfrm>
            <a:off x="7600950" y="1816100"/>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585" name="Text Box 33"/>
          <p:cNvSpPr txBox="1">
            <a:spLocks noChangeArrowheads="1"/>
          </p:cNvSpPr>
          <p:nvPr/>
        </p:nvSpPr>
        <p:spPr bwMode="auto">
          <a:xfrm>
            <a:off x="7594600" y="1990725"/>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586" name="Text Box 34"/>
          <p:cNvSpPr txBox="1">
            <a:spLocks noChangeArrowheads="1"/>
          </p:cNvSpPr>
          <p:nvPr/>
        </p:nvSpPr>
        <p:spPr bwMode="auto">
          <a:xfrm>
            <a:off x="7597775" y="2168525"/>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587" name="Text Box 35"/>
          <p:cNvSpPr txBox="1">
            <a:spLocks noChangeArrowheads="1"/>
          </p:cNvSpPr>
          <p:nvPr/>
        </p:nvSpPr>
        <p:spPr bwMode="auto">
          <a:xfrm>
            <a:off x="8013700" y="2171700"/>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588" name="Text Box 36"/>
          <p:cNvSpPr txBox="1">
            <a:spLocks noChangeArrowheads="1"/>
          </p:cNvSpPr>
          <p:nvPr/>
        </p:nvSpPr>
        <p:spPr bwMode="auto">
          <a:xfrm>
            <a:off x="8010525" y="1993900"/>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589" name="Text Box 37"/>
          <p:cNvSpPr txBox="1">
            <a:spLocks noChangeArrowheads="1"/>
          </p:cNvSpPr>
          <p:nvPr/>
        </p:nvSpPr>
        <p:spPr bwMode="auto">
          <a:xfrm>
            <a:off x="8010525" y="1819275"/>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590" name="Text Box 38"/>
          <p:cNvSpPr txBox="1">
            <a:spLocks noChangeArrowheads="1"/>
          </p:cNvSpPr>
          <p:nvPr/>
        </p:nvSpPr>
        <p:spPr bwMode="auto">
          <a:xfrm>
            <a:off x="1228725" y="4341813"/>
            <a:ext cx="180975" cy="119062"/>
          </a:xfrm>
          <a:prstGeom prst="rect">
            <a:avLst/>
          </a:prstGeom>
          <a:noFill/>
          <a:ln w="9525">
            <a:noFill/>
            <a:miter lim="800000"/>
            <a:headEnd/>
            <a:tailEnd/>
          </a:ln>
        </p:spPr>
        <p:txBody>
          <a:bodyPr wrap="none" lIns="0" tIns="0" rIns="0" bIns="0"/>
          <a:lstStyle/>
          <a:p>
            <a:pPr algn="l"/>
            <a:r>
              <a:rPr kumimoji="0" lang="en-US" sz="800" b="1"/>
              <a:t>Tyr</a:t>
            </a:r>
          </a:p>
        </p:txBody>
      </p:sp>
      <p:sp>
        <p:nvSpPr>
          <p:cNvPr id="23591" name="Text Box 39"/>
          <p:cNvSpPr txBox="1">
            <a:spLocks noChangeArrowheads="1"/>
          </p:cNvSpPr>
          <p:nvPr/>
        </p:nvSpPr>
        <p:spPr bwMode="auto">
          <a:xfrm>
            <a:off x="1222375" y="4516438"/>
            <a:ext cx="180975" cy="119062"/>
          </a:xfrm>
          <a:prstGeom prst="rect">
            <a:avLst/>
          </a:prstGeom>
          <a:noFill/>
          <a:ln w="9525">
            <a:noFill/>
            <a:miter lim="800000"/>
            <a:headEnd/>
            <a:tailEnd/>
          </a:ln>
        </p:spPr>
        <p:txBody>
          <a:bodyPr wrap="none" lIns="0" tIns="0" rIns="0" bIns="0"/>
          <a:lstStyle/>
          <a:p>
            <a:pPr algn="l"/>
            <a:r>
              <a:rPr kumimoji="0" lang="en-US" sz="800" b="1"/>
              <a:t>Tyr</a:t>
            </a:r>
          </a:p>
        </p:txBody>
      </p:sp>
      <p:sp>
        <p:nvSpPr>
          <p:cNvPr id="23592" name="Text Box 40"/>
          <p:cNvSpPr txBox="1">
            <a:spLocks noChangeArrowheads="1"/>
          </p:cNvSpPr>
          <p:nvPr/>
        </p:nvSpPr>
        <p:spPr bwMode="auto">
          <a:xfrm>
            <a:off x="1225550" y="4694238"/>
            <a:ext cx="180975" cy="119062"/>
          </a:xfrm>
          <a:prstGeom prst="rect">
            <a:avLst/>
          </a:prstGeom>
          <a:noFill/>
          <a:ln w="9525">
            <a:noFill/>
            <a:miter lim="800000"/>
            <a:headEnd/>
            <a:tailEnd/>
          </a:ln>
        </p:spPr>
        <p:txBody>
          <a:bodyPr wrap="none" lIns="0" tIns="0" rIns="0" bIns="0"/>
          <a:lstStyle/>
          <a:p>
            <a:pPr algn="l"/>
            <a:r>
              <a:rPr kumimoji="0" lang="en-US" sz="800" b="1"/>
              <a:t>Tyr</a:t>
            </a:r>
          </a:p>
        </p:txBody>
      </p:sp>
      <p:sp>
        <p:nvSpPr>
          <p:cNvPr id="23593" name="Text Box 41"/>
          <p:cNvSpPr txBox="1">
            <a:spLocks noChangeArrowheads="1"/>
          </p:cNvSpPr>
          <p:nvPr/>
        </p:nvSpPr>
        <p:spPr bwMode="auto">
          <a:xfrm>
            <a:off x="1644650" y="4694238"/>
            <a:ext cx="180975" cy="119062"/>
          </a:xfrm>
          <a:prstGeom prst="rect">
            <a:avLst/>
          </a:prstGeom>
          <a:noFill/>
          <a:ln w="9525">
            <a:noFill/>
            <a:miter lim="800000"/>
            <a:headEnd/>
            <a:tailEnd/>
          </a:ln>
        </p:spPr>
        <p:txBody>
          <a:bodyPr wrap="none" lIns="0" tIns="0" rIns="0" bIns="0"/>
          <a:lstStyle/>
          <a:p>
            <a:pPr algn="l"/>
            <a:r>
              <a:rPr kumimoji="0" lang="en-US" sz="800" b="1"/>
              <a:t>Tyr</a:t>
            </a:r>
          </a:p>
        </p:txBody>
      </p:sp>
      <p:sp>
        <p:nvSpPr>
          <p:cNvPr id="23594" name="Text Box 42"/>
          <p:cNvSpPr txBox="1">
            <a:spLocks noChangeArrowheads="1"/>
          </p:cNvSpPr>
          <p:nvPr/>
        </p:nvSpPr>
        <p:spPr bwMode="auto">
          <a:xfrm>
            <a:off x="1641475" y="4516438"/>
            <a:ext cx="180975" cy="119062"/>
          </a:xfrm>
          <a:prstGeom prst="rect">
            <a:avLst/>
          </a:prstGeom>
          <a:noFill/>
          <a:ln w="9525">
            <a:noFill/>
            <a:miter lim="800000"/>
            <a:headEnd/>
            <a:tailEnd/>
          </a:ln>
        </p:spPr>
        <p:txBody>
          <a:bodyPr wrap="none" lIns="0" tIns="0" rIns="0" bIns="0"/>
          <a:lstStyle/>
          <a:p>
            <a:pPr algn="l"/>
            <a:r>
              <a:rPr kumimoji="0" lang="en-US" sz="800" b="1"/>
              <a:t>Tyr</a:t>
            </a:r>
          </a:p>
        </p:txBody>
      </p:sp>
      <p:sp>
        <p:nvSpPr>
          <p:cNvPr id="23595" name="Text Box 43"/>
          <p:cNvSpPr txBox="1">
            <a:spLocks noChangeArrowheads="1"/>
          </p:cNvSpPr>
          <p:nvPr/>
        </p:nvSpPr>
        <p:spPr bwMode="auto">
          <a:xfrm>
            <a:off x="1641475" y="4341813"/>
            <a:ext cx="180975" cy="119062"/>
          </a:xfrm>
          <a:prstGeom prst="rect">
            <a:avLst/>
          </a:prstGeom>
          <a:noFill/>
          <a:ln w="9525">
            <a:noFill/>
            <a:miter lim="800000"/>
            <a:headEnd/>
            <a:tailEnd/>
          </a:ln>
        </p:spPr>
        <p:txBody>
          <a:bodyPr wrap="none" lIns="0" tIns="0" rIns="0" bIns="0"/>
          <a:lstStyle/>
          <a:p>
            <a:pPr algn="l"/>
            <a:r>
              <a:rPr kumimoji="0" lang="en-US" sz="800" b="1"/>
              <a:t>Tyr</a:t>
            </a:r>
          </a:p>
        </p:txBody>
      </p:sp>
      <p:sp>
        <p:nvSpPr>
          <p:cNvPr id="23596" name="Text Box 44"/>
          <p:cNvSpPr txBox="1">
            <a:spLocks noChangeArrowheads="1"/>
          </p:cNvSpPr>
          <p:nvPr/>
        </p:nvSpPr>
        <p:spPr bwMode="auto">
          <a:xfrm>
            <a:off x="955675" y="5045075"/>
            <a:ext cx="1533525" cy="760413"/>
          </a:xfrm>
          <a:prstGeom prst="rect">
            <a:avLst/>
          </a:prstGeom>
          <a:noFill/>
          <a:ln w="9525">
            <a:noFill/>
            <a:miter lim="800000"/>
            <a:headEnd/>
            <a:tailEnd/>
          </a:ln>
        </p:spPr>
        <p:txBody>
          <a:bodyPr wrap="none" lIns="0" tIns="0" rIns="0" bIns="0"/>
          <a:lstStyle/>
          <a:p>
            <a:pPr algn="l"/>
            <a:r>
              <a:rPr kumimoji="0" lang="en-US" sz="1200" b="1"/>
              <a:t>Activated tyrosine-</a:t>
            </a:r>
          </a:p>
          <a:p>
            <a:pPr algn="l"/>
            <a:r>
              <a:rPr kumimoji="0" lang="en-US" sz="1200" b="1"/>
              <a:t>kinase regions</a:t>
            </a:r>
          </a:p>
          <a:p>
            <a:pPr algn="l"/>
            <a:r>
              <a:rPr kumimoji="0" lang="en-US" sz="1200" b="1"/>
              <a:t>(unphosphorylated</a:t>
            </a:r>
          </a:p>
          <a:p>
            <a:pPr algn="l"/>
            <a:r>
              <a:rPr kumimoji="0" lang="en-US" sz="1200" b="1"/>
              <a:t>dimer)</a:t>
            </a:r>
          </a:p>
        </p:txBody>
      </p:sp>
      <p:sp>
        <p:nvSpPr>
          <p:cNvPr id="23597" name="Text Box 45"/>
          <p:cNvSpPr txBox="1">
            <a:spLocks noChangeArrowheads="1"/>
          </p:cNvSpPr>
          <p:nvPr/>
        </p:nvSpPr>
        <p:spPr bwMode="auto">
          <a:xfrm>
            <a:off x="4879975" y="968375"/>
            <a:ext cx="692150" cy="376238"/>
          </a:xfrm>
          <a:prstGeom prst="rect">
            <a:avLst/>
          </a:prstGeom>
          <a:noFill/>
          <a:ln w="9525">
            <a:noFill/>
            <a:miter lim="800000"/>
            <a:headEnd/>
            <a:tailEnd/>
          </a:ln>
        </p:spPr>
        <p:txBody>
          <a:bodyPr wrap="none" lIns="0" tIns="0" rIns="0" bIns="0"/>
          <a:lstStyle/>
          <a:p>
            <a:pPr algn="l"/>
            <a:r>
              <a:rPr kumimoji="0" lang="en-US" sz="1200" b="1"/>
              <a:t>Signal</a:t>
            </a:r>
          </a:p>
          <a:p>
            <a:pPr algn="l"/>
            <a:r>
              <a:rPr kumimoji="0" lang="en-US" sz="1200" b="1"/>
              <a:t>molecule</a:t>
            </a:r>
          </a:p>
        </p:txBody>
      </p:sp>
      <p:sp>
        <p:nvSpPr>
          <p:cNvPr id="23598" name="Text Box 46"/>
          <p:cNvSpPr txBox="1">
            <a:spLocks noChangeArrowheads="1"/>
          </p:cNvSpPr>
          <p:nvPr/>
        </p:nvSpPr>
        <p:spPr bwMode="auto">
          <a:xfrm>
            <a:off x="7640638" y="2655888"/>
            <a:ext cx="485775" cy="192087"/>
          </a:xfrm>
          <a:prstGeom prst="rect">
            <a:avLst/>
          </a:prstGeom>
          <a:noFill/>
          <a:ln w="9525">
            <a:noFill/>
            <a:miter lim="800000"/>
            <a:headEnd/>
            <a:tailEnd/>
          </a:ln>
        </p:spPr>
        <p:txBody>
          <a:bodyPr wrap="none" lIns="0" tIns="0" rIns="0" bIns="0"/>
          <a:lstStyle/>
          <a:p>
            <a:pPr algn="l"/>
            <a:r>
              <a:rPr kumimoji="0" lang="en-US" sz="1200" b="1"/>
              <a:t>Dimer</a:t>
            </a:r>
          </a:p>
        </p:txBody>
      </p:sp>
      <p:sp>
        <p:nvSpPr>
          <p:cNvPr id="23599" name="Line 47"/>
          <p:cNvSpPr>
            <a:spLocks noChangeShapeType="1"/>
          </p:cNvSpPr>
          <p:nvPr/>
        </p:nvSpPr>
        <p:spPr bwMode="auto">
          <a:xfrm>
            <a:off x="7807325" y="2505075"/>
            <a:ext cx="57150" cy="161925"/>
          </a:xfrm>
          <a:prstGeom prst="line">
            <a:avLst/>
          </a:prstGeom>
          <a:noFill/>
          <a:ln w="12700">
            <a:solidFill>
              <a:schemeClr val="tx1"/>
            </a:solidFill>
            <a:round/>
            <a:headEnd/>
            <a:tailEnd/>
          </a:ln>
        </p:spPr>
        <p:txBody>
          <a:bodyPr wrap="none" anchor="ctr"/>
          <a:lstStyle/>
          <a:p>
            <a:endParaRPr lang="en-US"/>
          </a:p>
        </p:txBody>
      </p:sp>
      <p:sp>
        <p:nvSpPr>
          <p:cNvPr id="23600" name="Line 48"/>
          <p:cNvSpPr>
            <a:spLocks noChangeShapeType="1"/>
          </p:cNvSpPr>
          <p:nvPr/>
        </p:nvSpPr>
        <p:spPr bwMode="auto">
          <a:xfrm flipV="1">
            <a:off x="7864475" y="2505075"/>
            <a:ext cx="57150" cy="165100"/>
          </a:xfrm>
          <a:prstGeom prst="line">
            <a:avLst/>
          </a:prstGeom>
          <a:noFill/>
          <a:ln w="12700">
            <a:solidFill>
              <a:schemeClr val="tx1"/>
            </a:solidFill>
            <a:round/>
            <a:headEnd/>
            <a:tailEnd/>
          </a:ln>
        </p:spPr>
        <p:txBody>
          <a:bodyPr wrap="none" anchor="ctr"/>
          <a:lstStyle/>
          <a:p>
            <a:endParaRPr lang="en-US"/>
          </a:p>
        </p:txBody>
      </p:sp>
      <p:sp>
        <p:nvSpPr>
          <p:cNvPr id="23601" name="Text Box 49"/>
          <p:cNvSpPr txBox="1">
            <a:spLocks noChangeArrowheads="1"/>
          </p:cNvSpPr>
          <p:nvPr/>
        </p:nvSpPr>
        <p:spPr bwMode="auto">
          <a:xfrm>
            <a:off x="2571750" y="5045075"/>
            <a:ext cx="1765300" cy="760413"/>
          </a:xfrm>
          <a:prstGeom prst="rect">
            <a:avLst/>
          </a:prstGeom>
          <a:noFill/>
          <a:ln w="9525">
            <a:noFill/>
            <a:miter lim="800000"/>
            <a:headEnd/>
            <a:tailEnd/>
          </a:ln>
        </p:spPr>
        <p:txBody>
          <a:bodyPr wrap="none" lIns="0" tIns="0" rIns="0" bIns="0"/>
          <a:lstStyle/>
          <a:p>
            <a:pPr algn="l"/>
            <a:r>
              <a:rPr kumimoji="0" lang="en-US" sz="1200" b="1"/>
              <a:t>Fully activated receptor </a:t>
            </a:r>
          </a:p>
          <a:p>
            <a:pPr algn="l"/>
            <a:r>
              <a:rPr kumimoji="0" lang="en-US" sz="1200" b="1"/>
              <a:t>tyrosine-kinase</a:t>
            </a:r>
          </a:p>
          <a:p>
            <a:pPr algn="l"/>
            <a:r>
              <a:rPr kumimoji="0" lang="en-US" sz="1200" b="1"/>
              <a:t>(phosphorylated</a:t>
            </a:r>
          </a:p>
          <a:p>
            <a:pPr algn="l"/>
            <a:r>
              <a:rPr kumimoji="0" lang="en-US" sz="1200" b="1"/>
              <a:t>dimer)</a:t>
            </a:r>
          </a:p>
        </p:txBody>
      </p:sp>
      <p:sp>
        <p:nvSpPr>
          <p:cNvPr id="23602" name="Text Box 50"/>
          <p:cNvSpPr txBox="1">
            <a:spLocks noChangeArrowheads="1"/>
          </p:cNvSpPr>
          <p:nvPr/>
        </p:nvSpPr>
        <p:spPr bwMode="auto">
          <a:xfrm>
            <a:off x="3179763" y="4337050"/>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603" name="Text Box 51"/>
          <p:cNvSpPr txBox="1">
            <a:spLocks noChangeArrowheads="1"/>
          </p:cNvSpPr>
          <p:nvPr/>
        </p:nvSpPr>
        <p:spPr bwMode="auto">
          <a:xfrm>
            <a:off x="3173413" y="4511675"/>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604" name="Text Box 52"/>
          <p:cNvSpPr txBox="1">
            <a:spLocks noChangeArrowheads="1"/>
          </p:cNvSpPr>
          <p:nvPr/>
        </p:nvSpPr>
        <p:spPr bwMode="auto">
          <a:xfrm>
            <a:off x="3176588" y="4689475"/>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605" name="Text Box 53"/>
          <p:cNvSpPr txBox="1">
            <a:spLocks noChangeArrowheads="1"/>
          </p:cNvSpPr>
          <p:nvPr/>
        </p:nvSpPr>
        <p:spPr bwMode="auto">
          <a:xfrm>
            <a:off x="3573463" y="4705350"/>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606" name="Text Box 54"/>
          <p:cNvSpPr txBox="1">
            <a:spLocks noChangeArrowheads="1"/>
          </p:cNvSpPr>
          <p:nvPr/>
        </p:nvSpPr>
        <p:spPr bwMode="auto">
          <a:xfrm>
            <a:off x="3570288" y="4527550"/>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607" name="Text Box 55"/>
          <p:cNvSpPr txBox="1">
            <a:spLocks noChangeArrowheads="1"/>
          </p:cNvSpPr>
          <p:nvPr/>
        </p:nvSpPr>
        <p:spPr bwMode="auto">
          <a:xfrm>
            <a:off x="3570288" y="4352925"/>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608" name="Text Box 56"/>
          <p:cNvSpPr txBox="1">
            <a:spLocks noChangeArrowheads="1"/>
          </p:cNvSpPr>
          <p:nvPr/>
        </p:nvSpPr>
        <p:spPr bwMode="auto">
          <a:xfrm>
            <a:off x="3049588" y="4324350"/>
            <a:ext cx="180975" cy="119063"/>
          </a:xfrm>
          <a:prstGeom prst="rect">
            <a:avLst/>
          </a:prstGeom>
          <a:noFill/>
          <a:ln w="9525">
            <a:noFill/>
            <a:miter lim="800000"/>
            <a:headEnd/>
            <a:tailEnd/>
          </a:ln>
        </p:spPr>
        <p:txBody>
          <a:bodyPr wrap="none" lIns="0" tIns="0" rIns="0" bIns="0"/>
          <a:lstStyle/>
          <a:p>
            <a:pPr algn="l"/>
            <a:r>
              <a:rPr kumimoji="0" lang="en-US" sz="1000" b="1"/>
              <a:t>P</a:t>
            </a:r>
          </a:p>
        </p:txBody>
      </p:sp>
      <p:sp>
        <p:nvSpPr>
          <p:cNvPr id="23609" name="Text Box 57"/>
          <p:cNvSpPr txBox="1">
            <a:spLocks noChangeArrowheads="1"/>
          </p:cNvSpPr>
          <p:nvPr/>
        </p:nvSpPr>
        <p:spPr bwMode="auto">
          <a:xfrm>
            <a:off x="3049588" y="4495800"/>
            <a:ext cx="180975" cy="119063"/>
          </a:xfrm>
          <a:prstGeom prst="rect">
            <a:avLst/>
          </a:prstGeom>
          <a:noFill/>
          <a:ln w="9525">
            <a:noFill/>
            <a:miter lim="800000"/>
            <a:headEnd/>
            <a:tailEnd/>
          </a:ln>
        </p:spPr>
        <p:txBody>
          <a:bodyPr wrap="none" lIns="0" tIns="0" rIns="0" bIns="0"/>
          <a:lstStyle/>
          <a:p>
            <a:pPr algn="l"/>
            <a:r>
              <a:rPr kumimoji="0" lang="en-US" sz="1000" b="1"/>
              <a:t>P</a:t>
            </a:r>
          </a:p>
        </p:txBody>
      </p:sp>
      <p:sp>
        <p:nvSpPr>
          <p:cNvPr id="23610" name="Text Box 58"/>
          <p:cNvSpPr txBox="1">
            <a:spLocks noChangeArrowheads="1"/>
          </p:cNvSpPr>
          <p:nvPr/>
        </p:nvSpPr>
        <p:spPr bwMode="auto">
          <a:xfrm>
            <a:off x="3046413" y="4670425"/>
            <a:ext cx="180975" cy="119063"/>
          </a:xfrm>
          <a:prstGeom prst="rect">
            <a:avLst/>
          </a:prstGeom>
          <a:noFill/>
          <a:ln w="9525">
            <a:noFill/>
            <a:miter lim="800000"/>
            <a:headEnd/>
            <a:tailEnd/>
          </a:ln>
        </p:spPr>
        <p:txBody>
          <a:bodyPr wrap="none" lIns="0" tIns="0" rIns="0" bIns="0"/>
          <a:lstStyle/>
          <a:p>
            <a:pPr algn="l"/>
            <a:r>
              <a:rPr kumimoji="0" lang="en-US" sz="1000" b="1"/>
              <a:t>P</a:t>
            </a:r>
          </a:p>
        </p:txBody>
      </p:sp>
      <p:sp>
        <p:nvSpPr>
          <p:cNvPr id="23611" name="Text Box 59"/>
          <p:cNvSpPr txBox="1">
            <a:spLocks noChangeArrowheads="1"/>
          </p:cNvSpPr>
          <p:nvPr/>
        </p:nvSpPr>
        <p:spPr bwMode="auto">
          <a:xfrm>
            <a:off x="3763963" y="4359275"/>
            <a:ext cx="180975" cy="119063"/>
          </a:xfrm>
          <a:prstGeom prst="rect">
            <a:avLst/>
          </a:prstGeom>
          <a:noFill/>
          <a:ln w="9525">
            <a:noFill/>
            <a:miter lim="800000"/>
            <a:headEnd/>
            <a:tailEnd/>
          </a:ln>
        </p:spPr>
        <p:txBody>
          <a:bodyPr wrap="none" lIns="0" tIns="0" rIns="0" bIns="0"/>
          <a:lstStyle/>
          <a:p>
            <a:pPr algn="l"/>
            <a:r>
              <a:rPr kumimoji="0" lang="en-US" sz="1000" b="1"/>
              <a:t>P</a:t>
            </a:r>
          </a:p>
        </p:txBody>
      </p:sp>
      <p:sp>
        <p:nvSpPr>
          <p:cNvPr id="23612" name="Text Box 60"/>
          <p:cNvSpPr txBox="1">
            <a:spLocks noChangeArrowheads="1"/>
          </p:cNvSpPr>
          <p:nvPr/>
        </p:nvSpPr>
        <p:spPr bwMode="auto">
          <a:xfrm>
            <a:off x="3763963" y="4530725"/>
            <a:ext cx="180975" cy="119063"/>
          </a:xfrm>
          <a:prstGeom prst="rect">
            <a:avLst/>
          </a:prstGeom>
          <a:noFill/>
          <a:ln w="9525">
            <a:noFill/>
            <a:miter lim="800000"/>
            <a:headEnd/>
            <a:tailEnd/>
          </a:ln>
        </p:spPr>
        <p:txBody>
          <a:bodyPr wrap="none" lIns="0" tIns="0" rIns="0" bIns="0"/>
          <a:lstStyle/>
          <a:p>
            <a:pPr algn="l"/>
            <a:r>
              <a:rPr kumimoji="0" lang="en-US" sz="1000" b="1"/>
              <a:t>P</a:t>
            </a:r>
          </a:p>
        </p:txBody>
      </p:sp>
      <p:sp>
        <p:nvSpPr>
          <p:cNvPr id="23613" name="Text Box 61"/>
          <p:cNvSpPr txBox="1">
            <a:spLocks noChangeArrowheads="1"/>
          </p:cNvSpPr>
          <p:nvPr/>
        </p:nvSpPr>
        <p:spPr bwMode="auto">
          <a:xfrm>
            <a:off x="3763963" y="4702175"/>
            <a:ext cx="180975" cy="119063"/>
          </a:xfrm>
          <a:prstGeom prst="rect">
            <a:avLst/>
          </a:prstGeom>
          <a:noFill/>
          <a:ln w="9525">
            <a:noFill/>
            <a:miter lim="800000"/>
            <a:headEnd/>
            <a:tailEnd/>
          </a:ln>
        </p:spPr>
        <p:txBody>
          <a:bodyPr wrap="none" lIns="0" tIns="0" rIns="0" bIns="0"/>
          <a:lstStyle/>
          <a:p>
            <a:pPr algn="l"/>
            <a:r>
              <a:rPr kumimoji="0" lang="en-US" sz="1000" b="1"/>
              <a:t>P</a:t>
            </a:r>
          </a:p>
        </p:txBody>
      </p:sp>
      <p:sp>
        <p:nvSpPr>
          <p:cNvPr id="23614" name="Text Box 62"/>
          <p:cNvSpPr txBox="1">
            <a:spLocks noChangeArrowheads="1"/>
          </p:cNvSpPr>
          <p:nvPr/>
        </p:nvSpPr>
        <p:spPr bwMode="auto">
          <a:xfrm>
            <a:off x="2109788" y="4762500"/>
            <a:ext cx="301625" cy="144463"/>
          </a:xfrm>
          <a:prstGeom prst="rect">
            <a:avLst/>
          </a:prstGeom>
          <a:noFill/>
          <a:ln w="9525">
            <a:noFill/>
            <a:miter lim="800000"/>
            <a:headEnd/>
            <a:tailEnd/>
          </a:ln>
        </p:spPr>
        <p:txBody>
          <a:bodyPr wrap="none" lIns="0" tIns="0" rIns="0" bIns="0"/>
          <a:lstStyle/>
          <a:p>
            <a:pPr algn="l">
              <a:lnSpc>
                <a:spcPct val="90000"/>
              </a:lnSpc>
            </a:pPr>
            <a:r>
              <a:rPr kumimoji="0" lang="en-US" sz="1000" b="1"/>
              <a:t>ATP</a:t>
            </a:r>
          </a:p>
        </p:txBody>
      </p:sp>
      <p:sp>
        <p:nvSpPr>
          <p:cNvPr id="23615" name="Text Box 63"/>
          <p:cNvSpPr txBox="1">
            <a:spLocks noChangeArrowheads="1"/>
          </p:cNvSpPr>
          <p:nvPr/>
        </p:nvSpPr>
        <p:spPr bwMode="auto">
          <a:xfrm>
            <a:off x="2579688" y="4765675"/>
            <a:ext cx="422275" cy="153988"/>
          </a:xfrm>
          <a:prstGeom prst="rect">
            <a:avLst/>
          </a:prstGeom>
          <a:noFill/>
          <a:ln w="9525">
            <a:noFill/>
            <a:miter lim="800000"/>
            <a:headEnd/>
            <a:tailEnd/>
          </a:ln>
        </p:spPr>
        <p:txBody>
          <a:bodyPr wrap="none" lIns="0" tIns="0" rIns="0" bIns="0"/>
          <a:lstStyle/>
          <a:p>
            <a:pPr algn="l">
              <a:lnSpc>
                <a:spcPct val="90000"/>
              </a:lnSpc>
            </a:pPr>
            <a:r>
              <a:rPr kumimoji="0" lang="en-US" sz="1000" b="1"/>
              <a:t>6 ADP</a:t>
            </a:r>
          </a:p>
        </p:txBody>
      </p:sp>
      <p:sp>
        <p:nvSpPr>
          <p:cNvPr id="23616" name="Text Box 64"/>
          <p:cNvSpPr txBox="1">
            <a:spLocks noChangeArrowheads="1"/>
          </p:cNvSpPr>
          <p:nvPr/>
        </p:nvSpPr>
        <p:spPr bwMode="auto">
          <a:xfrm>
            <a:off x="5772150" y="4311650"/>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617" name="Text Box 65"/>
          <p:cNvSpPr txBox="1">
            <a:spLocks noChangeArrowheads="1"/>
          </p:cNvSpPr>
          <p:nvPr/>
        </p:nvSpPr>
        <p:spPr bwMode="auto">
          <a:xfrm>
            <a:off x="5765800" y="4486275"/>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618" name="Text Box 66"/>
          <p:cNvSpPr txBox="1">
            <a:spLocks noChangeArrowheads="1"/>
          </p:cNvSpPr>
          <p:nvPr/>
        </p:nvSpPr>
        <p:spPr bwMode="auto">
          <a:xfrm>
            <a:off x="5768975" y="4664075"/>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619" name="Text Box 67"/>
          <p:cNvSpPr txBox="1">
            <a:spLocks noChangeArrowheads="1"/>
          </p:cNvSpPr>
          <p:nvPr/>
        </p:nvSpPr>
        <p:spPr bwMode="auto">
          <a:xfrm>
            <a:off x="6146800" y="4664075"/>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620" name="Text Box 68"/>
          <p:cNvSpPr txBox="1">
            <a:spLocks noChangeArrowheads="1"/>
          </p:cNvSpPr>
          <p:nvPr/>
        </p:nvSpPr>
        <p:spPr bwMode="auto">
          <a:xfrm>
            <a:off x="6143625" y="4486275"/>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621" name="Text Box 69"/>
          <p:cNvSpPr txBox="1">
            <a:spLocks noChangeArrowheads="1"/>
          </p:cNvSpPr>
          <p:nvPr/>
        </p:nvSpPr>
        <p:spPr bwMode="auto">
          <a:xfrm>
            <a:off x="6143625" y="4311650"/>
            <a:ext cx="180975" cy="119063"/>
          </a:xfrm>
          <a:prstGeom prst="rect">
            <a:avLst/>
          </a:prstGeom>
          <a:noFill/>
          <a:ln w="9525">
            <a:noFill/>
            <a:miter lim="800000"/>
            <a:headEnd/>
            <a:tailEnd/>
          </a:ln>
        </p:spPr>
        <p:txBody>
          <a:bodyPr wrap="none" lIns="0" tIns="0" rIns="0" bIns="0"/>
          <a:lstStyle/>
          <a:p>
            <a:pPr algn="l"/>
            <a:r>
              <a:rPr kumimoji="0" lang="en-US" sz="800" b="1"/>
              <a:t>Tyr</a:t>
            </a:r>
          </a:p>
        </p:txBody>
      </p:sp>
      <p:sp>
        <p:nvSpPr>
          <p:cNvPr id="23622" name="Text Box 70"/>
          <p:cNvSpPr txBox="1">
            <a:spLocks noChangeArrowheads="1"/>
          </p:cNvSpPr>
          <p:nvPr/>
        </p:nvSpPr>
        <p:spPr bwMode="auto">
          <a:xfrm>
            <a:off x="5651500" y="4298950"/>
            <a:ext cx="180975" cy="119063"/>
          </a:xfrm>
          <a:prstGeom prst="rect">
            <a:avLst/>
          </a:prstGeom>
          <a:noFill/>
          <a:ln w="9525">
            <a:noFill/>
            <a:miter lim="800000"/>
            <a:headEnd/>
            <a:tailEnd/>
          </a:ln>
        </p:spPr>
        <p:txBody>
          <a:bodyPr wrap="none" lIns="0" tIns="0" rIns="0" bIns="0"/>
          <a:lstStyle/>
          <a:p>
            <a:pPr algn="l"/>
            <a:r>
              <a:rPr kumimoji="0" lang="en-US" sz="1000" b="1"/>
              <a:t>P</a:t>
            </a:r>
          </a:p>
        </p:txBody>
      </p:sp>
      <p:sp>
        <p:nvSpPr>
          <p:cNvPr id="23623" name="Text Box 71"/>
          <p:cNvSpPr txBox="1">
            <a:spLocks noChangeArrowheads="1"/>
          </p:cNvSpPr>
          <p:nvPr/>
        </p:nvSpPr>
        <p:spPr bwMode="auto">
          <a:xfrm>
            <a:off x="5648325" y="4479925"/>
            <a:ext cx="180975" cy="119063"/>
          </a:xfrm>
          <a:prstGeom prst="rect">
            <a:avLst/>
          </a:prstGeom>
          <a:noFill/>
          <a:ln w="9525">
            <a:noFill/>
            <a:miter lim="800000"/>
            <a:headEnd/>
            <a:tailEnd/>
          </a:ln>
        </p:spPr>
        <p:txBody>
          <a:bodyPr wrap="none" lIns="0" tIns="0" rIns="0" bIns="0"/>
          <a:lstStyle/>
          <a:p>
            <a:pPr algn="l"/>
            <a:r>
              <a:rPr kumimoji="0" lang="en-US" sz="1000" b="1"/>
              <a:t>P</a:t>
            </a:r>
          </a:p>
        </p:txBody>
      </p:sp>
      <p:sp>
        <p:nvSpPr>
          <p:cNvPr id="23624" name="Text Box 72"/>
          <p:cNvSpPr txBox="1">
            <a:spLocks noChangeArrowheads="1"/>
          </p:cNvSpPr>
          <p:nvPr/>
        </p:nvSpPr>
        <p:spPr bwMode="auto">
          <a:xfrm>
            <a:off x="5648325" y="4645025"/>
            <a:ext cx="180975" cy="119063"/>
          </a:xfrm>
          <a:prstGeom prst="rect">
            <a:avLst/>
          </a:prstGeom>
          <a:noFill/>
          <a:ln w="9525">
            <a:noFill/>
            <a:miter lim="800000"/>
            <a:headEnd/>
            <a:tailEnd/>
          </a:ln>
        </p:spPr>
        <p:txBody>
          <a:bodyPr wrap="none" lIns="0" tIns="0" rIns="0" bIns="0"/>
          <a:lstStyle/>
          <a:p>
            <a:pPr algn="l"/>
            <a:r>
              <a:rPr kumimoji="0" lang="en-US" sz="1000" b="1"/>
              <a:t>P</a:t>
            </a:r>
          </a:p>
        </p:txBody>
      </p:sp>
      <p:sp>
        <p:nvSpPr>
          <p:cNvPr id="23625" name="Text Box 73"/>
          <p:cNvSpPr txBox="1">
            <a:spLocks noChangeArrowheads="1"/>
          </p:cNvSpPr>
          <p:nvPr/>
        </p:nvSpPr>
        <p:spPr bwMode="auto">
          <a:xfrm>
            <a:off x="6343650" y="4298950"/>
            <a:ext cx="180975" cy="119063"/>
          </a:xfrm>
          <a:prstGeom prst="rect">
            <a:avLst/>
          </a:prstGeom>
          <a:noFill/>
          <a:ln w="9525">
            <a:noFill/>
            <a:miter lim="800000"/>
            <a:headEnd/>
            <a:tailEnd/>
          </a:ln>
        </p:spPr>
        <p:txBody>
          <a:bodyPr wrap="none" lIns="0" tIns="0" rIns="0" bIns="0"/>
          <a:lstStyle/>
          <a:p>
            <a:pPr algn="l"/>
            <a:r>
              <a:rPr kumimoji="0" lang="en-US" sz="1000" b="1"/>
              <a:t>P</a:t>
            </a:r>
          </a:p>
        </p:txBody>
      </p:sp>
      <p:sp>
        <p:nvSpPr>
          <p:cNvPr id="23626" name="Text Box 74"/>
          <p:cNvSpPr txBox="1">
            <a:spLocks noChangeArrowheads="1"/>
          </p:cNvSpPr>
          <p:nvPr/>
        </p:nvSpPr>
        <p:spPr bwMode="auto">
          <a:xfrm>
            <a:off x="6343650" y="4473575"/>
            <a:ext cx="180975" cy="119063"/>
          </a:xfrm>
          <a:prstGeom prst="rect">
            <a:avLst/>
          </a:prstGeom>
          <a:noFill/>
          <a:ln w="9525">
            <a:noFill/>
            <a:miter lim="800000"/>
            <a:headEnd/>
            <a:tailEnd/>
          </a:ln>
        </p:spPr>
        <p:txBody>
          <a:bodyPr wrap="none" lIns="0" tIns="0" rIns="0" bIns="0"/>
          <a:lstStyle/>
          <a:p>
            <a:pPr algn="l"/>
            <a:r>
              <a:rPr kumimoji="0" lang="en-US" sz="1000" b="1"/>
              <a:t>P</a:t>
            </a:r>
          </a:p>
        </p:txBody>
      </p:sp>
      <p:sp>
        <p:nvSpPr>
          <p:cNvPr id="23627" name="Text Box 75"/>
          <p:cNvSpPr txBox="1">
            <a:spLocks noChangeArrowheads="1"/>
          </p:cNvSpPr>
          <p:nvPr/>
        </p:nvSpPr>
        <p:spPr bwMode="auto">
          <a:xfrm>
            <a:off x="6343650" y="4645025"/>
            <a:ext cx="180975" cy="119063"/>
          </a:xfrm>
          <a:prstGeom prst="rect">
            <a:avLst/>
          </a:prstGeom>
          <a:noFill/>
          <a:ln w="9525">
            <a:noFill/>
            <a:miter lim="800000"/>
            <a:headEnd/>
            <a:tailEnd/>
          </a:ln>
        </p:spPr>
        <p:txBody>
          <a:bodyPr wrap="none" lIns="0" tIns="0" rIns="0" bIns="0"/>
          <a:lstStyle/>
          <a:p>
            <a:pPr algn="l"/>
            <a:r>
              <a:rPr kumimoji="0" lang="en-US" sz="1000" b="1"/>
              <a:t>P</a:t>
            </a:r>
          </a:p>
        </p:txBody>
      </p:sp>
      <p:sp>
        <p:nvSpPr>
          <p:cNvPr id="23628" name="Text Box 76"/>
          <p:cNvSpPr txBox="1">
            <a:spLocks noChangeArrowheads="1"/>
          </p:cNvSpPr>
          <p:nvPr/>
        </p:nvSpPr>
        <p:spPr bwMode="auto">
          <a:xfrm>
            <a:off x="6207125" y="5451475"/>
            <a:ext cx="1050925" cy="407988"/>
          </a:xfrm>
          <a:prstGeom prst="rect">
            <a:avLst/>
          </a:prstGeom>
          <a:noFill/>
          <a:ln w="9525">
            <a:noFill/>
            <a:miter lim="800000"/>
            <a:headEnd/>
            <a:tailEnd/>
          </a:ln>
        </p:spPr>
        <p:txBody>
          <a:bodyPr wrap="none" lIns="0" tIns="0" rIns="0" bIns="0"/>
          <a:lstStyle/>
          <a:p>
            <a:pPr algn="l"/>
            <a:r>
              <a:rPr kumimoji="0" lang="en-US" sz="1200" b="1"/>
              <a:t>Inactive</a:t>
            </a:r>
          </a:p>
          <a:p>
            <a:pPr algn="l"/>
            <a:r>
              <a:rPr kumimoji="0" lang="en-US" sz="1200" b="1"/>
              <a:t>relay proteins</a:t>
            </a:r>
          </a:p>
        </p:txBody>
      </p:sp>
      <p:sp>
        <p:nvSpPr>
          <p:cNvPr id="23629" name="Text Box 77"/>
          <p:cNvSpPr txBox="1">
            <a:spLocks noChangeArrowheads="1"/>
          </p:cNvSpPr>
          <p:nvPr/>
        </p:nvSpPr>
        <p:spPr bwMode="auto">
          <a:xfrm>
            <a:off x="7467600" y="4645025"/>
            <a:ext cx="850900" cy="379413"/>
          </a:xfrm>
          <a:prstGeom prst="rect">
            <a:avLst/>
          </a:prstGeom>
          <a:noFill/>
          <a:ln w="9525">
            <a:noFill/>
            <a:miter lim="800000"/>
            <a:headEnd/>
            <a:tailEnd/>
          </a:ln>
        </p:spPr>
        <p:txBody>
          <a:bodyPr wrap="none" lIns="0" tIns="0" rIns="0" bIns="0"/>
          <a:lstStyle/>
          <a:p>
            <a:pPr algn="l"/>
            <a:r>
              <a:rPr kumimoji="0" lang="en-US" sz="1000" b="1"/>
              <a:t>Cellular</a:t>
            </a:r>
          </a:p>
          <a:p>
            <a:pPr algn="l"/>
            <a:r>
              <a:rPr kumimoji="0" lang="en-US" sz="1000" b="1"/>
              <a:t>response 2</a:t>
            </a:r>
          </a:p>
        </p:txBody>
      </p:sp>
      <p:sp>
        <p:nvSpPr>
          <p:cNvPr id="23630" name="Line 78"/>
          <p:cNvSpPr>
            <a:spLocks noChangeShapeType="1"/>
          </p:cNvSpPr>
          <p:nvPr/>
        </p:nvSpPr>
        <p:spPr bwMode="auto">
          <a:xfrm flipV="1">
            <a:off x="6594475" y="3810000"/>
            <a:ext cx="149225" cy="377825"/>
          </a:xfrm>
          <a:prstGeom prst="line">
            <a:avLst/>
          </a:prstGeom>
          <a:noFill/>
          <a:ln w="12700">
            <a:solidFill>
              <a:schemeClr val="tx1"/>
            </a:solidFill>
            <a:round/>
            <a:headEnd/>
            <a:tailEnd/>
          </a:ln>
        </p:spPr>
        <p:txBody>
          <a:bodyPr wrap="none" anchor="ctr"/>
          <a:lstStyle/>
          <a:p>
            <a:endParaRPr lang="en-US"/>
          </a:p>
        </p:txBody>
      </p:sp>
      <p:sp>
        <p:nvSpPr>
          <p:cNvPr id="23631" name="Line 79"/>
          <p:cNvSpPr>
            <a:spLocks noChangeShapeType="1"/>
          </p:cNvSpPr>
          <p:nvPr/>
        </p:nvSpPr>
        <p:spPr bwMode="auto">
          <a:xfrm flipH="1">
            <a:off x="6661150" y="3806825"/>
            <a:ext cx="79375" cy="990600"/>
          </a:xfrm>
          <a:prstGeom prst="line">
            <a:avLst/>
          </a:prstGeom>
          <a:noFill/>
          <a:ln w="12700">
            <a:solidFill>
              <a:schemeClr val="tx1"/>
            </a:solidFill>
            <a:round/>
            <a:headEnd/>
            <a:tailEnd/>
          </a:ln>
        </p:spPr>
        <p:txBody>
          <a:bodyPr wrap="none" anchor="ctr"/>
          <a:lstStyle/>
          <a:p>
            <a:endParaRPr lang="en-US"/>
          </a:p>
        </p:txBody>
      </p:sp>
      <p:sp>
        <p:nvSpPr>
          <p:cNvPr id="23632" name="Text Box 80"/>
          <p:cNvSpPr txBox="1">
            <a:spLocks noChangeArrowheads="1"/>
          </p:cNvSpPr>
          <p:nvPr/>
        </p:nvSpPr>
        <p:spPr bwMode="auto">
          <a:xfrm>
            <a:off x="7464425" y="4181475"/>
            <a:ext cx="850900" cy="379413"/>
          </a:xfrm>
          <a:prstGeom prst="rect">
            <a:avLst/>
          </a:prstGeom>
          <a:noFill/>
          <a:ln w="9525">
            <a:noFill/>
            <a:miter lim="800000"/>
            <a:headEnd/>
            <a:tailEnd/>
          </a:ln>
        </p:spPr>
        <p:txBody>
          <a:bodyPr wrap="none" lIns="0" tIns="0" rIns="0" bIns="0"/>
          <a:lstStyle/>
          <a:p>
            <a:pPr algn="l"/>
            <a:r>
              <a:rPr kumimoji="0" lang="en-US" sz="1000" b="1"/>
              <a:t>Cellular</a:t>
            </a:r>
          </a:p>
          <a:p>
            <a:pPr algn="l"/>
            <a:r>
              <a:rPr kumimoji="0" lang="en-US" sz="1000" b="1"/>
              <a:t>response 1</a:t>
            </a:r>
          </a:p>
        </p:txBody>
      </p:sp>
      <p:sp>
        <p:nvSpPr>
          <p:cNvPr id="23633" name="Text Box 81"/>
          <p:cNvSpPr txBox="1">
            <a:spLocks noChangeArrowheads="1"/>
          </p:cNvSpPr>
          <p:nvPr/>
        </p:nvSpPr>
        <p:spPr bwMode="auto">
          <a:xfrm>
            <a:off x="6540500" y="3413125"/>
            <a:ext cx="1146175" cy="385763"/>
          </a:xfrm>
          <a:prstGeom prst="rect">
            <a:avLst/>
          </a:prstGeom>
          <a:noFill/>
          <a:ln w="9525">
            <a:noFill/>
            <a:miter lim="800000"/>
            <a:headEnd/>
            <a:tailEnd/>
          </a:ln>
        </p:spPr>
        <p:txBody>
          <a:bodyPr wrap="none" lIns="0" tIns="0" rIns="0" bIns="0"/>
          <a:lstStyle/>
          <a:p>
            <a:pPr algn="l"/>
            <a:r>
              <a:rPr kumimoji="0" lang="en-US" sz="1200" b="1"/>
              <a:t>Activated relay </a:t>
            </a:r>
          </a:p>
          <a:p>
            <a:pPr algn="l"/>
            <a:r>
              <a:rPr kumimoji="0" lang="en-US" sz="1200" b="1"/>
              <a:t>proteins</a:t>
            </a:r>
          </a:p>
        </p:txBody>
      </p:sp>
      <p:sp>
        <p:nvSpPr>
          <p:cNvPr id="23634" name="Text Box 82"/>
          <p:cNvSpPr txBox="1">
            <a:spLocks noChangeArrowheads="1"/>
          </p:cNvSpPr>
          <p:nvPr/>
        </p:nvSpPr>
        <p:spPr bwMode="auto">
          <a:xfrm>
            <a:off x="1905000" y="4757738"/>
            <a:ext cx="422275" cy="153987"/>
          </a:xfrm>
          <a:prstGeom prst="rect">
            <a:avLst/>
          </a:prstGeom>
          <a:noFill/>
          <a:ln w="9525">
            <a:noFill/>
            <a:miter lim="800000"/>
            <a:headEnd/>
            <a:tailEnd/>
          </a:ln>
        </p:spPr>
        <p:txBody>
          <a:bodyPr wrap="none" lIns="0" tIns="0" rIns="0" bIns="0"/>
          <a:lstStyle/>
          <a:p>
            <a:pPr algn="l">
              <a:lnSpc>
                <a:spcPct val="90000"/>
              </a:lnSpc>
            </a:pPr>
            <a:r>
              <a:rPr kumimoji="0" lang="en-US" sz="1000" b="1"/>
              <a:t>6</a:t>
            </a:r>
          </a:p>
        </p:txBody>
      </p:sp>
      <p:sp>
        <p:nvSpPr>
          <p:cNvPr id="23635" name="Line 83"/>
          <p:cNvSpPr>
            <a:spLocks noChangeShapeType="1"/>
          </p:cNvSpPr>
          <p:nvPr/>
        </p:nvSpPr>
        <p:spPr bwMode="auto">
          <a:xfrm>
            <a:off x="2152650" y="4216400"/>
            <a:ext cx="469900" cy="31750"/>
          </a:xfrm>
          <a:prstGeom prst="line">
            <a:avLst/>
          </a:prstGeom>
          <a:noFill/>
          <a:ln w="12700">
            <a:solidFill>
              <a:schemeClr val="tx1"/>
            </a:solidFill>
            <a:round/>
            <a:headEnd/>
            <a:tailEnd type="oval" w="sm" len="sm"/>
          </a:ln>
        </p:spPr>
        <p:txBody>
          <a:bodyPr wrap="none" anchor="ctr"/>
          <a:lstStyle/>
          <a:p>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058863" y="227013"/>
            <a:ext cx="7024687" cy="6402387"/>
          </a:xfrm>
          <a:prstGeom prst="rect">
            <a:avLst/>
          </a:prstGeom>
          <a:noFill/>
          <a:ln w="9525">
            <a:noFill/>
            <a:miter lim="800000"/>
            <a:headEnd/>
            <a:tailEnd/>
          </a:ln>
        </p:spPr>
      </p:pic>
      <p:sp>
        <p:nvSpPr>
          <p:cNvPr id="34819" name="Rectangle 3"/>
          <p:cNvSpPr>
            <a:spLocks noGrp="1" noChangeArrowheads="1"/>
          </p:cNvSpPr>
          <p:nvPr>
            <p:ph type="ctrTitle"/>
          </p:nvPr>
        </p:nvSpPr>
        <p:spPr>
          <a:xfrm>
            <a:off x="152400" y="0"/>
            <a:ext cx="1981200" cy="304800"/>
          </a:xfrm>
          <a:noFill/>
          <a:effectLst/>
        </p:spPr>
        <p:txBody>
          <a:bodyPr>
            <a:normAutofit fontScale="90000"/>
          </a:bodyPr>
          <a:lstStyle/>
          <a:p>
            <a:pPr eaLnBrk="1" hangingPunct="1"/>
            <a:r>
              <a:rPr lang="en-US" sz="1500" smtClean="0">
                <a:solidFill>
                  <a:schemeClr val="tx1"/>
                </a:solidFill>
                <a:latin typeface="Arial" pitchFamily="34" charset="0"/>
              </a:rPr>
              <a:t>LE 11-10</a:t>
            </a:r>
          </a:p>
        </p:txBody>
      </p:sp>
      <p:sp>
        <p:nvSpPr>
          <p:cNvPr id="34820" name="Text Box 4"/>
          <p:cNvSpPr txBox="1">
            <a:spLocks noChangeArrowheads="1"/>
          </p:cNvSpPr>
          <p:nvPr/>
        </p:nvSpPr>
        <p:spPr bwMode="auto">
          <a:xfrm>
            <a:off x="5794375" y="3749675"/>
            <a:ext cx="560388" cy="188913"/>
          </a:xfrm>
          <a:prstGeom prst="rect">
            <a:avLst/>
          </a:prstGeom>
          <a:noFill/>
          <a:ln w="9525">
            <a:noFill/>
            <a:miter lim="800000"/>
            <a:headEnd/>
            <a:tailEnd/>
          </a:ln>
        </p:spPr>
        <p:txBody>
          <a:bodyPr wrap="none" lIns="0" tIns="0" rIns="0" bIns="0"/>
          <a:lstStyle/>
          <a:p>
            <a:pPr algn="l">
              <a:lnSpc>
                <a:spcPct val="90000"/>
              </a:lnSpc>
            </a:pPr>
            <a:r>
              <a:rPr kumimoji="0" lang="en-US" sz="1400" b="1"/>
              <a:t>cAMP</a:t>
            </a:r>
          </a:p>
        </p:txBody>
      </p:sp>
      <p:sp>
        <p:nvSpPr>
          <p:cNvPr id="34821" name="Text Box 5"/>
          <p:cNvSpPr txBox="1">
            <a:spLocks noChangeArrowheads="1"/>
          </p:cNvSpPr>
          <p:nvPr/>
        </p:nvSpPr>
        <p:spPr bwMode="auto">
          <a:xfrm>
            <a:off x="4876800" y="3394075"/>
            <a:ext cx="560388" cy="188913"/>
          </a:xfrm>
          <a:prstGeom prst="rect">
            <a:avLst/>
          </a:prstGeom>
          <a:noFill/>
          <a:ln w="9525">
            <a:noFill/>
            <a:miter lim="800000"/>
            <a:headEnd/>
            <a:tailEnd/>
          </a:ln>
        </p:spPr>
        <p:txBody>
          <a:bodyPr wrap="none" lIns="0" tIns="0" rIns="0" bIns="0"/>
          <a:lstStyle/>
          <a:p>
            <a:pPr algn="l">
              <a:lnSpc>
                <a:spcPct val="90000"/>
              </a:lnSpc>
            </a:pPr>
            <a:r>
              <a:rPr kumimoji="0" lang="en-US" sz="1400" b="1"/>
              <a:t>ATP</a:t>
            </a:r>
          </a:p>
        </p:txBody>
      </p:sp>
      <p:sp>
        <p:nvSpPr>
          <p:cNvPr id="34822" name="Text Box 6"/>
          <p:cNvSpPr txBox="1">
            <a:spLocks noChangeArrowheads="1"/>
          </p:cNvSpPr>
          <p:nvPr/>
        </p:nvSpPr>
        <p:spPr bwMode="auto">
          <a:xfrm>
            <a:off x="6702425" y="3575050"/>
            <a:ext cx="1001713" cy="414338"/>
          </a:xfrm>
          <a:prstGeom prst="rect">
            <a:avLst/>
          </a:prstGeom>
          <a:noFill/>
          <a:ln w="9525">
            <a:noFill/>
            <a:miter lim="800000"/>
            <a:headEnd/>
            <a:tailEnd/>
          </a:ln>
        </p:spPr>
        <p:txBody>
          <a:bodyPr wrap="none" lIns="0" tIns="0" rIns="0" bIns="0"/>
          <a:lstStyle/>
          <a:p>
            <a:pPr algn="l"/>
            <a:r>
              <a:rPr kumimoji="0" lang="en-US" sz="1400" b="1"/>
              <a:t>Second</a:t>
            </a:r>
          </a:p>
          <a:p>
            <a:pPr algn="l"/>
            <a:r>
              <a:rPr kumimoji="0" lang="en-US" sz="1400" b="1"/>
              <a:t>messenger</a:t>
            </a:r>
          </a:p>
        </p:txBody>
      </p:sp>
      <p:sp>
        <p:nvSpPr>
          <p:cNvPr id="34823" name="Text Box 7"/>
          <p:cNvSpPr txBox="1">
            <a:spLocks noChangeArrowheads="1"/>
          </p:cNvSpPr>
          <p:nvPr/>
        </p:nvSpPr>
        <p:spPr bwMode="auto">
          <a:xfrm>
            <a:off x="3273425" y="427038"/>
            <a:ext cx="1839913" cy="698500"/>
          </a:xfrm>
          <a:prstGeom prst="rect">
            <a:avLst/>
          </a:prstGeom>
          <a:noFill/>
          <a:ln w="9525">
            <a:noFill/>
            <a:miter lim="800000"/>
            <a:headEnd/>
            <a:tailEnd/>
          </a:ln>
        </p:spPr>
        <p:txBody>
          <a:bodyPr wrap="none" lIns="0" tIns="0" rIns="0" bIns="0"/>
          <a:lstStyle/>
          <a:p>
            <a:pPr algn="l"/>
            <a:r>
              <a:rPr kumimoji="0" lang="en-US" sz="1400" b="1"/>
              <a:t>First messenger</a:t>
            </a:r>
          </a:p>
          <a:p>
            <a:pPr algn="l"/>
            <a:r>
              <a:rPr kumimoji="0" lang="en-US" sz="1400" b="1"/>
              <a:t>(signal molecule</a:t>
            </a:r>
          </a:p>
          <a:p>
            <a:pPr algn="l"/>
            <a:r>
              <a:rPr kumimoji="0" lang="en-US" sz="1400" b="1"/>
              <a:t>such as epinephrine)</a:t>
            </a:r>
          </a:p>
        </p:txBody>
      </p:sp>
      <p:sp>
        <p:nvSpPr>
          <p:cNvPr id="34824" name="Text Box 8"/>
          <p:cNvSpPr txBox="1">
            <a:spLocks noChangeArrowheads="1"/>
          </p:cNvSpPr>
          <p:nvPr/>
        </p:nvSpPr>
        <p:spPr bwMode="auto">
          <a:xfrm>
            <a:off x="1782763" y="2584450"/>
            <a:ext cx="1533525" cy="495300"/>
          </a:xfrm>
          <a:prstGeom prst="rect">
            <a:avLst/>
          </a:prstGeom>
          <a:noFill/>
          <a:ln w="9525">
            <a:noFill/>
            <a:miter lim="800000"/>
            <a:headEnd/>
            <a:tailEnd/>
          </a:ln>
        </p:spPr>
        <p:txBody>
          <a:bodyPr wrap="none" lIns="0" tIns="0" rIns="0" bIns="0"/>
          <a:lstStyle/>
          <a:p>
            <a:pPr algn="ctr"/>
            <a:r>
              <a:rPr kumimoji="0" lang="en-US" sz="1400" b="1"/>
              <a:t>G-protein-linked</a:t>
            </a:r>
          </a:p>
          <a:p>
            <a:pPr algn="ctr"/>
            <a:r>
              <a:rPr kumimoji="0" lang="en-US" sz="1400" b="1"/>
              <a:t>receptor</a:t>
            </a:r>
          </a:p>
        </p:txBody>
      </p:sp>
      <p:sp>
        <p:nvSpPr>
          <p:cNvPr id="34825" name="Text Box 9"/>
          <p:cNvSpPr txBox="1">
            <a:spLocks noChangeArrowheads="1"/>
          </p:cNvSpPr>
          <p:nvPr/>
        </p:nvSpPr>
        <p:spPr bwMode="auto">
          <a:xfrm>
            <a:off x="4222750" y="1268413"/>
            <a:ext cx="885825" cy="290512"/>
          </a:xfrm>
          <a:prstGeom prst="rect">
            <a:avLst/>
          </a:prstGeom>
          <a:noFill/>
          <a:ln w="9525">
            <a:noFill/>
            <a:miter lim="800000"/>
            <a:headEnd/>
            <a:tailEnd/>
          </a:ln>
        </p:spPr>
        <p:txBody>
          <a:bodyPr wrap="none" lIns="0" tIns="0" rIns="0" bIns="0"/>
          <a:lstStyle/>
          <a:p>
            <a:pPr algn="ctr"/>
            <a:r>
              <a:rPr kumimoji="0" lang="en-US" sz="1400" b="1"/>
              <a:t>G protein</a:t>
            </a:r>
          </a:p>
        </p:txBody>
      </p:sp>
      <p:sp>
        <p:nvSpPr>
          <p:cNvPr id="34826" name="Text Box 10"/>
          <p:cNvSpPr txBox="1">
            <a:spLocks noChangeArrowheads="1"/>
          </p:cNvSpPr>
          <p:nvPr/>
        </p:nvSpPr>
        <p:spPr bwMode="auto">
          <a:xfrm>
            <a:off x="6559550" y="1003300"/>
            <a:ext cx="819150" cy="504825"/>
          </a:xfrm>
          <a:prstGeom prst="rect">
            <a:avLst/>
          </a:prstGeom>
          <a:noFill/>
          <a:ln w="9525">
            <a:noFill/>
            <a:miter lim="800000"/>
            <a:headEnd/>
            <a:tailEnd/>
          </a:ln>
        </p:spPr>
        <p:txBody>
          <a:bodyPr wrap="none" lIns="0" tIns="0" rIns="0" bIns="0"/>
          <a:lstStyle/>
          <a:p>
            <a:pPr algn="l"/>
            <a:r>
              <a:rPr kumimoji="0" lang="en-US" sz="1400" b="1"/>
              <a:t>Adenylyl</a:t>
            </a:r>
          </a:p>
          <a:p>
            <a:pPr algn="l"/>
            <a:r>
              <a:rPr kumimoji="0" lang="en-US" sz="1400" b="1"/>
              <a:t>cyclase</a:t>
            </a:r>
          </a:p>
        </p:txBody>
      </p:sp>
      <p:sp>
        <p:nvSpPr>
          <p:cNvPr id="34827" name="Text Box 11"/>
          <p:cNvSpPr txBox="1">
            <a:spLocks noChangeArrowheads="1"/>
          </p:cNvSpPr>
          <p:nvPr/>
        </p:nvSpPr>
        <p:spPr bwMode="auto">
          <a:xfrm>
            <a:off x="6661150" y="4543425"/>
            <a:ext cx="898525" cy="506413"/>
          </a:xfrm>
          <a:prstGeom prst="rect">
            <a:avLst/>
          </a:prstGeom>
          <a:noFill/>
          <a:ln w="9525">
            <a:noFill/>
            <a:miter lim="800000"/>
            <a:headEnd/>
            <a:tailEnd/>
          </a:ln>
        </p:spPr>
        <p:txBody>
          <a:bodyPr wrap="none" lIns="0" tIns="0" rIns="0" bIns="0"/>
          <a:lstStyle/>
          <a:p>
            <a:pPr algn="ctr"/>
            <a:r>
              <a:rPr kumimoji="0" lang="en-US" sz="1400" b="1"/>
              <a:t>Protein</a:t>
            </a:r>
          </a:p>
          <a:p>
            <a:pPr algn="ctr"/>
            <a:r>
              <a:rPr kumimoji="0" lang="en-US" sz="1400" b="1"/>
              <a:t>kinase A</a:t>
            </a:r>
          </a:p>
        </p:txBody>
      </p:sp>
      <p:sp>
        <p:nvSpPr>
          <p:cNvPr id="34828" name="Text Box 12"/>
          <p:cNvSpPr txBox="1">
            <a:spLocks noChangeArrowheads="1"/>
          </p:cNvSpPr>
          <p:nvPr/>
        </p:nvSpPr>
        <p:spPr bwMode="auto">
          <a:xfrm>
            <a:off x="5248275" y="5942013"/>
            <a:ext cx="1671638" cy="266700"/>
          </a:xfrm>
          <a:prstGeom prst="rect">
            <a:avLst/>
          </a:prstGeom>
          <a:noFill/>
          <a:ln w="9525">
            <a:noFill/>
            <a:miter lim="800000"/>
            <a:headEnd/>
            <a:tailEnd/>
          </a:ln>
        </p:spPr>
        <p:txBody>
          <a:bodyPr wrap="none" lIns="0" tIns="0" rIns="0" bIns="0"/>
          <a:lstStyle/>
          <a:p>
            <a:pPr algn="l"/>
            <a:r>
              <a:rPr kumimoji="0" lang="en-US" sz="1400" b="1"/>
              <a:t>Cellular responses</a:t>
            </a:r>
          </a:p>
        </p:txBody>
      </p:sp>
      <p:sp>
        <p:nvSpPr>
          <p:cNvPr id="34829" name="Text Box 13"/>
          <p:cNvSpPr txBox="1">
            <a:spLocks noChangeArrowheads="1"/>
          </p:cNvSpPr>
          <p:nvPr/>
        </p:nvSpPr>
        <p:spPr bwMode="auto">
          <a:xfrm>
            <a:off x="4186238" y="2609850"/>
            <a:ext cx="560387" cy="188913"/>
          </a:xfrm>
          <a:prstGeom prst="rect">
            <a:avLst/>
          </a:prstGeom>
          <a:noFill/>
          <a:ln w="9525">
            <a:noFill/>
            <a:miter lim="800000"/>
            <a:headEnd/>
            <a:tailEnd/>
          </a:ln>
        </p:spPr>
        <p:txBody>
          <a:bodyPr wrap="none" lIns="0" tIns="0" rIns="0" bIns="0"/>
          <a:lstStyle/>
          <a:p>
            <a:pPr algn="l">
              <a:lnSpc>
                <a:spcPct val="90000"/>
              </a:lnSpc>
            </a:pPr>
            <a:r>
              <a:rPr kumimoji="0" lang="en-US" sz="1400" b="1"/>
              <a:t>GTP</a:t>
            </a:r>
          </a:p>
        </p:txBody>
      </p:sp>
      <p:sp>
        <p:nvSpPr>
          <p:cNvPr id="34830" name="Line 14"/>
          <p:cNvSpPr>
            <a:spLocks noChangeShapeType="1"/>
          </p:cNvSpPr>
          <p:nvPr/>
        </p:nvSpPr>
        <p:spPr bwMode="auto">
          <a:xfrm flipV="1">
            <a:off x="2987675" y="523875"/>
            <a:ext cx="219075" cy="69850"/>
          </a:xfrm>
          <a:prstGeom prst="line">
            <a:avLst/>
          </a:prstGeom>
          <a:noFill/>
          <a:ln w="12700">
            <a:solidFill>
              <a:schemeClr val="tx1"/>
            </a:solidFill>
            <a:round/>
            <a:headEnd/>
            <a:tailEnd/>
          </a:ln>
        </p:spPr>
        <p:txBody>
          <a:bodyPr wrap="none" anchor="ctr"/>
          <a:lstStyle/>
          <a:p>
            <a:endParaRPr lang="en-US"/>
          </a:p>
        </p:txBody>
      </p:sp>
      <p:sp>
        <p:nvSpPr>
          <p:cNvPr id="34831" name="Line 15"/>
          <p:cNvSpPr>
            <a:spLocks noChangeShapeType="1"/>
          </p:cNvSpPr>
          <p:nvPr/>
        </p:nvSpPr>
        <p:spPr bwMode="auto">
          <a:xfrm>
            <a:off x="4654550" y="1558925"/>
            <a:ext cx="0" cy="498475"/>
          </a:xfrm>
          <a:prstGeom prst="line">
            <a:avLst/>
          </a:prstGeom>
          <a:noFill/>
          <a:ln w="12700">
            <a:solidFill>
              <a:schemeClr val="tx1"/>
            </a:solidFill>
            <a:round/>
            <a:headEnd/>
            <a:tailEnd/>
          </a:ln>
        </p:spPr>
        <p:txBody>
          <a:bodyPr wrap="none" anchor="ctr"/>
          <a:lstStyle/>
          <a:p>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455613" y="227013"/>
            <a:ext cx="8231187" cy="6402387"/>
          </a:xfrm>
          <a:prstGeom prst="rect">
            <a:avLst/>
          </a:prstGeom>
          <a:noFill/>
          <a:ln w="9525">
            <a:noFill/>
            <a:miter lim="800000"/>
            <a:headEnd/>
            <a:tailEnd/>
          </a:ln>
        </p:spPr>
      </p:pic>
      <p:sp>
        <p:nvSpPr>
          <p:cNvPr id="29699" name="Rectangle 3"/>
          <p:cNvSpPr>
            <a:spLocks noGrp="1" noChangeArrowheads="1"/>
          </p:cNvSpPr>
          <p:nvPr>
            <p:ph type="ctrTitle"/>
          </p:nvPr>
        </p:nvSpPr>
        <p:spPr>
          <a:xfrm>
            <a:off x="152400" y="0"/>
            <a:ext cx="1981200" cy="304800"/>
          </a:xfrm>
          <a:noFill/>
          <a:effectLst/>
        </p:spPr>
        <p:txBody>
          <a:bodyPr>
            <a:normAutofit fontScale="90000"/>
          </a:bodyPr>
          <a:lstStyle/>
          <a:p>
            <a:pPr eaLnBrk="1" hangingPunct="1"/>
            <a:r>
              <a:rPr lang="en-US" sz="1500" smtClean="0">
                <a:solidFill>
                  <a:schemeClr val="tx1"/>
                </a:solidFill>
                <a:latin typeface="Arial" pitchFamily="34" charset="0"/>
              </a:rPr>
              <a:t>LE 11-8</a:t>
            </a:r>
          </a:p>
        </p:txBody>
      </p:sp>
      <p:sp>
        <p:nvSpPr>
          <p:cNvPr id="29700" name="Text Box 4"/>
          <p:cNvSpPr txBox="1">
            <a:spLocks noChangeArrowheads="1"/>
          </p:cNvSpPr>
          <p:nvPr/>
        </p:nvSpPr>
        <p:spPr bwMode="auto">
          <a:xfrm>
            <a:off x="2768600" y="361950"/>
            <a:ext cx="1150938" cy="238125"/>
          </a:xfrm>
          <a:prstGeom prst="rect">
            <a:avLst/>
          </a:prstGeom>
          <a:noFill/>
          <a:ln w="9525">
            <a:noFill/>
            <a:miter lim="800000"/>
            <a:headEnd/>
            <a:tailEnd/>
          </a:ln>
        </p:spPr>
        <p:txBody>
          <a:bodyPr wrap="none" lIns="0" tIns="0" rIns="0" bIns="0"/>
          <a:lstStyle/>
          <a:p>
            <a:pPr algn="l">
              <a:lnSpc>
                <a:spcPct val="90000"/>
              </a:lnSpc>
            </a:pPr>
            <a:r>
              <a:rPr kumimoji="0" lang="en-US" sz="1100" b="1"/>
              <a:t>Signal molecule</a:t>
            </a:r>
          </a:p>
        </p:txBody>
      </p:sp>
      <p:sp>
        <p:nvSpPr>
          <p:cNvPr id="29701" name="Text Box 5"/>
          <p:cNvSpPr txBox="1">
            <a:spLocks noChangeArrowheads="1"/>
          </p:cNvSpPr>
          <p:nvPr/>
        </p:nvSpPr>
        <p:spPr bwMode="auto">
          <a:xfrm>
            <a:off x="2908300" y="1371600"/>
            <a:ext cx="1055688" cy="371475"/>
          </a:xfrm>
          <a:prstGeom prst="rect">
            <a:avLst/>
          </a:prstGeom>
          <a:noFill/>
          <a:ln w="9525">
            <a:noFill/>
            <a:miter lim="800000"/>
            <a:headEnd/>
            <a:tailEnd/>
          </a:ln>
        </p:spPr>
        <p:txBody>
          <a:bodyPr wrap="none" lIns="0" tIns="0" rIns="0" bIns="0"/>
          <a:lstStyle/>
          <a:p>
            <a:pPr algn="l"/>
            <a:r>
              <a:rPr kumimoji="0" lang="en-US" sz="1100" b="1"/>
              <a:t>Activated relay</a:t>
            </a:r>
          </a:p>
          <a:p>
            <a:pPr algn="l"/>
            <a:r>
              <a:rPr kumimoji="0" lang="en-US" sz="1100" b="1"/>
              <a:t>molecule</a:t>
            </a:r>
          </a:p>
        </p:txBody>
      </p:sp>
      <p:sp>
        <p:nvSpPr>
          <p:cNvPr id="29702" name="Text Box 6"/>
          <p:cNvSpPr txBox="1">
            <a:spLocks noChangeArrowheads="1"/>
          </p:cNvSpPr>
          <p:nvPr/>
        </p:nvSpPr>
        <p:spPr bwMode="auto">
          <a:xfrm>
            <a:off x="1508125" y="1228725"/>
            <a:ext cx="658813" cy="196850"/>
          </a:xfrm>
          <a:prstGeom prst="rect">
            <a:avLst/>
          </a:prstGeom>
          <a:noFill/>
          <a:ln w="9525">
            <a:noFill/>
            <a:miter lim="800000"/>
            <a:headEnd/>
            <a:tailEnd/>
          </a:ln>
        </p:spPr>
        <p:txBody>
          <a:bodyPr wrap="none" lIns="0" tIns="0" rIns="0" bIns="0"/>
          <a:lstStyle/>
          <a:p>
            <a:pPr algn="l"/>
            <a:r>
              <a:rPr kumimoji="0" lang="en-US" sz="1100" b="1"/>
              <a:t>Receptor</a:t>
            </a:r>
          </a:p>
        </p:txBody>
      </p:sp>
      <p:sp>
        <p:nvSpPr>
          <p:cNvPr id="29703" name="Line 7"/>
          <p:cNvSpPr>
            <a:spLocks noChangeShapeType="1"/>
          </p:cNvSpPr>
          <p:nvPr/>
        </p:nvSpPr>
        <p:spPr bwMode="auto">
          <a:xfrm flipV="1">
            <a:off x="2562225" y="441325"/>
            <a:ext cx="161925" cy="95250"/>
          </a:xfrm>
          <a:prstGeom prst="line">
            <a:avLst/>
          </a:prstGeom>
          <a:noFill/>
          <a:ln w="12700">
            <a:solidFill>
              <a:schemeClr val="tx1"/>
            </a:solidFill>
            <a:round/>
            <a:headEnd/>
            <a:tailEnd/>
          </a:ln>
        </p:spPr>
        <p:txBody>
          <a:bodyPr wrap="none" anchor="ctr"/>
          <a:lstStyle/>
          <a:p>
            <a:endParaRPr lang="en-US"/>
          </a:p>
        </p:txBody>
      </p:sp>
      <p:sp>
        <p:nvSpPr>
          <p:cNvPr id="29704" name="Line 8"/>
          <p:cNvSpPr>
            <a:spLocks noChangeShapeType="1"/>
          </p:cNvSpPr>
          <p:nvPr/>
        </p:nvSpPr>
        <p:spPr bwMode="auto">
          <a:xfrm flipV="1">
            <a:off x="2159000" y="1181100"/>
            <a:ext cx="165100" cy="146050"/>
          </a:xfrm>
          <a:prstGeom prst="line">
            <a:avLst/>
          </a:prstGeom>
          <a:noFill/>
          <a:ln w="12700">
            <a:solidFill>
              <a:schemeClr val="tx1"/>
            </a:solidFill>
            <a:round/>
            <a:headEnd/>
            <a:tailEnd/>
          </a:ln>
        </p:spPr>
        <p:txBody>
          <a:bodyPr wrap="none" anchor="ctr"/>
          <a:lstStyle/>
          <a:p>
            <a:endParaRPr lang="en-US"/>
          </a:p>
        </p:txBody>
      </p:sp>
      <p:sp>
        <p:nvSpPr>
          <p:cNvPr id="29705" name="Line 9"/>
          <p:cNvSpPr>
            <a:spLocks noChangeShapeType="1"/>
          </p:cNvSpPr>
          <p:nvPr/>
        </p:nvSpPr>
        <p:spPr bwMode="auto">
          <a:xfrm flipV="1">
            <a:off x="2644775" y="1473200"/>
            <a:ext cx="219075" cy="146050"/>
          </a:xfrm>
          <a:prstGeom prst="line">
            <a:avLst/>
          </a:prstGeom>
          <a:noFill/>
          <a:ln w="12700">
            <a:solidFill>
              <a:schemeClr val="tx1"/>
            </a:solidFill>
            <a:round/>
            <a:headEnd/>
            <a:tailEnd/>
          </a:ln>
        </p:spPr>
        <p:txBody>
          <a:bodyPr wrap="none" anchor="ctr"/>
          <a:lstStyle/>
          <a:p>
            <a:endParaRPr lang="en-US"/>
          </a:p>
        </p:txBody>
      </p:sp>
      <p:sp>
        <p:nvSpPr>
          <p:cNvPr id="29706" name="Text Box 10"/>
          <p:cNvSpPr txBox="1">
            <a:spLocks noChangeArrowheads="1"/>
          </p:cNvSpPr>
          <p:nvPr/>
        </p:nvSpPr>
        <p:spPr bwMode="auto">
          <a:xfrm>
            <a:off x="865188" y="1992313"/>
            <a:ext cx="1074737" cy="501650"/>
          </a:xfrm>
          <a:prstGeom prst="rect">
            <a:avLst/>
          </a:prstGeom>
          <a:noFill/>
          <a:ln w="9525">
            <a:noFill/>
            <a:miter lim="800000"/>
            <a:headEnd/>
            <a:tailEnd/>
          </a:ln>
        </p:spPr>
        <p:txBody>
          <a:bodyPr wrap="none" lIns="0" tIns="0" rIns="0" bIns="0"/>
          <a:lstStyle/>
          <a:p>
            <a:pPr algn="ctr"/>
            <a:r>
              <a:rPr kumimoji="0" lang="en-US" sz="1100" b="1"/>
              <a:t>Inactive</a:t>
            </a:r>
          </a:p>
          <a:p>
            <a:pPr algn="ctr"/>
            <a:r>
              <a:rPr kumimoji="0" lang="en-US" sz="1100" b="1"/>
              <a:t>protein kinase</a:t>
            </a:r>
          </a:p>
          <a:p>
            <a:pPr algn="ctr"/>
            <a:r>
              <a:rPr kumimoji="0" lang="en-US" sz="1100" b="1"/>
              <a:t>1</a:t>
            </a:r>
          </a:p>
        </p:txBody>
      </p:sp>
      <p:sp>
        <p:nvSpPr>
          <p:cNvPr id="29707" name="Text Box 11"/>
          <p:cNvSpPr txBox="1">
            <a:spLocks noChangeArrowheads="1"/>
          </p:cNvSpPr>
          <p:nvPr/>
        </p:nvSpPr>
        <p:spPr bwMode="auto">
          <a:xfrm>
            <a:off x="3382963" y="2290763"/>
            <a:ext cx="639762" cy="695325"/>
          </a:xfrm>
          <a:prstGeom prst="rect">
            <a:avLst/>
          </a:prstGeom>
          <a:noFill/>
          <a:ln w="9525">
            <a:noFill/>
            <a:miter lim="800000"/>
            <a:headEnd/>
            <a:tailEnd/>
          </a:ln>
        </p:spPr>
        <p:txBody>
          <a:bodyPr wrap="none" lIns="0" tIns="0" rIns="0" bIns="0"/>
          <a:lstStyle/>
          <a:p>
            <a:pPr algn="ctr"/>
            <a:r>
              <a:rPr kumimoji="0" lang="en-US" sz="1100" b="1"/>
              <a:t>Active</a:t>
            </a:r>
          </a:p>
          <a:p>
            <a:pPr algn="ctr"/>
            <a:r>
              <a:rPr kumimoji="0" lang="en-US" sz="1100" b="1"/>
              <a:t>protein </a:t>
            </a:r>
          </a:p>
          <a:p>
            <a:pPr algn="ctr"/>
            <a:r>
              <a:rPr kumimoji="0" lang="en-US" sz="1100" b="1"/>
              <a:t>kinase</a:t>
            </a:r>
          </a:p>
          <a:p>
            <a:pPr algn="ctr"/>
            <a:r>
              <a:rPr kumimoji="0" lang="en-US" sz="1100" b="1"/>
              <a:t>1</a:t>
            </a:r>
          </a:p>
        </p:txBody>
      </p:sp>
      <p:sp>
        <p:nvSpPr>
          <p:cNvPr id="29708" name="Text Box 12"/>
          <p:cNvSpPr txBox="1">
            <a:spLocks noChangeArrowheads="1"/>
          </p:cNvSpPr>
          <p:nvPr/>
        </p:nvSpPr>
        <p:spPr bwMode="auto">
          <a:xfrm>
            <a:off x="1906588" y="3087688"/>
            <a:ext cx="1074737" cy="501650"/>
          </a:xfrm>
          <a:prstGeom prst="rect">
            <a:avLst/>
          </a:prstGeom>
          <a:noFill/>
          <a:ln w="9525">
            <a:noFill/>
            <a:miter lim="800000"/>
            <a:headEnd/>
            <a:tailEnd/>
          </a:ln>
        </p:spPr>
        <p:txBody>
          <a:bodyPr wrap="none" lIns="0" tIns="0" rIns="0" bIns="0"/>
          <a:lstStyle/>
          <a:p>
            <a:pPr algn="ctr"/>
            <a:r>
              <a:rPr kumimoji="0" lang="en-US" sz="1100" b="1"/>
              <a:t>Inactive</a:t>
            </a:r>
          </a:p>
          <a:p>
            <a:pPr algn="ctr"/>
            <a:r>
              <a:rPr kumimoji="0" lang="en-US" sz="1100" b="1"/>
              <a:t>protein kinase</a:t>
            </a:r>
          </a:p>
          <a:p>
            <a:pPr algn="ctr"/>
            <a:r>
              <a:rPr kumimoji="0" lang="en-US" sz="1100" b="1"/>
              <a:t>2</a:t>
            </a:r>
          </a:p>
        </p:txBody>
      </p:sp>
      <p:sp>
        <p:nvSpPr>
          <p:cNvPr id="29709" name="Text Box 13"/>
          <p:cNvSpPr txBox="1">
            <a:spLocks noChangeArrowheads="1"/>
          </p:cNvSpPr>
          <p:nvPr/>
        </p:nvSpPr>
        <p:spPr bwMode="auto">
          <a:xfrm>
            <a:off x="4424363" y="3395663"/>
            <a:ext cx="639762" cy="695325"/>
          </a:xfrm>
          <a:prstGeom prst="rect">
            <a:avLst/>
          </a:prstGeom>
          <a:noFill/>
          <a:ln w="9525">
            <a:noFill/>
            <a:miter lim="800000"/>
            <a:headEnd/>
            <a:tailEnd/>
          </a:ln>
        </p:spPr>
        <p:txBody>
          <a:bodyPr wrap="none" lIns="0" tIns="0" rIns="0" bIns="0"/>
          <a:lstStyle/>
          <a:p>
            <a:pPr algn="ctr"/>
            <a:r>
              <a:rPr kumimoji="0" lang="en-US" sz="1100" b="1"/>
              <a:t>Active</a:t>
            </a:r>
          </a:p>
          <a:p>
            <a:pPr algn="ctr"/>
            <a:r>
              <a:rPr kumimoji="0" lang="en-US" sz="1100" b="1"/>
              <a:t>protein </a:t>
            </a:r>
          </a:p>
          <a:p>
            <a:pPr algn="ctr"/>
            <a:r>
              <a:rPr kumimoji="0" lang="en-US" sz="1100" b="1"/>
              <a:t>kinase</a:t>
            </a:r>
          </a:p>
          <a:p>
            <a:pPr algn="ctr"/>
            <a:r>
              <a:rPr kumimoji="0" lang="en-US" sz="1100" b="1"/>
              <a:t>2</a:t>
            </a:r>
          </a:p>
        </p:txBody>
      </p:sp>
      <p:sp>
        <p:nvSpPr>
          <p:cNvPr id="29710" name="Text Box 14"/>
          <p:cNvSpPr txBox="1">
            <a:spLocks noChangeArrowheads="1"/>
          </p:cNvSpPr>
          <p:nvPr/>
        </p:nvSpPr>
        <p:spPr bwMode="auto">
          <a:xfrm>
            <a:off x="2965450" y="4203700"/>
            <a:ext cx="1074738" cy="501650"/>
          </a:xfrm>
          <a:prstGeom prst="rect">
            <a:avLst/>
          </a:prstGeom>
          <a:noFill/>
          <a:ln w="9525">
            <a:noFill/>
            <a:miter lim="800000"/>
            <a:headEnd/>
            <a:tailEnd/>
          </a:ln>
        </p:spPr>
        <p:txBody>
          <a:bodyPr wrap="none" lIns="0" tIns="0" rIns="0" bIns="0"/>
          <a:lstStyle/>
          <a:p>
            <a:pPr algn="ctr"/>
            <a:r>
              <a:rPr kumimoji="0" lang="en-US" sz="1100" b="1"/>
              <a:t>Inactive</a:t>
            </a:r>
          </a:p>
          <a:p>
            <a:pPr algn="ctr"/>
            <a:r>
              <a:rPr kumimoji="0" lang="en-US" sz="1100" b="1"/>
              <a:t>protein kinase</a:t>
            </a:r>
          </a:p>
          <a:p>
            <a:pPr algn="ctr"/>
            <a:r>
              <a:rPr kumimoji="0" lang="en-US" sz="1100" b="1"/>
              <a:t>3</a:t>
            </a:r>
          </a:p>
        </p:txBody>
      </p:sp>
      <p:sp>
        <p:nvSpPr>
          <p:cNvPr id="29711" name="Text Box 15"/>
          <p:cNvSpPr txBox="1">
            <a:spLocks noChangeArrowheads="1"/>
          </p:cNvSpPr>
          <p:nvPr/>
        </p:nvSpPr>
        <p:spPr bwMode="auto">
          <a:xfrm>
            <a:off x="5472113" y="4497388"/>
            <a:ext cx="639762" cy="695325"/>
          </a:xfrm>
          <a:prstGeom prst="rect">
            <a:avLst/>
          </a:prstGeom>
          <a:noFill/>
          <a:ln w="9525">
            <a:noFill/>
            <a:miter lim="800000"/>
            <a:headEnd/>
            <a:tailEnd/>
          </a:ln>
        </p:spPr>
        <p:txBody>
          <a:bodyPr wrap="none" lIns="0" tIns="0" rIns="0" bIns="0"/>
          <a:lstStyle/>
          <a:p>
            <a:pPr algn="ctr"/>
            <a:r>
              <a:rPr kumimoji="0" lang="en-US" sz="1100" b="1"/>
              <a:t>Active</a:t>
            </a:r>
          </a:p>
          <a:p>
            <a:pPr algn="ctr"/>
            <a:r>
              <a:rPr kumimoji="0" lang="en-US" sz="1100" b="1"/>
              <a:t>protein </a:t>
            </a:r>
          </a:p>
          <a:p>
            <a:pPr algn="ctr"/>
            <a:r>
              <a:rPr kumimoji="0" lang="en-US" sz="1100" b="1"/>
              <a:t>kinase</a:t>
            </a:r>
          </a:p>
          <a:p>
            <a:pPr algn="ctr"/>
            <a:r>
              <a:rPr kumimoji="0" lang="en-US" sz="1100" b="1"/>
              <a:t>3</a:t>
            </a:r>
          </a:p>
        </p:txBody>
      </p:sp>
      <p:sp>
        <p:nvSpPr>
          <p:cNvPr id="29712" name="Text Box 16"/>
          <p:cNvSpPr txBox="1">
            <a:spLocks noChangeArrowheads="1"/>
          </p:cNvSpPr>
          <p:nvPr/>
        </p:nvSpPr>
        <p:spPr bwMode="auto">
          <a:xfrm>
            <a:off x="3668713" y="3378200"/>
            <a:ext cx="341312" cy="177800"/>
          </a:xfrm>
          <a:prstGeom prst="rect">
            <a:avLst/>
          </a:prstGeom>
          <a:noFill/>
          <a:ln w="9525">
            <a:noFill/>
            <a:miter lim="800000"/>
            <a:headEnd/>
            <a:tailEnd/>
          </a:ln>
        </p:spPr>
        <p:txBody>
          <a:bodyPr wrap="none" lIns="0" tIns="0" rIns="0" bIns="0"/>
          <a:lstStyle/>
          <a:p>
            <a:pPr algn="l"/>
            <a:r>
              <a:rPr kumimoji="0" lang="en-US" sz="1000" b="1"/>
              <a:t>ADP</a:t>
            </a:r>
          </a:p>
        </p:txBody>
      </p:sp>
      <p:sp>
        <p:nvSpPr>
          <p:cNvPr id="29713" name="Text Box 17"/>
          <p:cNvSpPr txBox="1">
            <a:spLocks noChangeArrowheads="1"/>
          </p:cNvSpPr>
          <p:nvPr/>
        </p:nvSpPr>
        <p:spPr bwMode="auto">
          <a:xfrm>
            <a:off x="4292600" y="5308600"/>
            <a:ext cx="650875" cy="377825"/>
          </a:xfrm>
          <a:prstGeom prst="rect">
            <a:avLst/>
          </a:prstGeom>
          <a:noFill/>
          <a:ln w="9525">
            <a:noFill/>
            <a:miter lim="800000"/>
            <a:headEnd/>
            <a:tailEnd/>
          </a:ln>
        </p:spPr>
        <p:txBody>
          <a:bodyPr wrap="none" lIns="0" tIns="0" rIns="0" bIns="0"/>
          <a:lstStyle/>
          <a:p>
            <a:pPr algn="ctr"/>
            <a:r>
              <a:rPr kumimoji="0" lang="en-US" sz="1100" b="1"/>
              <a:t>Inactive</a:t>
            </a:r>
          </a:p>
          <a:p>
            <a:pPr algn="ctr"/>
            <a:r>
              <a:rPr kumimoji="0" lang="en-US" sz="1100" b="1"/>
              <a:t>protein</a:t>
            </a:r>
          </a:p>
        </p:txBody>
      </p:sp>
      <p:sp>
        <p:nvSpPr>
          <p:cNvPr id="29714" name="Text Box 18"/>
          <p:cNvSpPr txBox="1">
            <a:spLocks noChangeArrowheads="1"/>
          </p:cNvSpPr>
          <p:nvPr/>
        </p:nvSpPr>
        <p:spPr bwMode="auto">
          <a:xfrm>
            <a:off x="6503988" y="5768975"/>
            <a:ext cx="627062" cy="377825"/>
          </a:xfrm>
          <a:prstGeom prst="rect">
            <a:avLst/>
          </a:prstGeom>
          <a:noFill/>
          <a:ln w="9525">
            <a:noFill/>
            <a:miter lim="800000"/>
            <a:headEnd/>
            <a:tailEnd/>
          </a:ln>
        </p:spPr>
        <p:txBody>
          <a:bodyPr wrap="none" lIns="0" tIns="0" rIns="0" bIns="0"/>
          <a:lstStyle/>
          <a:p>
            <a:pPr algn="ctr"/>
            <a:r>
              <a:rPr kumimoji="0" lang="en-US" sz="1100" b="1"/>
              <a:t>Active</a:t>
            </a:r>
          </a:p>
          <a:p>
            <a:pPr algn="ctr"/>
            <a:r>
              <a:rPr kumimoji="0" lang="en-US" sz="1100" b="1"/>
              <a:t>protein</a:t>
            </a:r>
          </a:p>
        </p:txBody>
      </p:sp>
      <p:sp>
        <p:nvSpPr>
          <p:cNvPr id="29715" name="Text Box 19"/>
          <p:cNvSpPr txBox="1">
            <a:spLocks noChangeArrowheads="1"/>
          </p:cNvSpPr>
          <p:nvPr/>
        </p:nvSpPr>
        <p:spPr bwMode="auto">
          <a:xfrm>
            <a:off x="7705725" y="5764213"/>
            <a:ext cx="627063" cy="377825"/>
          </a:xfrm>
          <a:prstGeom prst="rect">
            <a:avLst/>
          </a:prstGeom>
          <a:noFill/>
          <a:ln w="9525">
            <a:noFill/>
            <a:miter lim="800000"/>
            <a:headEnd/>
            <a:tailEnd/>
          </a:ln>
        </p:spPr>
        <p:txBody>
          <a:bodyPr wrap="none" lIns="0" tIns="0" rIns="0" bIns="0"/>
          <a:lstStyle/>
          <a:p>
            <a:pPr algn="l"/>
            <a:r>
              <a:rPr kumimoji="0" lang="en-US" sz="1100" b="1"/>
              <a:t>Cellular</a:t>
            </a:r>
          </a:p>
          <a:p>
            <a:pPr algn="l"/>
            <a:r>
              <a:rPr kumimoji="0" lang="en-US" sz="1100" b="1"/>
              <a:t>response</a:t>
            </a:r>
          </a:p>
        </p:txBody>
      </p:sp>
      <p:sp>
        <p:nvSpPr>
          <p:cNvPr id="29716" name="Text Box 20"/>
          <p:cNvSpPr txBox="1">
            <a:spLocks noChangeArrowheads="1"/>
          </p:cNvSpPr>
          <p:nvPr/>
        </p:nvSpPr>
        <p:spPr bwMode="auto">
          <a:xfrm rot="3199146">
            <a:off x="6103144" y="3586956"/>
            <a:ext cx="1860550" cy="185738"/>
          </a:xfrm>
          <a:prstGeom prst="rect">
            <a:avLst/>
          </a:prstGeom>
          <a:noFill/>
          <a:ln w="9525">
            <a:noFill/>
            <a:miter lim="800000"/>
            <a:headEnd/>
            <a:tailEnd/>
          </a:ln>
        </p:spPr>
        <p:txBody>
          <a:bodyPr wrap="none" lIns="0" tIns="0" rIns="0" bIns="0"/>
          <a:lstStyle/>
          <a:p>
            <a:pPr algn="l"/>
            <a:r>
              <a:rPr kumimoji="0" lang="en-US" sz="1100" b="1"/>
              <a:t>Phosphorylation cascade</a:t>
            </a:r>
          </a:p>
        </p:txBody>
      </p:sp>
      <p:sp>
        <p:nvSpPr>
          <p:cNvPr id="29717" name="AutoShape 21"/>
          <p:cNvSpPr>
            <a:spLocks/>
          </p:cNvSpPr>
          <p:nvPr/>
        </p:nvSpPr>
        <p:spPr bwMode="auto">
          <a:xfrm rot="-2272681">
            <a:off x="6715125" y="1612900"/>
            <a:ext cx="152400" cy="4073525"/>
          </a:xfrm>
          <a:prstGeom prst="rightBrace">
            <a:avLst>
              <a:gd name="adj1" fmla="val 222743"/>
              <a:gd name="adj2" fmla="val 50000"/>
            </a:avLst>
          </a:prstGeom>
          <a:noFill/>
          <a:ln w="9525">
            <a:solidFill>
              <a:schemeClr val="tx1"/>
            </a:solidFill>
            <a:round/>
            <a:headEnd/>
            <a:tailEnd/>
          </a:ln>
        </p:spPr>
        <p:txBody>
          <a:bodyPr wrap="none" anchor="ctr"/>
          <a:lstStyle/>
          <a:p>
            <a:endParaRPr lang="en-US"/>
          </a:p>
        </p:txBody>
      </p:sp>
      <p:sp>
        <p:nvSpPr>
          <p:cNvPr id="29718" name="Text Box 22"/>
          <p:cNvSpPr txBox="1">
            <a:spLocks noChangeArrowheads="1"/>
          </p:cNvSpPr>
          <p:nvPr/>
        </p:nvSpPr>
        <p:spPr bwMode="auto">
          <a:xfrm>
            <a:off x="3167063" y="3238500"/>
            <a:ext cx="341312" cy="177800"/>
          </a:xfrm>
          <a:prstGeom prst="rect">
            <a:avLst/>
          </a:prstGeom>
          <a:noFill/>
          <a:ln w="9525">
            <a:noFill/>
            <a:miter lim="800000"/>
            <a:headEnd/>
            <a:tailEnd/>
          </a:ln>
        </p:spPr>
        <p:txBody>
          <a:bodyPr wrap="none" lIns="0" tIns="0" rIns="0" bIns="0"/>
          <a:lstStyle/>
          <a:p>
            <a:pPr algn="l"/>
            <a:r>
              <a:rPr kumimoji="0" lang="en-US" sz="1000" b="1"/>
              <a:t>ATP</a:t>
            </a:r>
          </a:p>
        </p:txBody>
      </p:sp>
      <p:sp>
        <p:nvSpPr>
          <p:cNvPr id="29719" name="Text Box 23"/>
          <p:cNvSpPr txBox="1">
            <a:spLocks noChangeArrowheads="1"/>
          </p:cNvSpPr>
          <p:nvPr/>
        </p:nvSpPr>
        <p:spPr bwMode="auto">
          <a:xfrm>
            <a:off x="3386138" y="3775075"/>
            <a:ext cx="341312" cy="177800"/>
          </a:xfrm>
          <a:prstGeom prst="rect">
            <a:avLst/>
          </a:prstGeom>
          <a:noFill/>
          <a:ln w="9525">
            <a:noFill/>
            <a:miter lim="800000"/>
            <a:headEnd/>
            <a:tailEnd/>
          </a:ln>
        </p:spPr>
        <p:txBody>
          <a:bodyPr wrap="none" lIns="0" tIns="0" rIns="0" bIns="0"/>
          <a:lstStyle/>
          <a:p>
            <a:pPr algn="l"/>
            <a:r>
              <a:rPr kumimoji="0" lang="en-US" sz="1000" b="1"/>
              <a:t>PP</a:t>
            </a:r>
          </a:p>
        </p:txBody>
      </p:sp>
      <p:sp>
        <p:nvSpPr>
          <p:cNvPr id="29720" name="Text Box 24"/>
          <p:cNvSpPr txBox="1">
            <a:spLocks noChangeArrowheads="1"/>
          </p:cNvSpPr>
          <p:nvPr/>
        </p:nvSpPr>
        <p:spPr bwMode="auto">
          <a:xfrm>
            <a:off x="2941638" y="3889375"/>
            <a:ext cx="100012" cy="155575"/>
          </a:xfrm>
          <a:prstGeom prst="rect">
            <a:avLst/>
          </a:prstGeom>
          <a:noFill/>
          <a:ln w="9525">
            <a:noFill/>
            <a:miter lim="800000"/>
            <a:headEnd/>
            <a:tailEnd/>
          </a:ln>
        </p:spPr>
        <p:txBody>
          <a:bodyPr wrap="none" lIns="0" tIns="0" rIns="0" bIns="0"/>
          <a:lstStyle/>
          <a:p>
            <a:pPr algn="l"/>
            <a:r>
              <a:rPr kumimoji="0" lang="en-US" sz="1000" b="1"/>
              <a:t>P</a:t>
            </a:r>
          </a:p>
        </p:txBody>
      </p:sp>
      <p:sp>
        <p:nvSpPr>
          <p:cNvPr id="29721" name="Text Box 25"/>
          <p:cNvSpPr txBox="1">
            <a:spLocks noChangeArrowheads="1"/>
          </p:cNvSpPr>
          <p:nvPr/>
        </p:nvSpPr>
        <p:spPr bwMode="auto">
          <a:xfrm>
            <a:off x="3043238" y="3959225"/>
            <a:ext cx="100012" cy="155575"/>
          </a:xfrm>
          <a:prstGeom prst="rect">
            <a:avLst/>
          </a:prstGeom>
          <a:noFill/>
          <a:ln w="9525">
            <a:noFill/>
            <a:miter lim="800000"/>
            <a:headEnd/>
            <a:tailEnd/>
          </a:ln>
        </p:spPr>
        <p:txBody>
          <a:bodyPr wrap="none" lIns="0" tIns="0" rIns="0" bIns="0"/>
          <a:lstStyle/>
          <a:p>
            <a:pPr algn="l"/>
            <a:r>
              <a:rPr kumimoji="0" lang="en-US" sz="800" b="1"/>
              <a:t>i</a:t>
            </a:r>
          </a:p>
        </p:txBody>
      </p:sp>
      <p:sp>
        <p:nvSpPr>
          <p:cNvPr id="29722" name="Text Box 26"/>
          <p:cNvSpPr txBox="1">
            <a:spLocks noChangeArrowheads="1"/>
          </p:cNvSpPr>
          <p:nvPr/>
        </p:nvSpPr>
        <p:spPr bwMode="auto">
          <a:xfrm>
            <a:off x="4716463" y="4483100"/>
            <a:ext cx="341312" cy="177800"/>
          </a:xfrm>
          <a:prstGeom prst="rect">
            <a:avLst/>
          </a:prstGeom>
          <a:noFill/>
          <a:ln w="9525">
            <a:noFill/>
            <a:miter lim="800000"/>
            <a:headEnd/>
            <a:tailEnd/>
          </a:ln>
        </p:spPr>
        <p:txBody>
          <a:bodyPr wrap="none" lIns="0" tIns="0" rIns="0" bIns="0"/>
          <a:lstStyle/>
          <a:p>
            <a:pPr algn="l"/>
            <a:r>
              <a:rPr kumimoji="0" lang="en-US" sz="1000" b="1"/>
              <a:t>ADP</a:t>
            </a:r>
          </a:p>
        </p:txBody>
      </p:sp>
      <p:sp>
        <p:nvSpPr>
          <p:cNvPr id="29723" name="Text Box 27"/>
          <p:cNvSpPr txBox="1">
            <a:spLocks noChangeArrowheads="1"/>
          </p:cNvSpPr>
          <p:nvPr/>
        </p:nvSpPr>
        <p:spPr bwMode="auto">
          <a:xfrm>
            <a:off x="4214813" y="4343400"/>
            <a:ext cx="341312" cy="177800"/>
          </a:xfrm>
          <a:prstGeom prst="rect">
            <a:avLst/>
          </a:prstGeom>
          <a:noFill/>
          <a:ln w="9525">
            <a:noFill/>
            <a:miter lim="800000"/>
            <a:headEnd/>
            <a:tailEnd/>
          </a:ln>
        </p:spPr>
        <p:txBody>
          <a:bodyPr wrap="none" lIns="0" tIns="0" rIns="0" bIns="0"/>
          <a:lstStyle/>
          <a:p>
            <a:pPr algn="l"/>
            <a:r>
              <a:rPr kumimoji="0" lang="en-US" sz="1000" b="1"/>
              <a:t>ATP</a:t>
            </a:r>
          </a:p>
        </p:txBody>
      </p:sp>
      <p:sp>
        <p:nvSpPr>
          <p:cNvPr id="29724" name="Text Box 28"/>
          <p:cNvSpPr txBox="1">
            <a:spLocks noChangeArrowheads="1"/>
          </p:cNvSpPr>
          <p:nvPr/>
        </p:nvSpPr>
        <p:spPr bwMode="auto">
          <a:xfrm>
            <a:off x="4395788" y="4889500"/>
            <a:ext cx="341312" cy="177800"/>
          </a:xfrm>
          <a:prstGeom prst="rect">
            <a:avLst/>
          </a:prstGeom>
          <a:noFill/>
          <a:ln w="9525">
            <a:noFill/>
            <a:miter lim="800000"/>
            <a:headEnd/>
            <a:tailEnd/>
          </a:ln>
        </p:spPr>
        <p:txBody>
          <a:bodyPr wrap="none" lIns="0" tIns="0" rIns="0" bIns="0"/>
          <a:lstStyle/>
          <a:p>
            <a:pPr algn="l"/>
            <a:r>
              <a:rPr kumimoji="0" lang="en-US" sz="1000" b="1"/>
              <a:t>PP</a:t>
            </a:r>
          </a:p>
        </p:txBody>
      </p:sp>
      <p:sp>
        <p:nvSpPr>
          <p:cNvPr id="29725" name="Text Box 29"/>
          <p:cNvSpPr txBox="1">
            <a:spLocks noChangeArrowheads="1"/>
          </p:cNvSpPr>
          <p:nvPr/>
        </p:nvSpPr>
        <p:spPr bwMode="auto">
          <a:xfrm>
            <a:off x="3989388" y="4994275"/>
            <a:ext cx="100012" cy="155575"/>
          </a:xfrm>
          <a:prstGeom prst="rect">
            <a:avLst/>
          </a:prstGeom>
          <a:noFill/>
          <a:ln w="9525">
            <a:noFill/>
            <a:miter lim="800000"/>
            <a:headEnd/>
            <a:tailEnd/>
          </a:ln>
        </p:spPr>
        <p:txBody>
          <a:bodyPr wrap="none" lIns="0" tIns="0" rIns="0" bIns="0"/>
          <a:lstStyle/>
          <a:p>
            <a:pPr algn="l"/>
            <a:r>
              <a:rPr kumimoji="0" lang="en-US" sz="1000" b="1"/>
              <a:t>P</a:t>
            </a:r>
          </a:p>
        </p:txBody>
      </p:sp>
      <p:sp>
        <p:nvSpPr>
          <p:cNvPr id="29726" name="Text Box 30"/>
          <p:cNvSpPr txBox="1">
            <a:spLocks noChangeArrowheads="1"/>
          </p:cNvSpPr>
          <p:nvPr/>
        </p:nvSpPr>
        <p:spPr bwMode="auto">
          <a:xfrm>
            <a:off x="4090988" y="5064125"/>
            <a:ext cx="100012" cy="155575"/>
          </a:xfrm>
          <a:prstGeom prst="rect">
            <a:avLst/>
          </a:prstGeom>
          <a:noFill/>
          <a:ln w="9525">
            <a:noFill/>
            <a:miter lim="800000"/>
            <a:headEnd/>
            <a:tailEnd/>
          </a:ln>
        </p:spPr>
        <p:txBody>
          <a:bodyPr wrap="none" lIns="0" tIns="0" rIns="0" bIns="0"/>
          <a:lstStyle/>
          <a:p>
            <a:pPr algn="l"/>
            <a:r>
              <a:rPr kumimoji="0" lang="en-US" sz="800" b="1"/>
              <a:t>i</a:t>
            </a:r>
          </a:p>
        </p:txBody>
      </p:sp>
      <p:sp>
        <p:nvSpPr>
          <p:cNvPr id="29727" name="Text Box 31"/>
          <p:cNvSpPr txBox="1">
            <a:spLocks noChangeArrowheads="1"/>
          </p:cNvSpPr>
          <p:nvPr/>
        </p:nvSpPr>
        <p:spPr bwMode="auto">
          <a:xfrm>
            <a:off x="5757863" y="5594350"/>
            <a:ext cx="341312" cy="177800"/>
          </a:xfrm>
          <a:prstGeom prst="rect">
            <a:avLst/>
          </a:prstGeom>
          <a:noFill/>
          <a:ln w="9525">
            <a:noFill/>
            <a:miter lim="800000"/>
            <a:headEnd/>
            <a:tailEnd/>
          </a:ln>
        </p:spPr>
        <p:txBody>
          <a:bodyPr wrap="none" lIns="0" tIns="0" rIns="0" bIns="0"/>
          <a:lstStyle/>
          <a:p>
            <a:pPr algn="l"/>
            <a:r>
              <a:rPr kumimoji="0" lang="en-US" sz="1000" b="1"/>
              <a:t>ADP</a:t>
            </a:r>
          </a:p>
        </p:txBody>
      </p:sp>
      <p:sp>
        <p:nvSpPr>
          <p:cNvPr id="29728" name="Text Box 32"/>
          <p:cNvSpPr txBox="1">
            <a:spLocks noChangeArrowheads="1"/>
          </p:cNvSpPr>
          <p:nvPr/>
        </p:nvSpPr>
        <p:spPr bwMode="auto">
          <a:xfrm>
            <a:off x="5256213" y="5454650"/>
            <a:ext cx="341312" cy="177800"/>
          </a:xfrm>
          <a:prstGeom prst="rect">
            <a:avLst/>
          </a:prstGeom>
          <a:noFill/>
          <a:ln w="9525">
            <a:noFill/>
            <a:miter lim="800000"/>
            <a:headEnd/>
            <a:tailEnd/>
          </a:ln>
        </p:spPr>
        <p:txBody>
          <a:bodyPr wrap="none" lIns="0" tIns="0" rIns="0" bIns="0"/>
          <a:lstStyle/>
          <a:p>
            <a:pPr algn="l"/>
            <a:r>
              <a:rPr kumimoji="0" lang="en-US" sz="1000" b="1"/>
              <a:t>ATP</a:t>
            </a:r>
          </a:p>
        </p:txBody>
      </p:sp>
      <p:sp>
        <p:nvSpPr>
          <p:cNvPr id="29729" name="Text Box 33"/>
          <p:cNvSpPr txBox="1">
            <a:spLocks noChangeArrowheads="1"/>
          </p:cNvSpPr>
          <p:nvPr/>
        </p:nvSpPr>
        <p:spPr bwMode="auto">
          <a:xfrm>
            <a:off x="5427663" y="6000750"/>
            <a:ext cx="341312" cy="177800"/>
          </a:xfrm>
          <a:prstGeom prst="rect">
            <a:avLst/>
          </a:prstGeom>
          <a:noFill/>
          <a:ln w="9525">
            <a:noFill/>
            <a:miter lim="800000"/>
            <a:headEnd/>
            <a:tailEnd/>
          </a:ln>
        </p:spPr>
        <p:txBody>
          <a:bodyPr wrap="none" lIns="0" tIns="0" rIns="0" bIns="0"/>
          <a:lstStyle/>
          <a:p>
            <a:pPr algn="l"/>
            <a:r>
              <a:rPr kumimoji="0" lang="en-US" sz="1000" b="1"/>
              <a:t>PP</a:t>
            </a:r>
          </a:p>
        </p:txBody>
      </p:sp>
      <p:sp>
        <p:nvSpPr>
          <p:cNvPr id="29730" name="Text Box 34"/>
          <p:cNvSpPr txBox="1">
            <a:spLocks noChangeArrowheads="1"/>
          </p:cNvSpPr>
          <p:nvPr/>
        </p:nvSpPr>
        <p:spPr bwMode="auto">
          <a:xfrm>
            <a:off x="5030788" y="6105525"/>
            <a:ext cx="100012" cy="155575"/>
          </a:xfrm>
          <a:prstGeom prst="rect">
            <a:avLst/>
          </a:prstGeom>
          <a:noFill/>
          <a:ln w="9525">
            <a:noFill/>
            <a:miter lim="800000"/>
            <a:headEnd/>
            <a:tailEnd/>
          </a:ln>
        </p:spPr>
        <p:txBody>
          <a:bodyPr wrap="none" lIns="0" tIns="0" rIns="0" bIns="0"/>
          <a:lstStyle/>
          <a:p>
            <a:pPr algn="l"/>
            <a:r>
              <a:rPr kumimoji="0" lang="en-US" sz="1000" b="1"/>
              <a:t>P</a:t>
            </a:r>
          </a:p>
        </p:txBody>
      </p:sp>
      <p:sp>
        <p:nvSpPr>
          <p:cNvPr id="29731" name="Text Box 35"/>
          <p:cNvSpPr txBox="1">
            <a:spLocks noChangeArrowheads="1"/>
          </p:cNvSpPr>
          <p:nvPr/>
        </p:nvSpPr>
        <p:spPr bwMode="auto">
          <a:xfrm>
            <a:off x="5132388" y="6175375"/>
            <a:ext cx="100012" cy="155575"/>
          </a:xfrm>
          <a:prstGeom prst="rect">
            <a:avLst/>
          </a:prstGeom>
          <a:noFill/>
          <a:ln w="9525">
            <a:noFill/>
            <a:miter lim="800000"/>
            <a:headEnd/>
            <a:tailEnd/>
          </a:ln>
        </p:spPr>
        <p:txBody>
          <a:bodyPr wrap="none" lIns="0" tIns="0" rIns="0" bIns="0"/>
          <a:lstStyle/>
          <a:p>
            <a:pPr algn="l"/>
            <a:r>
              <a:rPr kumimoji="0" lang="en-US" sz="800" b="1"/>
              <a:t>i</a:t>
            </a:r>
          </a:p>
        </p:txBody>
      </p:sp>
      <p:sp>
        <p:nvSpPr>
          <p:cNvPr id="29732" name="Text Box 36"/>
          <p:cNvSpPr txBox="1">
            <a:spLocks noChangeArrowheads="1"/>
          </p:cNvSpPr>
          <p:nvPr/>
        </p:nvSpPr>
        <p:spPr bwMode="auto">
          <a:xfrm>
            <a:off x="6227763" y="4492625"/>
            <a:ext cx="103187" cy="152400"/>
          </a:xfrm>
          <a:prstGeom prst="rect">
            <a:avLst/>
          </a:prstGeom>
          <a:noFill/>
          <a:ln w="9525">
            <a:noFill/>
            <a:miter lim="800000"/>
            <a:headEnd/>
            <a:tailEnd/>
          </a:ln>
        </p:spPr>
        <p:txBody>
          <a:bodyPr wrap="none" lIns="0" tIns="0" rIns="0" bIns="0"/>
          <a:lstStyle/>
          <a:p>
            <a:pPr algn="l"/>
            <a:r>
              <a:rPr kumimoji="0" lang="en-US" sz="1000" b="1"/>
              <a:t>P</a:t>
            </a:r>
          </a:p>
        </p:txBody>
      </p:sp>
      <p:sp>
        <p:nvSpPr>
          <p:cNvPr id="29733" name="Text Box 37"/>
          <p:cNvSpPr txBox="1">
            <a:spLocks noChangeArrowheads="1"/>
          </p:cNvSpPr>
          <p:nvPr/>
        </p:nvSpPr>
        <p:spPr bwMode="auto">
          <a:xfrm>
            <a:off x="7177088" y="5559425"/>
            <a:ext cx="103187" cy="152400"/>
          </a:xfrm>
          <a:prstGeom prst="rect">
            <a:avLst/>
          </a:prstGeom>
          <a:noFill/>
          <a:ln w="9525">
            <a:noFill/>
            <a:miter lim="800000"/>
            <a:headEnd/>
            <a:tailEnd/>
          </a:ln>
        </p:spPr>
        <p:txBody>
          <a:bodyPr wrap="none" lIns="0" tIns="0" rIns="0" bIns="0"/>
          <a:lstStyle/>
          <a:p>
            <a:pPr algn="l"/>
            <a:r>
              <a:rPr kumimoji="0" lang="en-US" sz="1000" b="1"/>
              <a:t>P</a:t>
            </a:r>
          </a:p>
        </p:txBody>
      </p:sp>
      <p:sp>
        <p:nvSpPr>
          <p:cNvPr id="29734" name="Text Box 38"/>
          <p:cNvSpPr txBox="1">
            <a:spLocks noChangeArrowheads="1"/>
          </p:cNvSpPr>
          <p:nvPr/>
        </p:nvSpPr>
        <p:spPr bwMode="auto">
          <a:xfrm>
            <a:off x="5180013" y="3382963"/>
            <a:ext cx="103187" cy="152400"/>
          </a:xfrm>
          <a:prstGeom prst="rect">
            <a:avLst/>
          </a:prstGeom>
          <a:noFill/>
          <a:ln w="9525">
            <a:noFill/>
            <a:miter lim="800000"/>
            <a:headEnd/>
            <a:tailEnd/>
          </a:ln>
        </p:spPr>
        <p:txBody>
          <a:bodyPr wrap="none" lIns="0" tIns="0" rIns="0" bIns="0"/>
          <a:lstStyle/>
          <a:p>
            <a:pPr algn="l"/>
            <a:r>
              <a:rPr kumimoji="0" lang="en-US" sz="1000" b="1"/>
              <a:t>P</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All populations will increase continuously, regardless of outside factors.</a:t>
            </a:r>
          </a:p>
          <a:p>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a:xfrm>
            <a:off x="0" y="0"/>
            <a:ext cx="5448300" cy="1143000"/>
          </a:xfrm>
        </p:spPr>
        <p:txBody>
          <a:bodyPr/>
          <a:lstStyle/>
          <a:p>
            <a:r>
              <a:rPr lang="en-US" dirty="0"/>
              <a:t>Survivorship curves</a:t>
            </a:r>
          </a:p>
        </p:txBody>
      </p:sp>
      <p:sp>
        <p:nvSpPr>
          <p:cNvPr id="393220" name="Rectangle 4" descr="Rectangle: Click to edit Master text styles&#10;Second level&#10;Third level&#10;Fourth level&#10;Fifth level"/>
          <p:cNvSpPr>
            <a:spLocks noGrp="1" noChangeArrowheads="1"/>
          </p:cNvSpPr>
          <p:nvPr>
            <p:ph type="body" idx="1"/>
          </p:nvPr>
        </p:nvSpPr>
        <p:spPr>
          <a:xfrm>
            <a:off x="838200" y="1371600"/>
            <a:ext cx="4730750" cy="571500"/>
          </a:xfrm>
        </p:spPr>
        <p:txBody>
          <a:bodyPr>
            <a:normAutofit lnSpcReduction="10000"/>
          </a:bodyPr>
          <a:lstStyle/>
          <a:p>
            <a:r>
              <a:rPr lang="en-US"/>
              <a:t>Generalized strategies</a:t>
            </a:r>
          </a:p>
        </p:txBody>
      </p:sp>
      <p:sp>
        <p:nvSpPr>
          <p:cNvPr id="393221" name="Rectangle 5"/>
          <p:cNvSpPr>
            <a:spLocks noChangeArrowheads="1"/>
          </p:cNvSpPr>
          <p:nvPr/>
        </p:nvSpPr>
        <p:spPr bwMode="auto">
          <a:xfrm>
            <a:off x="5715000" y="912813"/>
            <a:ext cx="3227388" cy="1096962"/>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a:prstTxWarp prst="textNoShape">
              <a:avLst/>
            </a:prstTxWarp>
            <a:spAutoFit/>
          </a:bodyPr>
          <a:lstStyle/>
          <a:p>
            <a:pPr algn="l" eaLnBrk="1" hangingPunct="1">
              <a:spcBef>
                <a:spcPct val="20000"/>
              </a:spcBef>
              <a:buClr>
                <a:srgbClr val="0F116A"/>
              </a:buClr>
              <a:buSzPct val="120000"/>
              <a:buFont typeface="Wingdings" charset="2"/>
              <a:buNone/>
            </a:pPr>
            <a:r>
              <a:rPr lang="en-US" sz="2200">
                <a:solidFill>
                  <a:srgbClr val="0F116A"/>
                </a:solidFill>
              </a:rPr>
              <a:t>What do these graphs tell about survival &amp; </a:t>
            </a:r>
            <a:br>
              <a:rPr lang="en-US" sz="2200">
                <a:solidFill>
                  <a:srgbClr val="0F116A"/>
                </a:solidFill>
              </a:rPr>
            </a:br>
            <a:r>
              <a:rPr lang="en-US" sz="2200">
                <a:solidFill>
                  <a:srgbClr val="0F116A"/>
                </a:solidFill>
              </a:rPr>
              <a:t>strategy of a species?</a:t>
            </a:r>
          </a:p>
        </p:txBody>
      </p:sp>
      <p:grpSp>
        <p:nvGrpSpPr>
          <p:cNvPr id="2" name="Group 25"/>
          <p:cNvGrpSpPr>
            <a:grpSpLocks/>
          </p:cNvGrpSpPr>
          <p:nvPr/>
        </p:nvGrpSpPr>
        <p:grpSpPr bwMode="auto">
          <a:xfrm>
            <a:off x="622300" y="1939925"/>
            <a:ext cx="5016500" cy="4783138"/>
            <a:chOff x="392" y="1222"/>
            <a:chExt cx="3160" cy="3013"/>
          </a:xfrm>
          <a:effectLst>
            <a:outerShdw blurRad="50800" dist="38100" dir="2700000" algn="br">
              <a:srgbClr val="000000">
                <a:alpha val="43000"/>
              </a:srgbClr>
            </a:outerShdw>
          </a:effectLst>
        </p:grpSpPr>
        <p:pic>
          <p:nvPicPr>
            <p:cNvPr id="393222" name="Picture 6"/>
            <p:cNvPicPr>
              <a:picLocks noChangeAspect="1" noChangeArrowheads="1"/>
            </p:cNvPicPr>
            <p:nvPr/>
          </p:nvPicPr>
          <p:blipFill>
            <a:blip r:embed="rId4" cstate="print"/>
            <a:srcRect l="11250" t="1500" r="11250"/>
            <a:stretch>
              <a:fillRect/>
            </a:stretch>
          </p:blipFill>
          <p:spPr bwMode="auto">
            <a:xfrm>
              <a:off x="392" y="1222"/>
              <a:ext cx="3160" cy="3013"/>
            </a:xfrm>
            <a:prstGeom prst="rect">
              <a:avLst/>
            </a:prstGeom>
            <a:noFill/>
            <a:ln w="9525">
              <a:noFill/>
              <a:miter lim="800000"/>
              <a:headEnd/>
              <a:tailEnd/>
            </a:ln>
          </p:spPr>
        </p:pic>
        <p:sp>
          <p:nvSpPr>
            <p:cNvPr id="393223" name="Rectangle 7"/>
            <p:cNvSpPr>
              <a:spLocks noChangeArrowheads="1"/>
            </p:cNvSpPr>
            <p:nvPr/>
          </p:nvSpPr>
          <p:spPr bwMode="auto">
            <a:xfrm>
              <a:off x="1041" y="3682"/>
              <a:ext cx="76"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0</a:t>
              </a:r>
              <a:endParaRPr lang="en-US" sz="1600" b="0"/>
            </a:p>
          </p:txBody>
        </p:sp>
        <p:sp>
          <p:nvSpPr>
            <p:cNvPr id="393224" name="Rectangle 8"/>
            <p:cNvSpPr>
              <a:spLocks noChangeArrowheads="1"/>
            </p:cNvSpPr>
            <p:nvPr/>
          </p:nvSpPr>
          <p:spPr bwMode="auto">
            <a:xfrm>
              <a:off x="1596" y="3682"/>
              <a:ext cx="151"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25</a:t>
              </a:r>
              <a:endParaRPr lang="en-US" sz="1600" b="0"/>
            </a:p>
          </p:txBody>
        </p:sp>
        <p:sp>
          <p:nvSpPr>
            <p:cNvPr id="393225" name="Rectangle 9"/>
            <p:cNvSpPr>
              <a:spLocks noChangeArrowheads="1"/>
            </p:cNvSpPr>
            <p:nvPr/>
          </p:nvSpPr>
          <p:spPr bwMode="auto">
            <a:xfrm>
              <a:off x="677" y="1386"/>
              <a:ext cx="303"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1000</a:t>
              </a:r>
              <a:endParaRPr lang="en-US" sz="1600" b="0"/>
            </a:p>
          </p:txBody>
        </p:sp>
        <p:sp>
          <p:nvSpPr>
            <p:cNvPr id="393226" name="Rectangle 10"/>
            <p:cNvSpPr>
              <a:spLocks noChangeArrowheads="1"/>
            </p:cNvSpPr>
            <p:nvPr/>
          </p:nvSpPr>
          <p:spPr bwMode="auto">
            <a:xfrm>
              <a:off x="753" y="2139"/>
              <a:ext cx="227"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100</a:t>
              </a:r>
              <a:endParaRPr lang="en-US" sz="1600" b="0"/>
            </a:p>
          </p:txBody>
        </p:sp>
        <p:sp>
          <p:nvSpPr>
            <p:cNvPr id="393227" name="Rectangle 11"/>
            <p:cNvSpPr>
              <a:spLocks noChangeArrowheads="1"/>
            </p:cNvSpPr>
            <p:nvPr/>
          </p:nvSpPr>
          <p:spPr bwMode="auto">
            <a:xfrm>
              <a:off x="2818" y="1429"/>
              <a:ext cx="461" cy="278"/>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Human</a:t>
              </a:r>
            </a:p>
            <a:p>
              <a:pPr algn="l">
                <a:lnSpc>
                  <a:spcPct val="85000"/>
                </a:lnSpc>
              </a:pPr>
              <a:r>
                <a:rPr lang="en-US" sz="1700">
                  <a:solidFill>
                    <a:srgbClr val="000000"/>
                  </a:solidFill>
                </a:rPr>
                <a:t>(type I)</a:t>
              </a:r>
              <a:endParaRPr lang="en-US" sz="1600" b="0"/>
            </a:p>
          </p:txBody>
        </p:sp>
        <p:sp>
          <p:nvSpPr>
            <p:cNvPr id="393228" name="Rectangle 12"/>
            <p:cNvSpPr>
              <a:spLocks noChangeArrowheads="1"/>
            </p:cNvSpPr>
            <p:nvPr/>
          </p:nvSpPr>
          <p:spPr bwMode="auto">
            <a:xfrm>
              <a:off x="2019" y="1872"/>
              <a:ext cx="484" cy="278"/>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Hydra</a:t>
              </a:r>
            </a:p>
            <a:p>
              <a:pPr algn="l">
                <a:lnSpc>
                  <a:spcPct val="85000"/>
                </a:lnSpc>
              </a:pPr>
              <a:r>
                <a:rPr lang="en-US" sz="1700">
                  <a:solidFill>
                    <a:srgbClr val="000000"/>
                  </a:solidFill>
                </a:rPr>
                <a:t>(type II)</a:t>
              </a:r>
              <a:endParaRPr lang="en-US" sz="1600" b="0"/>
            </a:p>
          </p:txBody>
        </p:sp>
        <p:sp>
          <p:nvSpPr>
            <p:cNvPr id="393229" name="Rectangle 13"/>
            <p:cNvSpPr>
              <a:spLocks noChangeArrowheads="1"/>
            </p:cNvSpPr>
            <p:nvPr/>
          </p:nvSpPr>
          <p:spPr bwMode="auto">
            <a:xfrm>
              <a:off x="1439" y="2670"/>
              <a:ext cx="521" cy="278"/>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Oyster</a:t>
              </a:r>
            </a:p>
            <a:p>
              <a:pPr algn="l">
                <a:lnSpc>
                  <a:spcPct val="85000"/>
                </a:lnSpc>
              </a:pPr>
              <a:r>
                <a:rPr lang="en-US" sz="1700">
                  <a:solidFill>
                    <a:srgbClr val="000000"/>
                  </a:solidFill>
                </a:rPr>
                <a:t>(type III)</a:t>
              </a:r>
              <a:endParaRPr lang="en-US" sz="1600" b="0"/>
            </a:p>
          </p:txBody>
        </p:sp>
        <p:sp>
          <p:nvSpPr>
            <p:cNvPr id="393230" name="Rectangle 14"/>
            <p:cNvSpPr>
              <a:spLocks noChangeArrowheads="1"/>
            </p:cNvSpPr>
            <p:nvPr/>
          </p:nvSpPr>
          <p:spPr bwMode="auto">
            <a:xfrm>
              <a:off x="829" y="2891"/>
              <a:ext cx="151"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10</a:t>
              </a:r>
              <a:endParaRPr lang="en-US" sz="1600" b="0"/>
            </a:p>
          </p:txBody>
        </p:sp>
        <p:sp>
          <p:nvSpPr>
            <p:cNvPr id="393231" name="Rectangle 15"/>
            <p:cNvSpPr>
              <a:spLocks noChangeArrowheads="1"/>
            </p:cNvSpPr>
            <p:nvPr/>
          </p:nvSpPr>
          <p:spPr bwMode="auto">
            <a:xfrm>
              <a:off x="904" y="3497"/>
              <a:ext cx="76"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1</a:t>
              </a:r>
              <a:endParaRPr lang="en-US" sz="1600" b="0"/>
            </a:p>
          </p:txBody>
        </p:sp>
        <p:sp>
          <p:nvSpPr>
            <p:cNvPr id="393232" name="Rectangle 16"/>
            <p:cNvSpPr>
              <a:spLocks noChangeArrowheads="1"/>
            </p:cNvSpPr>
            <p:nvPr/>
          </p:nvSpPr>
          <p:spPr bwMode="auto">
            <a:xfrm>
              <a:off x="2177" y="3682"/>
              <a:ext cx="151"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50</a:t>
              </a:r>
              <a:endParaRPr lang="en-US" sz="1600" b="0"/>
            </a:p>
          </p:txBody>
        </p:sp>
        <p:sp>
          <p:nvSpPr>
            <p:cNvPr id="393233" name="Rectangle 17"/>
            <p:cNvSpPr>
              <a:spLocks noChangeArrowheads="1"/>
            </p:cNvSpPr>
            <p:nvPr/>
          </p:nvSpPr>
          <p:spPr bwMode="auto">
            <a:xfrm>
              <a:off x="1249" y="3926"/>
              <a:ext cx="1927"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F116A"/>
                  </a:solidFill>
                </a:rPr>
                <a:t>Percent of maximum life span</a:t>
              </a:r>
              <a:endParaRPr lang="en-US" sz="1600" b="0">
                <a:solidFill>
                  <a:srgbClr val="0F116A"/>
                </a:solidFill>
              </a:endParaRPr>
            </a:p>
          </p:txBody>
        </p:sp>
        <p:sp>
          <p:nvSpPr>
            <p:cNvPr id="393234" name="Rectangle 18"/>
            <p:cNvSpPr>
              <a:spLocks noChangeArrowheads="1"/>
            </p:cNvSpPr>
            <p:nvPr/>
          </p:nvSpPr>
          <p:spPr bwMode="auto">
            <a:xfrm>
              <a:off x="3229" y="3682"/>
              <a:ext cx="227"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100</a:t>
              </a:r>
              <a:endParaRPr lang="en-US" sz="1600" b="0"/>
            </a:p>
          </p:txBody>
        </p:sp>
        <p:sp>
          <p:nvSpPr>
            <p:cNvPr id="393235" name="Rectangle 19"/>
            <p:cNvSpPr>
              <a:spLocks noChangeArrowheads="1"/>
            </p:cNvSpPr>
            <p:nvPr/>
          </p:nvSpPr>
          <p:spPr bwMode="auto">
            <a:xfrm>
              <a:off x="2738" y="3682"/>
              <a:ext cx="151"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75</a:t>
              </a:r>
              <a:endParaRPr lang="en-US" sz="1600" b="0"/>
            </a:p>
          </p:txBody>
        </p:sp>
        <p:sp>
          <p:nvSpPr>
            <p:cNvPr id="393236" name="Line 20"/>
            <p:cNvSpPr>
              <a:spLocks noChangeShapeType="1"/>
            </p:cNvSpPr>
            <p:nvPr/>
          </p:nvSpPr>
          <p:spPr bwMode="auto">
            <a:xfrm flipV="1">
              <a:off x="1239" y="2903"/>
              <a:ext cx="178" cy="134"/>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93237" name="Line 21"/>
            <p:cNvSpPr>
              <a:spLocks noChangeShapeType="1"/>
            </p:cNvSpPr>
            <p:nvPr/>
          </p:nvSpPr>
          <p:spPr bwMode="auto">
            <a:xfrm flipV="1">
              <a:off x="1838" y="2009"/>
              <a:ext cx="179" cy="134"/>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93238" name="Line 22"/>
            <p:cNvSpPr>
              <a:spLocks noChangeShapeType="1"/>
            </p:cNvSpPr>
            <p:nvPr/>
          </p:nvSpPr>
          <p:spPr bwMode="auto">
            <a:xfrm flipV="1">
              <a:off x="2668" y="1563"/>
              <a:ext cx="140" cy="10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93239" name="Rectangle 23"/>
            <p:cNvSpPr>
              <a:spLocks noChangeArrowheads="1"/>
            </p:cNvSpPr>
            <p:nvPr/>
          </p:nvSpPr>
          <p:spPr bwMode="auto">
            <a:xfrm rot="16200000">
              <a:off x="-79" y="2500"/>
              <a:ext cx="1544" cy="197"/>
            </a:xfrm>
            <a:prstGeom prst="rect">
              <a:avLst/>
            </a:prstGeom>
            <a:noFill/>
            <a:ln w="9525">
              <a:noFill/>
              <a:miter lim="800000"/>
              <a:headEnd/>
              <a:tailEnd/>
            </a:ln>
            <a:effectLst/>
          </p:spPr>
          <p:txBody>
            <a:bodyPr wrap="none">
              <a:prstTxWarp prst="textNoShape">
                <a:avLst/>
              </a:prstTxWarp>
              <a:spAutoFit/>
            </a:bodyPr>
            <a:lstStyle/>
            <a:p>
              <a:pPr algn="l">
                <a:lnSpc>
                  <a:spcPct val="85000"/>
                </a:lnSpc>
              </a:pPr>
              <a:r>
                <a:rPr lang="en-US" sz="1700">
                  <a:solidFill>
                    <a:srgbClr val="0F116A"/>
                  </a:solidFill>
                </a:rPr>
                <a:t>Survival per thousand</a:t>
              </a:r>
            </a:p>
          </p:txBody>
        </p:sp>
      </p:grpSp>
      <p:sp>
        <p:nvSpPr>
          <p:cNvPr id="393242" name="Rectangle 26"/>
          <p:cNvSpPr>
            <a:spLocks noChangeArrowheads="1"/>
          </p:cNvSpPr>
          <p:nvPr/>
        </p:nvSpPr>
        <p:spPr bwMode="auto">
          <a:xfrm>
            <a:off x="5699125" y="2222500"/>
            <a:ext cx="3227388" cy="1096963"/>
          </a:xfrm>
          <a:prstGeom prst="rect">
            <a:avLst/>
          </a:prstGeom>
          <a:solidFill>
            <a:srgbClr val="008000"/>
          </a:solidFill>
          <a:ln w="9525">
            <a:noFill/>
            <a:miter lim="800000"/>
            <a:headEnd/>
            <a:tailEnd/>
          </a:ln>
          <a:effectLst>
            <a:outerShdw blurRad="63500" dist="35921" dir="2700000" algn="ctr" rotWithShape="0">
              <a:srgbClr val="000000"/>
            </a:outerShdw>
          </a:effectLst>
        </p:spPr>
        <p:txBody>
          <a:bodyPr>
            <a:prstTxWarp prst="textNoShape">
              <a:avLst/>
            </a:prstTxWarp>
            <a:spAutoFit/>
          </a:bodyPr>
          <a:lstStyle/>
          <a:p>
            <a:pPr marL="396875" indent="-396875" algn="l" eaLnBrk="1" hangingPunct="1">
              <a:spcBef>
                <a:spcPct val="20000"/>
              </a:spcBef>
              <a:buClr>
                <a:srgbClr val="0F116A"/>
              </a:buClr>
              <a:buSzPct val="120000"/>
              <a:buFont typeface="Wingdings" charset="2"/>
              <a:buNone/>
            </a:pPr>
            <a:r>
              <a:rPr lang="en-US" sz="2200">
                <a:solidFill>
                  <a:schemeClr val="bg1"/>
                </a:solidFill>
              </a:rPr>
              <a:t>I.	High death rate in post-reproductive years</a:t>
            </a:r>
          </a:p>
        </p:txBody>
      </p:sp>
      <p:sp>
        <p:nvSpPr>
          <p:cNvPr id="393244" name="Rectangle 28"/>
          <p:cNvSpPr>
            <a:spLocks noChangeArrowheads="1"/>
          </p:cNvSpPr>
          <p:nvPr/>
        </p:nvSpPr>
        <p:spPr bwMode="auto">
          <a:xfrm>
            <a:off x="5699125" y="3532188"/>
            <a:ext cx="3227388" cy="1096962"/>
          </a:xfrm>
          <a:prstGeom prst="rect">
            <a:avLst/>
          </a:prstGeom>
          <a:solidFill>
            <a:schemeClr val="hlink"/>
          </a:solidFill>
          <a:ln w="9525">
            <a:noFill/>
            <a:miter lim="800000"/>
            <a:headEnd/>
            <a:tailEnd/>
          </a:ln>
          <a:effectLst>
            <a:outerShdw blurRad="63500" dist="35921" dir="2700000" algn="ctr" rotWithShape="0">
              <a:srgbClr val="000000"/>
            </a:outerShdw>
          </a:effectLst>
        </p:spPr>
        <p:txBody>
          <a:bodyPr>
            <a:prstTxWarp prst="textNoShape">
              <a:avLst/>
            </a:prstTxWarp>
            <a:spAutoFit/>
          </a:bodyPr>
          <a:lstStyle/>
          <a:p>
            <a:pPr marL="396875" indent="-396875" algn="l" eaLnBrk="1" hangingPunct="1">
              <a:spcBef>
                <a:spcPct val="20000"/>
              </a:spcBef>
              <a:buClr>
                <a:srgbClr val="0F116A"/>
              </a:buClr>
              <a:buSzPct val="120000"/>
              <a:buFont typeface="Wingdings" charset="2"/>
              <a:buNone/>
            </a:pPr>
            <a:r>
              <a:rPr lang="en-US" sz="2200">
                <a:solidFill>
                  <a:schemeClr val="bg1"/>
                </a:solidFill>
              </a:rPr>
              <a:t>II.	Constant mortality rate throughout life span</a:t>
            </a:r>
          </a:p>
        </p:txBody>
      </p:sp>
      <p:sp>
        <p:nvSpPr>
          <p:cNvPr id="393245" name="Rectangle 29"/>
          <p:cNvSpPr>
            <a:spLocks noChangeArrowheads="1"/>
          </p:cNvSpPr>
          <p:nvPr/>
        </p:nvSpPr>
        <p:spPr bwMode="auto">
          <a:xfrm>
            <a:off x="5707063" y="4891088"/>
            <a:ext cx="3227387" cy="1766887"/>
          </a:xfrm>
          <a:prstGeom prst="rect">
            <a:avLst/>
          </a:prstGeom>
          <a:solidFill>
            <a:srgbClr val="DD0117"/>
          </a:solidFill>
          <a:ln w="9525">
            <a:noFill/>
            <a:miter lim="800000"/>
            <a:headEnd/>
            <a:tailEnd/>
          </a:ln>
          <a:effectLst>
            <a:outerShdw blurRad="63500" dist="35921" dir="2700000" algn="ctr" rotWithShape="0">
              <a:srgbClr val="000000"/>
            </a:outerShdw>
          </a:effectLst>
        </p:spPr>
        <p:txBody>
          <a:bodyPr>
            <a:prstTxWarp prst="textNoShape">
              <a:avLst/>
            </a:prstTxWarp>
            <a:spAutoFit/>
          </a:bodyPr>
          <a:lstStyle/>
          <a:p>
            <a:pPr marL="396875" indent="-396875" algn="l" eaLnBrk="1" hangingPunct="1">
              <a:spcBef>
                <a:spcPct val="20000"/>
              </a:spcBef>
              <a:buClr>
                <a:srgbClr val="0F116A"/>
              </a:buClr>
              <a:buSzPct val="120000"/>
              <a:buFont typeface="Wingdings" charset="2"/>
              <a:buNone/>
            </a:pPr>
            <a:r>
              <a:rPr lang="en-US" sz="2200">
                <a:solidFill>
                  <a:schemeClr val="bg1"/>
                </a:solidFill>
              </a:rPr>
              <a:t>III.	Very high early mortality but the few survivors then live long (stay reproductive)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3221"/>
                                        </p:tgtEl>
                                        <p:attrNameLst>
                                          <p:attrName>style.visibility</p:attrName>
                                        </p:attrNameLst>
                                      </p:cBhvr>
                                      <p:to>
                                        <p:strVal val="visible"/>
                                      </p:to>
                                    </p:set>
                                    <p:anim calcmode="lin" valueType="num">
                                      <p:cBhvr additive="base">
                                        <p:cTn id="7" dur="500" fill="hold"/>
                                        <p:tgtEl>
                                          <p:spTgt spid="393221"/>
                                        </p:tgtEl>
                                        <p:attrNameLst>
                                          <p:attrName>ppt_x</p:attrName>
                                        </p:attrNameLst>
                                      </p:cBhvr>
                                      <p:tavLst>
                                        <p:tav tm="0">
                                          <p:val>
                                            <p:strVal val="0-#ppt_w/2"/>
                                          </p:val>
                                        </p:tav>
                                        <p:tav tm="100000">
                                          <p:val>
                                            <p:strVal val="#ppt_x"/>
                                          </p:val>
                                        </p:tav>
                                      </p:tavLst>
                                    </p:anim>
                                    <p:anim calcmode="lin" valueType="num">
                                      <p:cBhvr additive="base">
                                        <p:cTn id="8" dur="500" fill="hold"/>
                                        <p:tgtEl>
                                          <p:spTgt spid="3932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3242"/>
                                        </p:tgtEl>
                                        <p:attrNameLst>
                                          <p:attrName>style.visibility</p:attrName>
                                        </p:attrNameLst>
                                      </p:cBhvr>
                                      <p:to>
                                        <p:strVal val="visible"/>
                                      </p:to>
                                    </p:set>
                                    <p:anim calcmode="lin" valueType="num">
                                      <p:cBhvr additive="base">
                                        <p:cTn id="13" dur="500" fill="hold"/>
                                        <p:tgtEl>
                                          <p:spTgt spid="393242"/>
                                        </p:tgtEl>
                                        <p:attrNameLst>
                                          <p:attrName>ppt_x</p:attrName>
                                        </p:attrNameLst>
                                      </p:cBhvr>
                                      <p:tavLst>
                                        <p:tav tm="0">
                                          <p:val>
                                            <p:strVal val="0-#ppt_w/2"/>
                                          </p:val>
                                        </p:tav>
                                        <p:tav tm="100000">
                                          <p:val>
                                            <p:strVal val="#ppt_x"/>
                                          </p:val>
                                        </p:tav>
                                      </p:tavLst>
                                    </p:anim>
                                    <p:anim calcmode="lin" valueType="num">
                                      <p:cBhvr additive="base">
                                        <p:cTn id="14" dur="500" fill="hold"/>
                                        <p:tgtEl>
                                          <p:spTgt spid="3932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3244"/>
                                        </p:tgtEl>
                                        <p:attrNameLst>
                                          <p:attrName>style.visibility</p:attrName>
                                        </p:attrNameLst>
                                      </p:cBhvr>
                                      <p:to>
                                        <p:strVal val="visible"/>
                                      </p:to>
                                    </p:set>
                                    <p:anim calcmode="lin" valueType="num">
                                      <p:cBhvr additive="base">
                                        <p:cTn id="19" dur="500" fill="hold"/>
                                        <p:tgtEl>
                                          <p:spTgt spid="393244"/>
                                        </p:tgtEl>
                                        <p:attrNameLst>
                                          <p:attrName>ppt_x</p:attrName>
                                        </p:attrNameLst>
                                      </p:cBhvr>
                                      <p:tavLst>
                                        <p:tav tm="0">
                                          <p:val>
                                            <p:strVal val="0-#ppt_w/2"/>
                                          </p:val>
                                        </p:tav>
                                        <p:tav tm="100000">
                                          <p:val>
                                            <p:strVal val="#ppt_x"/>
                                          </p:val>
                                        </p:tav>
                                      </p:tavLst>
                                    </p:anim>
                                    <p:anim calcmode="lin" valueType="num">
                                      <p:cBhvr additive="base">
                                        <p:cTn id="20" dur="500" fill="hold"/>
                                        <p:tgtEl>
                                          <p:spTgt spid="3932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3245"/>
                                        </p:tgtEl>
                                        <p:attrNameLst>
                                          <p:attrName>style.visibility</p:attrName>
                                        </p:attrNameLst>
                                      </p:cBhvr>
                                      <p:to>
                                        <p:strVal val="visible"/>
                                      </p:to>
                                    </p:set>
                                    <p:anim calcmode="lin" valueType="num">
                                      <p:cBhvr additive="base">
                                        <p:cTn id="25" dur="500" fill="hold"/>
                                        <p:tgtEl>
                                          <p:spTgt spid="393245"/>
                                        </p:tgtEl>
                                        <p:attrNameLst>
                                          <p:attrName>ppt_x</p:attrName>
                                        </p:attrNameLst>
                                      </p:cBhvr>
                                      <p:tavLst>
                                        <p:tav tm="0">
                                          <p:val>
                                            <p:strVal val="0-#ppt_w/2"/>
                                          </p:val>
                                        </p:tav>
                                        <p:tav tm="100000">
                                          <p:val>
                                            <p:strVal val="#ppt_x"/>
                                          </p:val>
                                        </p:tav>
                                      </p:tavLst>
                                    </p:anim>
                                    <p:anim calcmode="lin" valueType="num">
                                      <p:cBhvr additive="base">
                                        <p:cTn id="26" dur="500" fill="hold"/>
                                        <p:tgtEl>
                                          <p:spTgt spid="3932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1" grpId="0" animBg="1" autoUpdateAnimBg="0"/>
      <p:bldP spid="393242" grpId="0" animBg="1" autoUpdateAnimBg="0"/>
      <p:bldP spid="393244" grpId="0" animBg="1" autoUpdateAnimBg="0"/>
      <p:bldP spid="393245" grpId="0" animBg="1"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3" cstate="print"/>
          <a:srcRect/>
          <a:stretch>
            <a:fillRect/>
          </a:stretch>
        </p:blipFill>
        <p:spPr bwMode="auto">
          <a:xfrm>
            <a:off x="5288438" y="1295400"/>
            <a:ext cx="3703161" cy="2597150"/>
          </a:xfrm>
          <a:prstGeom prst="rect">
            <a:avLst/>
          </a:prstGeom>
          <a:noFill/>
          <a:ln w="9525">
            <a:noFill/>
            <a:miter lim="800000"/>
            <a:headEnd/>
            <a:tailEnd/>
          </a:ln>
          <a:effectLst/>
        </p:spPr>
      </p:pic>
      <p:grpSp>
        <p:nvGrpSpPr>
          <p:cNvPr id="2" name="Group 8"/>
          <p:cNvGrpSpPr>
            <a:grpSpLocks/>
          </p:cNvGrpSpPr>
          <p:nvPr/>
        </p:nvGrpSpPr>
        <p:grpSpPr bwMode="auto">
          <a:xfrm>
            <a:off x="3800475" y="3492500"/>
            <a:ext cx="2740025" cy="3271838"/>
            <a:chOff x="2663" y="1923"/>
            <a:chExt cx="2024" cy="2310"/>
          </a:xfrm>
        </p:grpSpPr>
        <p:pic>
          <p:nvPicPr>
            <p:cNvPr id="446470" name="Picture 6"/>
            <p:cNvPicPr>
              <a:picLocks noChangeAspect="1" noChangeArrowheads="1"/>
            </p:cNvPicPr>
            <p:nvPr/>
          </p:nvPicPr>
          <p:blipFill>
            <a:blip r:embed="rId4" cstate="print"/>
            <a:srcRect/>
            <a:stretch>
              <a:fillRect/>
            </a:stretch>
          </p:blipFill>
          <p:spPr bwMode="auto">
            <a:xfrm>
              <a:off x="2663" y="1923"/>
              <a:ext cx="1025" cy="2310"/>
            </a:xfrm>
            <a:prstGeom prst="rect">
              <a:avLst/>
            </a:prstGeom>
            <a:noFill/>
            <a:ln w="9525">
              <a:noFill/>
              <a:miter lim="800000"/>
              <a:headEnd/>
              <a:tailEnd/>
            </a:ln>
            <a:effectLst>
              <a:outerShdw blurRad="63500" dist="35921" dir="2700000" algn="ctr" rotWithShape="0">
                <a:srgbClr val="000000"/>
              </a:outerShdw>
            </a:effectLst>
          </p:spPr>
        </p:pic>
        <p:pic>
          <p:nvPicPr>
            <p:cNvPr id="446471" name="Picture 7"/>
            <p:cNvPicPr>
              <a:picLocks noChangeAspect="1" noChangeArrowheads="1"/>
            </p:cNvPicPr>
            <p:nvPr/>
          </p:nvPicPr>
          <p:blipFill>
            <a:blip r:embed="rId5" cstate="print"/>
            <a:srcRect/>
            <a:stretch>
              <a:fillRect/>
            </a:stretch>
          </p:blipFill>
          <p:spPr bwMode="auto">
            <a:xfrm>
              <a:off x="3668" y="1935"/>
              <a:ext cx="1019" cy="2298"/>
            </a:xfrm>
            <a:prstGeom prst="rect">
              <a:avLst/>
            </a:prstGeom>
            <a:noFill/>
            <a:ln w="9525">
              <a:noFill/>
              <a:miter lim="800000"/>
              <a:headEnd/>
              <a:tailEnd/>
            </a:ln>
            <a:effectLst>
              <a:outerShdw blurRad="63500" dist="35921" dir="2700000" algn="ctr" rotWithShape="0">
                <a:srgbClr val="000000"/>
              </a:outerShdw>
            </a:effectLst>
          </p:spPr>
        </p:pic>
      </p:grpSp>
      <p:sp>
        <p:nvSpPr>
          <p:cNvPr id="446466" name="Rectangle 2"/>
          <p:cNvSpPr>
            <a:spLocks noGrp="1" noChangeArrowheads="1"/>
          </p:cNvSpPr>
          <p:nvPr>
            <p:ph type="title"/>
          </p:nvPr>
        </p:nvSpPr>
        <p:spPr>
          <a:xfrm>
            <a:off x="0" y="0"/>
            <a:ext cx="6642100" cy="1143000"/>
          </a:xfrm>
          <a:noFill/>
          <a:ln/>
        </p:spPr>
        <p:txBody>
          <a:bodyPr/>
          <a:lstStyle/>
          <a:p>
            <a:r>
              <a:rPr lang="en-US" dirty="0"/>
              <a:t>Reproductive strategies</a:t>
            </a:r>
          </a:p>
        </p:txBody>
      </p:sp>
      <p:sp>
        <p:nvSpPr>
          <p:cNvPr id="446467" name="Rectangle 3" descr="Rectangle: Click to edit Master text styles&#10;Second level&#10;Third level&#10;Fourth level&#10;Fifth level"/>
          <p:cNvSpPr>
            <a:spLocks noGrp="1" noChangeArrowheads="1"/>
          </p:cNvSpPr>
          <p:nvPr>
            <p:ph type="body" idx="1"/>
          </p:nvPr>
        </p:nvSpPr>
        <p:spPr>
          <a:xfrm>
            <a:off x="217488" y="1016000"/>
            <a:ext cx="5499100" cy="5221288"/>
          </a:xfrm>
          <a:noFill/>
          <a:ln/>
        </p:spPr>
        <p:txBody>
          <a:bodyPr>
            <a:normAutofit lnSpcReduction="10000"/>
          </a:bodyPr>
          <a:lstStyle/>
          <a:p>
            <a:r>
              <a:rPr lang="en-US" sz="2600" u="sng" dirty="0">
                <a:solidFill>
                  <a:srgbClr val="BC0013"/>
                </a:solidFill>
              </a:rPr>
              <a:t>K-selected</a:t>
            </a:r>
            <a:endParaRPr lang="en-US" sz="2600" dirty="0"/>
          </a:p>
          <a:p>
            <a:pPr lvl="1"/>
            <a:r>
              <a:rPr lang="en-US" sz="2400" dirty="0"/>
              <a:t>late reproduction</a:t>
            </a:r>
          </a:p>
          <a:p>
            <a:pPr lvl="1"/>
            <a:r>
              <a:rPr lang="en-US" sz="2400" dirty="0"/>
              <a:t>few offspring</a:t>
            </a:r>
          </a:p>
          <a:p>
            <a:pPr lvl="1"/>
            <a:r>
              <a:rPr lang="en-US" sz="2400" dirty="0"/>
              <a:t>invest a lot in raising offspring</a:t>
            </a:r>
          </a:p>
          <a:p>
            <a:pPr lvl="2"/>
            <a:r>
              <a:rPr lang="en-US" sz="2500" dirty="0"/>
              <a:t>primates</a:t>
            </a:r>
          </a:p>
          <a:p>
            <a:pPr lvl="2"/>
            <a:r>
              <a:rPr lang="en-US" sz="2500" dirty="0"/>
              <a:t>coconut</a:t>
            </a:r>
          </a:p>
          <a:p>
            <a:r>
              <a:rPr lang="en-US" sz="2600" u="sng" dirty="0" err="1">
                <a:solidFill>
                  <a:srgbClr val="BC0013"/>
                </a:solidFill>
              </a:rPr>
              <a:t>r</a:t>
            </a:r>
            <a:r>
              <a:rPr lang="en-US" sz="2600" u="sng" dirty="0">
                <a:solidFill>
                  <a:srgbClr val="BC0013"/>
                </a:solidFill>
              </a:rPr>
              <a:t>-selected</a:t>
            </a:r>
            <a:endParaRPr lang="en-US" sz="2600" dirty="0"/>
          </a:p>
          <a:p>
            <a:pPr lvl="1"/>
            <a:r>
              <a:rPr lang="en-US" sz="2400" dirty="0"/>
              <a:t>early reproduction</a:t>
            </a:r>
          </a:p>
          <a:p>
            <a:pPr lvl="1"/>
            <a:r>
              <a:rPr lang="en-US" sz="2400" dirty="0"/>
              <a:t>many offspring</a:t>
            </a:r>
          </a:p>
          <a:p>
            <a:pPr lvl="1"/>
            <a:r>
              <a:rPr lang="en-US" sz="2400" dirty="0"/>
              <a:t>little parental care</a:t>
            </a:r>
          </a:p>
          <a:p>
            <a:pPr lvl="2"/>
            <a:r>
              <a:rPr lang="en-US" sz="2500" dirty="0"/>
              <a:t>insects</a:t>
            </a:r>
          </a:p>
          <a:p>
            <a:pPr lvl="2"/>
            <a:r>
              <a:rPr lang="en-US" sz="2500" dirty="0"/>
              <a:t>many plants</a:t>
            </a:r>
          </a:p>
        </p:txBody>
      </p:sp>
      <p:sp>
        <p:nvSpPr>
          <p:cNvPr id="446474" name="Rectangle 10"/>
          <p:cNvSpPr>
            <a:spLocks noChangeArrowheads="1"/>
          </p:cNvSpPr>
          <p:nvPr/>
        </p:nvSpPr>
        <p:spPr bwMode="auto">
          <a:xfrm>
            <a:off x="7502525" y="3497263"/>
            <a:ext cx="1468438" cy="396875"/>
          </a:xfrm>
          <a:prstGeom prst="rect">
            <a:avLst/>
          </a:prstGeom>
          <a:solidFill>
            <a:srgbClr val="000000">
              <a:alpha val="50000"/>
            </a:srgbClr>
          </a:solidFill>
          <a:ln w="9525">
            <a:noFill/>
            <a:miter lim="800000"/>
            <a:headEnd/>
            <a:tailEnd/>
          </a:ln>
          <a:effectLst/>
        </p:spPr>
        <p:txBody>
          <a:bodyPr wrap="none" anchor="ctr">
            <a:prstTxWarp prst="textNoShape">
              <a:avLst/>
            </a:prstTxWarp>
            <a:spAutoFit/>
          </a:bodyPr>
          <a:lstStyle/>
          <a:p>
            <a:pPr algn="r"/>
            <a:r>
              <a:rPr lang="en-US" sz="2000" dirty="0">
                <a:solidFill>
                  <a:schemeClr val="bg1"/>
                </a:solidFill>
              </a:rPr>
              <a:t>K-selected</a:t>
            </a:r>
          </a:p>
        </p:txBody>
      </p:sp>
      <p:sp>
        <p:nvSpPr>
          <p:cNvPr id="446475" name="Rectangle 11"/>
          <p:cNvSpPr>
            <a:spLocks noChangeArrowheads="1"/>
          </p:cNvSpPr>
          <p:nvPr/>
        </p:nvSpPr>
        <p:spPr bwMode="auto">
          <a:xfrm>
            <a:off x="5149850" y="6308725"/>
            <a:ext cx="1384300" cy="396875"/>
          </a:xfrm>
          <a:prstGeom prst="rect">
            <a:avLst/>
          </a:prstGeom>
          <a:solidFill>
            <a:srgbClr val="000000">
              <a:alpha val="50000"/>
            </a:srgbClr>
          </a:solidFill>
          <a:ln w="9525">
            <a:noFill/>
            <a:miter lim="800000"/>
            <a:headEnd/>
            <a:tailEnd/>
          </a:ln>
          <a:effectLst/>
        </p:spPr>
        <p:txBody>
          <a:bodyPr wrap="none" anchor="ctr">
            <a:prstTxWarp prst="textNoShape">
              <a:avLst/>
            </a:prstTxWarp>
            <a:spAutoFit/>
          </a:bodyPr>
          <a:lstStyle/>
          <a:p>
            <a:pPr algn="r"/>
            <a:r>
              <a:rPr lang="en-US" sz="2000" dirty="0" err="1">
                <a:solidFill>
                  <a:schemeClr val="bg1"/>
                </a:solidFill>
              </a:rPr>
              <a:t>r</a:t>
            </a:r>
            <a:r>
              <a:rPr lang="en-US" sz="2000" dirty="0">
                <a:solidFill>
                  <a:schemeClr val="bg1"/>
                </a:solidFill>
              </a:rPr>
              <a:t>-selected</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ChangeArrowheads="1"/>
          </p:cNvSpPr>
          <p:nvPr/>
        </p:nvSpPr>
        <p:spPr bwMode="auto">
          <a:xfrm>
            <a:off x="762000" y="2887663"/>
            <a:ext cx="1565275" cy="1282700"/>
          </a:xfrm>
          <a:prstGeom prst="rect">
            <a:avLst/>
          </a:prstGeom>
          <a:solidFill>
            <a:srgbClr val="BC0013"/>
          </a:solidFill>
          <a:ln w="9525">
            <a:noFill/>
            <a:miter lim="800000"/>
            <a:headEnd/>
            <a:tailEnd/>
          </a:ln>
          <a:effectLst>
            <a:outerShdw blurRad="63500" dist="35921" dir="2700000" algn="ctr" rotWithShape="0">
              <a:srgbClr val="000000">
                <a:alpha val="75000"/>
              </a:srgbClr>
            </a:outerShdw>
          </a:effectLst>
        </p:spPr>
        <p:txBody>
          <a:bodyPr>
            <a:prstTxWarp prst="textNoShape">
              <a:avLst/>
            </a:prstTxWarp>
            <a:spAutoFit/>
          </a:bodyPr>
          <a:lstStyle/>
          <a:p>
            <a:r>
              <a:rPr lang="en-US" sz="2600">
                <a:solidFill>
                  <a:schemeClr val="bg1"/>
                </a:solidFill>
              </a:rPr>
              <a:t>K =</a:t>
            </a:r>
            <a:br>
              <a:rPr lang="en-US" sz="2600">
                <a:solidFill>
                  <a:schemeClr val="bg1"/>
                </a:solidFill>
              </a:rPr>
            </a:br>
            <a:r>
              <a:rPr lang="en-US" sz="2600">
                <a:solidFill>
                  <a:schemeClr val="bg1"/>
                </a:solidFill>
              </a:rPr>
              <a:t>carrying</a:t>
            </a:r>
            <a:br>
              <a:rPr lang="en-US" sz="2600">
                <a:solidFill>
                  <a:schemeClr val="bg1"/>
                </a:solidFill>
              </a:rPr>
            </a:br>
            <a:r>
              <a:rPr lang="en-US" sz="2600">
                <a:solidFill>
                  <a:schemeClr val="bg1"/>
                </a:solidFill>
              </a:rPr>
              <a:t>capacity</a:t>
            </a:r>
          </a:p>
        </p:txBody>
      </p:sp>
      <p:pic>
        <p:nvPicPr>
          <p:cNvPr id="522243" name="Picture 3" descr="52-11-PopGrwthLogisticMod-L"/>
          <p:cNvPicPr>
            <a:picLocks noChangeAspect="1" noChangeArrowheads="1"/>
          </p:cNvPicPr>
          <p:nvPr/>
        </p:nvPicPr>
        <p:blipFill>
          <a:blip r:embed="rId6" cstate="print"/>
          <a:srcRect l="1025" r="1025" b="3600"/>
          <a:stretch>
            <a:fillRect/>
          </a:stretch>
        </p:blipFill>
        <p:spPr bwMode="auto">
          <a:xfrm>
            <a:off x="3454400" y="2093913"/>
            <a:ext cx="5429250" cy="4567237"/>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522244" name="Rectangle 4"/>
          <p:cNvSpPr>
            <a:spLocks noGrp="1" noChangeArrowheads="1"/>
          </p:cNvSpPr>
          <p:nvPr>
            <p:ph type="title"/>
          </p:nvPr>
        </p:nvSpPr>
        <p:spPr>
          <a:xfrm>
            <a:off x="0" y="0"/>
            <a:ext cx="7772400" cy="762000"/>
          </a:xfrm>
        </p:spPr>
        <p:txBody>
          <a:bodyPr/>
          <a:lstStyle/>
          <a:p>
            <a:r>
              <a:rPr lang="en-US" dirty="0"/>
              <a:t>Logistic rate of growth</a:t>
            </a:r>
          </a:p>
        </p:txBody>
      </p:sp>
      <p:sp>
        <p:nvSpPr>
          <p:cNvPr id="522245" name="Rectangle 5" descr="Rectangle: Click to edit Master text styles&#10;Second level&#10;Third level&#10;Fourth level&#10;Fifth level"/>
          <p:cNvSpPr>
            <a:spLocks noGrp="1" noChangeArrowheads="1"/>
          </p:cNvSpPr>
          <p:nvPr>
            <p:ph type="body" idx="1"/>
          </p:nvPr>
        </p:nvSpPr>
        <p:spPr>
          <a:xfrm>
            <a:off x="180975" y="774700"/>
            <a:ext cx="8040688" cy="1389063"/>
          </a:xfrm>
        </p:spPr>
        <p:txBody>
          <a:bodyPr/>
          <a:lstStyle/>
          <a:p>
            <a:r>
              <a:rPr lang="en-US" dirty="0"/>
              <a:t>Can populations continue to grow exponentially?</a:t>
            </a:r>
          </a:p>
        </p:txBody>
      </p:sp>
      <p:sp>
        <p:nvSpPr>
          <p:cNvPr id="522246" name="Rectangle 6" descr="Rectangle: Click to edit Master text styles&#10;Second level&#10;Third level&#10;Fourth level&#10;Fifth level"/>
          <p:cNvSpPr>
            <a:spLocks noChangeArrowheads="1"/>
          </p:cNvSpPr>
          <p:nvPr/>
        </p:nvSpPr>
        <p:spPr bwMode="auto">
          <a:xfrm>
            <a:off x="3698875" y="1384300"/>
            <a:ext cx="2349500" cy="360363"/>
          </a:xfrm>
          <a:prstGeom prst="rect">
            <a:avLst/>
          </a:prstGeom>
          <a:solidFill>
            <a:srgbClr val="FFCC18"/>
          </a:solidFill>
          <a:ln w="9525">
            <a:noFill/>
            <a:miter lim="800000"/>
            <a:headEnd/>
            <a:tailEnd/>
          </a:ln>
          <a:effectLst>
            <a:outerShdw blurRad="63500" dist="38099" dir="2700000" algn="ctr" rotWithShape="0">
              <a:srgbClr val="000000">
                <a:alpha val="74998"/>
              </a:srgbClr>
            </a:outerShdw>
          </a:effectLst>
        </p:spPr>
        <p:txBody>
          <a:bodyPr lIns="45720" tIns="0" rIns="0" bIns="0">
            <a:prstTxWarp prst="textNoShape">
              <a:avLst/>
            </a:prstTxWarp>
          </a:bodyPr>
          <a:lstStyle/>
          <a:p>
            <a:pPr marL="342900" indent="-342900" algn="l" eaLnBrk="1" hangingPunct="1">
              <a:lnSpc>
                <a:spcPct val="90000"/>
              </a:lnSpc>
              <a:spcBef>
                <a:spcPct val="20000"/>
              </a:spcBef>
              <a:buClr>
                <a:srgbClr val="0F116A"/>
              </a:buClr>
              <a:buSzPct val="120000"/>
              <a:buFont typeface="Wingdings" charset="2"/>
              <a:buNone/>
            </a:pPr>
            <a:r>
              <a:rPr lang="en-US" sz="2600" dirty="0">
                <a:solidFill>
                  <a:srgbClr val="BC0013"/>
                </a:solidFill>
              </a:rPr>
              <a:t>Of course </a:t>
            </a:r>
            <a:r>
              <a:rPr lang="en-US" sz="2600" u="sng" dirty="0">
                <a:solidFill>
                  <a:srgbClr val="BC0013"/>
                </a:solidFill>
              </a:rPr>
              <a:t>not</a:t>
            </a:r>
            <a:r>
              <a:rPr lang="en-US" sz="2600" dirty="0">
                <a:solidFill>
                  <a:srgbClr val="BC0013"/>
                </a:solidFill>
              </a:rPr>
              <a:t>!</a:t>
            </a:r>
          </a:p>
        </p:txBody>
      </p:sp>
      <p:sp>
        <p:nvSpPr>
          <p:cNvPr id="522247" name="Line 7"/>
          <p:cNvSpPr>
            <a:spLocks noChangeShapeType="1"/>
          </p:cNvSpPr>
          <p:nvPr/>
        </p:nvSpPr>
        <p:spPr bwMode="auto">
          <a:xfrm flipH="1">
            <a:off x="2339975" y="3476625"/>
            <a:ext cx="2090738" cy="0"/>
          </a:xfrm>
          <a:prstGeom prst="line">
            <a:avLst/>
          </a:prstGeom>
          <a:noFill/>
          <a:ln w="57150">
            <a:solidFill>
              <a:srgbClr val="DD0117"/>
            </a:solidFill>
            <a:round/>
            <a:headEnd/>
            <a:tailEnd type="triangle" w="med" len="med"/>
          </a:ln>
          <a:effectLst/>
        </p:spPr>
        <p:txBody>
          <a:bodyPr wrap="none" anchor="ctr">
            <a:prstTxWarp prst="textNoShape">
              <a:avLst/>
            </a:prstTxWarp>
          </a:bodyPr>
          <a:lstStyle/>
          <a:p>
            <a:endParaRPr lang="en-US"/>
          </a:p>
        </p:txBody>
      </p:sp>
      <p:sp>
        <p:nvSpPr>
          <p:cNvPr id="522248" name="Rectangle 8"/>
          <p:cNvSpPr>
            <a:spLocks noChangeArrowheads="1"/>
          </p:cNvSpPr>
          <p:nvPr/>
        </p:nvSpPr>
        <p:spPr bwMode="auto">
          <a:xfrm>
            <a:off x="7019925" y="4879975"/>
            <a:ext cx="2060575" cy="701675"/>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lIns="45720" rIns="0" anchor="ctr">
            <a:prstTxWarp prst="textNoShape">
              <a:avLst/>
            </a:prstTxWarp>
            <a:spAutoFit/>
          </a:bodyPr>
          <a:lstStyle/>
          <a:p>
            <a:pPr algn="l"/>
            <a:r>
              <a:rPr lang="en-US" sz="2000">
                <a:solidFill>
                  <a:srgbClr val="BC0013"/>
                </a:solidFill>
              </a:rPr>
              <a:t>effect of </a:t>
            </a:r>
            <a:br>
              <a:rPr lang="en-US" sz="2000">
                <a:solidFill>
                  <a:srgbClr val="BC0013"/>
                </a:solidFill>
              </a:rPr>
            </a:br>
            <a:r>
              <a:rPr lang="en-US" sz="2000">
                <a:solidFill>
                  <a:srgbClr val="BC0013"/>
                </a:solidFill>
              </a:rPr>
              <a:t>natural controls</a:t>
            </a:r>
            <a:endParaRPr lang="en-US" sz="1800">
              <a:solidFill>
                <a:srgbClr val="0F116A"/>
              </a:solidFill>
            </a:endParaRPr>
          </a:p>
        </p:txBody>
      </p:sp>
      <p:sp>
        <p:nvSpPr>
          <p:cNvPr id="522249" name="Rectangle 9"/>
          <p:cNvSpPr>
            <a:spLocks noChangeArrowheads="1"/>
          </p:cNvSpPr>
          <p:nvPr/>
        </p:nvSpPr>
        <p:spPr bwMode="auto">
          <a:xfrm>
            <a:off x="6667500" y="2454275"/>
            <a:ext cx="2413000" cy="396875"/>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lIns="45720" rIns="0" anchor="ctr">
            <a:prstTxWarp prst="textNoShape">
              <a:avLst/>
            </a:prstTxWarp>
            <a:spAutoFit/>
          </a:bodyPr>
          <a:lstStyle/>
          <a:p>
            <a:pPr algn="l"/>
            <a:r>
              <a:rPr lang="en-US" sz="2000">
                <a:solidFill>
                  <a:srgbClr val="0F116A"/>
                </a:solidFill>
              </a:rPr>
              <a:t>no natural controls</a:t>
            </a:r>
            <a:endParaRPr lang="en-US" sz="1800">
              <a:solidFill>
                <a:srgbClr val="0F116A"/>
              </a:solidFill>
            </a:endParaRPr>
          </a:p>
        </p:txBody>
      </p:sp>
      <p:pic>
        <p:nvPicPr>
          <p:cNvPr id="522250" name="Picture 10" descr="penguinL"/>
          <p:cNvPicPr>
            <a:picLocks noChangeAspect="1" noChangeArrowheads="1"/>
          </p:cNvPicPr>
          <p:nvPr/>
        </p:nvPicPr>
        <p:blipFill>
          <a:blip r:embed="rId7" cstate="print"/>
          <a:srcRect/>
          <a:stretch>
            <a:fillRect/>
          </a:stretch>
        </p:blipFill>
        <p:spPr bwMode="auto">
          <a:xfrm flipH="1">
            <a:off x="31750" y="5562600"/>
            <a:ext cx="1274763" cy="1295400"/>
          </a:xfrm>
          <a:prstGeom prst="rect">
            <a:avLst/>
          </a:prstGeom>
          <a:noFill/>
        </p:spPr>
      </p:pic>
      <p:sp>
        <p:nvSpPr>
          <p:cNvPr id="522251" name="AutoShape 11"/>
          <p:cNvSpPr>
            <a:spLocks noChangeArrowheads="1"/>
          </p:cNvSpPr>
          <p:nvPr/>
        </p:nvSpPr>
        <p:spPr bwMode="auto">
          <a:xfrm flipH="1">
            <a:off x="1473200" y="4987925"/>
            <a:ext cx="2433638" cy="922338"/>
          </a:xfrm>
          <a:prstGeom prst="wedgeEllipseCallout">
            <a:avLst>
              <a:gd name="adj1" fmla="val 67023"/>
              <a:gd name="adj2" fmla="val 30894"/>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a:solidFill>
                  <a:srgbClr val="0F116A"/>
                </a:solidFill>
                <a:latin typeface="Comic Sans MS" charset="0"/>
              </a:rPr>
              <a:t>What happens as </a:t>
            </a:r>
            <a:br>
              <a:rPr lang="en-US" sz="1800">
                <a:solidFill>
                  <a:srgbClr val="0F116A"/>
                </a:solidFill>
                <a:latin typeface="Comic Sans MS" charset="0"/>
              </a:rPr>
            </a:br>
            <a:r>
              <a:rPr lang="en-US" sz="1800">
                <a:solidFill>
                  <a:srgbClr val="0F116A"/>
                </a:solidFill>
                <a:latin typeface="Comic Sans MS" charset="0"/>
              </a:rPr>
              <a:t>N approaches K</a:t>
            </a:r>
            <a:r>
              <a:rPr lang="en-US" sz="1800">
                <a:solidFill>
                  <a:srgbClr val="0F116A"/>
                </a:solidFill>
                <a:latin typeface="Comic Sans MS" charset="0"/>
                <a:ea typeface="Geneva" charset="0"/>
                <a:cs typeface="Geneva" charset="0"/>
              </a:rPr>
              <a:t>? </a:t>
            </a:r>
          </a:p>
        </p:txBody>
      </p:sp>
      <p:pic>
        <p:nvPicPr>
          <p:cNvPr id="522252" name="Picture 12" descr="52-08-PopGrwthExponModel-L"/>
          <p:cNvPicPr>
            <a:picLocks noChangeAspect="1" noChangeArrowheads="1"/>
          </p:cNvPicPr>
          <p:nvPr/>
        </p:nvPicPr>
        <p:blipFill>
          <a:blip r:embed="rId8" cstate="print"/>
          <a:srcRect l="1018" t="1199" r="1018" b="3600"/>
          <a:stretch>
            <a:fillRect/>
          </a:stretch>
        </p:blipFill>
        <p:spPr bwMode="auto">
          <a:xfrm>
            <a:off x="3776663" y="2379663"/>
            <a:ext cx="4932362" cy="4067175"/>
          </a:xfrm>
          <a:prstGeom prst="rect">
            <a:avLst/>
          </a:prstGeom>
          <a:noFill/>
          <a:ln w="9525">
            <a:solidFill>
              <a:srgbClr val="804000"/>
            </a:solidFill>
            <a:miter lim="800000"/>
            <a:headEnd/>
            <a:tailEnd/>
          </a:ln>
          <a:effectLst>
            <a:outerShdw blurRad="63500" dist="38099" dir="2700000" algn="ctr" rotWithShape="0">
              <a:srgbClr val="000000">
                <a:alpha val="74998"/>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246"/>
                                        </p:tgtEl>
                                        <p:attrNameLst>
                                          <p:attrName>style.visibility</p:attrName>
                                        </p:attrNameLst>
                                      </p:cBhvr>
                                      <p:to>
                                        <p:strVal val="visible"/>
                                      </p:to>
                                    </p:set>
                                    <p:animEffect transition="in" filter="wipe(left)">
                                      <p:cBhvr>
                                        <p:cTn id="7" dur="500"/>
                                        <p:tgtEl>
                                          <p:spTgt spid="522246"/>
                                        </p:tgtEl>
                                      </p:cBhvr>
                                    </p:animEffect>
                                  </p:childTnLst>
                                  <p:subTnLst>
                                    <p:audio>
                                      <p:cMediaNode>
                                        <p:cTn display="0" masterRel="sameClick">
                                          <p:stCondLst>
                                            <p:cond evt="begin" delay="0">
                                              <p:tn val="5"/>
                                            </p:cond>
                                          </p:stCondLst>
                                          <p:endCondLst>
                                            <p:cond evt="onStopAudio" delay="0">
                                              <p:tgtEl>
                                                <p:sldTgt/>
                                              </p:tgtEl>
                                            </p:cond>
                                          </p:endCondLst>
                                        </p:cTn>
                                        <p:tgtEl>
                                          <p:sndTgt r:embed="rId3" name="Screeching Brake"/>
                                        </p:tgtEl>
                                      </p:cMediaNode>
                                    </p:audio>
                                  </p:sub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2000"/>
                                        <p:tgtEl>
                                          <p:spTgt spid="522252"/>
                                        </p:tgtEl>
                                      </p:cBhvr>
                                    </p:animEffect>
                                    <p:set>
                                      <p:cBhvr>
                                        <p:cTn id="12" dur="1" fill="hold">
                                          <p:stCondLst>
                                            <p:cond delay="1999"/>
                                          </p:stCondLst>
                                        </p:cTn>
                                        <p:tgtEl>
                                          <p:spTgt spid="5222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22249"/>
                                        </p:tgtEl>
                                        <p:attrNameLst>
                                          <p:attrName>style.visibility</p:attrName>
                                        </p:attrNameLst>
                                      </p:cBhvr>
                                      <p:to>
                                        <p:strVal val="visible"/>
                                      </p:to>
                                    </p:set>
                                    <p:animEffect transition="in" filter="wipe(left)">
                                      <p:cBhvr>
                                        <p:cTn id="17" dur="500"/>
                                        <p:tgtEl>
                                          <p:spTgt spid="522249"/>
                                        </p:tgtEl>
                                      </p:cBhvr>
                                    </p:animEffect>
                                  </p:childTnLst>
                                  <p:subTnLst>
                                    <p:audio>
                                      <p:cMediaNode>
                                        <p:cTn display="0" masterRel="sameClick">
                                          <p:stCondLst>
                                            <p:cond evt="begin" delay="0">
                                              <p:tn val="15"/>
                                            </p:cond>
                                          </p:stCondLst>
                                          <p:endCondLst>
                                            <p:cond evt="onStopAudio" delay="0">
                                              <p:tgtEl>
                                                <p:sldTgt/>
                                              </p:tgtEl>
                                            </p:cond>
                                          </p:endCondLst>
                                        </p:cTn>
                                        <p:tgtEl>
                                          <p:sndTgt r:embed="rId4" name="Pencil Check"/>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22248"/>
                                        </p:tgtEl>
                                        <p:attrNameLst>
                                          <p:attrName>style.visibility</p:attrName>
                                        </p:attrNameLst>
                                      </p:cBhvr>
                                      <p:to>
                                        <p:strVal val="visible"/>
                                      </p:to>
                                    </p:set>
                                    <p:animEffect transition="in" filter="wipe(left)">
                                      <p:cBhvr>
                                        <p:cTn id="22" dur="500"/>
                                        <p:tgtEl>
                                          <p:spTgt spid="522248"/>
                                        </p:tgtEl>
                                      </p:cBhvr>
                                    </p:animEffect>
                                  </p:childTnLst>
                                  <p:subTnLst>
                                    <p:audio>
                                      <p:cMediaNode>
                                        <p:cTn display="0" masterRel="sameClick">
                                          <p:stCondLst>
                                            <p:cond evt="begin" delay="0">
                                              <p:tn val="20"/>
                                            </p:cond>
                                          </p:stCondLst>
                                          <p:endCondLst>
                                            <p:cond evt="onStopAudio" delay="0">
                                              <p:tgtEl>
                                                <p:sldTgt/>
                                              </p:tgtEl>
                                            </p:cond>
                                          </p:endCondLst>
                                        </p:cTn>
                                        <p:tgtEl>
                                          <p:sndTgt r:embed="rId4" name="Pencil Check"/>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522247"/>
                                        </p:tgtEl>
                                        <p:attrNameLst>
                                          <p:attrName>style.visibility</p:attrName>
                                        </p:attrNameLst>
                                      </p:cBhvr>
                                      <p:to>
                                        <p:strVal val="visible"/>
                                      </p:to>
                                    </p:set>
                                    <p:animEffect transition="in" filter="wipe(right)">
                                      <p:cBhvr>
                                        <p:cTn id="27" dur="500"/>
                                        <p:tgtEl>
                                          <p:spTgt spid="522247"/>
                                        </p:tgtEl>
                                      </p:cBhvr>
                                    </p:animEffect>
                                  </p:childTnLst>
                                  <p:subTnLst>
                                    <p:audio>
                                      <p:cMediaNode>
                                        <p:cTn display="0" masterRel="sameClick">
                                          <p:stCondLst>
                                            <p:cond evt="begin" delay="0">
                                              <p:tn val="25"/>
                                            </p:cond>
                                          </p:stCondLst>
                                          <p:endCondLst>
                                            <p:cond evt="onStopAudio" delay="0">
                                              <p:tgtEl>
                                                <p:sldTgt/>
                                              </p:tgtEl>
                                            </p:cond>
                                          </p:endCondLst>
                                        </p:cTn>
                                        <p:tgtEl>
                                          <p:sndTgt r:embed="rId4" name="Pencil Check"/>
                                        </p:tgtEl>
                                      </p:cMediaNode>
                                    </p:audio>
                                  </p:sub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522242"/>
                                        </p:tgtEl>
                                        <p:attrNameLst>
                                          <p:attrName>style.visibility</p:attrName>
                                        </p:attrNameLst>
                                      </p:cBhvr>
                                      <p:to>
                                        <p:strVal val="visible"/>
                                      </p:to>
                                    </p:set>
                                    <p:animEffect transition="in" filter="wipe(right)">
                                      <p:cBhvr>
                                        <p:cTn id="31" dur="500"/>
                                        <p:tgtEl>
                                          <p:spTgt spid="522242"/>
                                        </p:tgtEl>
                                      </p:cBhvr>
                                    </p:animEffect>
                                  </p:childTnLst>
                                  <p:subTnLst>
                                    <p:audio>
                                      <p:cMediaNode>
                                        <p:cTn display="0" masterRel="sameClick">
                                          <p:stCondLst>
                                            <p:cond evt="begin" delay="0">
                                              <p:tn val="29"/>
                                            </p:cond>
                                          </p:stCondLst>
                                          <p:endCondLst>
                                            <p:cond evt="onStopAudio" delay="0">
                                              <p:tgtEl>
                                                <p:sldTgt/>
                                              </p:tgtEl>
                                            </p:cond>
                                          </p:endCondLst>
                                        </p:cTn>
                                        <p:tgtEl>
                                          <p:sndTgt r:embed="rId4" name="Pencil Check"/>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22250"/>
                                        </p:tgtEl>
                                        <p:attrNameLst>
                                          <p:attrName>style.visibility</p:attrName>
                                        </p:attrNameLst>
                                      </p:cBhvr>
                                      <p:to>
                                        <p:strVal val="visible"/>
                                      </p:to>
                                    </p:set>
                                    <p:animEffect transition="in" filter="wipe(left)">
                                      <p:cBhvr>
                                        <p:cTn id="36" dur="500"/>
                                        <p:tgtEl>
                                          <p:spTgt spid="522250"/>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22251"/>
                                        </p:tgtEl>
                                        <p:attrNameLst>
                                          <p:attrName>style.visibility</p:attrName>
                                        </p:attrNameLst>
                                      </p:cBhvr>
                                      <p:to>
                                        <p:strVal val="visible"/>
                                      </p:to>
                                    </p:set>
                                    <p:animEffect transition="in" filter="wipe(left)">
                                      <p:cBhvr>
                                        <p:cTn id="40" dur="500"/>
                                        <p:tgtEl>
                                          <p:spTgt spid="522251"/>
                                        </p:tgtEl>
                                      </p:cBhvr>
                                    </p:animEffect>
                                  </p:childTnLst>
                                  <p:subTnLst>
                                    <p:audio>
                                      <p:cMediaNode>
                                        <p:cTn display="0" masterRel="sameClick">
                                          <p:stCondLst>
                                            <p:cond evt="begin" delay="0">
                                              <p:tn val="38"/>
                                            </p:cond>
                                          </p:stCondLst>
                                          <p:endCondLst>
                                            <p:cond evt="onStopAudio" delay="0">
                                              <p:tgtEl>
                                                <p:sldTgt/>
                                              </p:tgtEl>
                                            </p:cond>
                                          </p:endCondLst>
                                        </p:cTn>
                                        <p:tgtEl>
                                          <p:sndTgt r:embed="rId5"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2" grpId="0" animBg="1" autoUpdateAnimBg="0"/>
      <p:bldP spid="522246" grpId="0" animBg="1" autoUpdateAnimBg="0"/>
      <p:bldP spid="522247" grpId="0" animBg="1"/>
      <p:bldP spid="522248" grpId="0" animBg="1" autoUpdateAnimBg="0"/>
      <p:bldP spid="522249" grpId="0" animBg="1" autoUpdateAnimBg="0"/>
      <p:bldP spid="522251"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1342</TotalTime>
  <Words>4019</Words>
  <Application>Microsoft Office PowerPoint</Application>
  <PresentationFormat>On-screen Show (4:3)</PresentationFormat>
  <Paragraphs>1229</Paragraphs>
  <Slides>100</Slides>
  <Notes>46</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Office Theme</vt:lpstr>
      <vt:lpstr>Enzymes are necessary because they cause reactions to happen. </vt:lpstr>
      <vt:lpstr>Metabolism</vt:lpstr>
      <vt:lpstr>Examples </vt:lpstr>
      <vt:lpstr>Slide 4</vt:lpstr>
      <vt:lpstr>Catalysts</vt:lpstr>
      <vt:lpstr>Slide 6</vt:lpstr>
      <vt:lpstr>Enzymes vocabulary</vt:lpstr>
      <vt:lpstr>Properties of enzymes</vt:lpstr>
      <vt:lpstr>Slide 9</vt:lpstr>
      <vt:lpstr>Managing water balance</vt:lpstr>
      <vt:lpstr>Aquaporins</vt:lpstr>
      <vt:lpstr>Do you understand Osmosis… </vt:lpstr>
      <vt:lpstr>Slide 13</vt:lpstr>
      <vt:lpstr>What does it mean to be a plant?</vt:lpstr>
      <vt:lpstr>Slide 15</vt:lpstr>
      <vt:lpstr>Slide 16</vt:lpstr>
      <vt:lpstr>Alcohol Fermentation</vt:lpstr>
      <vt:lpstr>Lactic Acid Fermentation</vt:lpstr>
      <vt:lpstr>Slide 19</vt:lpstr>
      <vt:lpstr>Slide 20</vt:lpstr>
      <vt:lpstr>Slide 21</vt:lpstr>
      <vt:lpstr>Light: absorption spectra</vt:lpstr>
      <vt:lpstr>From Light reactions to Calvin cycle</vt:lpstr>
      <vt:lpstr>Slide 24</vt:lpstr>
      <vt:lpstr>Slide 25</vt:lpstr>
      <vt:lpstr>Slide 26</vt:lpstr>
      <vt:lpstr>Slide 27</vt:lpstr>
      <vt:lpstr>Slide 28</vt:lpstr>
      <vt:lpstr>Slide 29</vt:lpstr>
      <vt:lpstr>Proteins </vt:lpstr>
      <vt:lpstr>Slide 31</vt:lpstr>
      <vt:lpstr>Slide 32</vt:lpstr>
      <vt:lpstr>Slide 33</vt:lpstr>
      <vt:lpstr>Slide 34</vt:lpstr>
      <vt:lpstr>Slide 35</vt:lpstr>
      <vt:lpstr>Slide 36</vt:lpstr>
      <vt:lpstr>Slide 37</vt:lpstr>
      <vt:lpstr>Homologous structures</vt:lpstr>
      <vt:lpstr>Slide 39</vt:lpstr>
      <vt:lpstr>Analogous structures</vt:lpstr>
      <vt:lpstr>Convergent evolution</vt:lpstr>
      <vt:lpstr>Convergent evolution</vt:lpstr>
      <vt:lpstr>Slide 43</vt:lpstr>
      <vt:lpstr>Slide 44</vt:lpstr>
      <vt:lpstr>Slide 45</vt:lpstr>
      <vt:lpstr>Slide 46</vt:lpstr>
      <vt:lpstr>Slide 47</vt:lpstr>
      <vt:lpstr>Slide 48</vt:lpstr>
      <vt:lpstr>Plant TISSUES</vt:lpstr>
      <vt:lpstr>Basic plant anatomy 3</vt:lpstr>
      <vt:lpstr>Slide 51</vt:lpstr>
      <vt:lpstr>Transport in plants</vt:lpstr>
      <vt:lpstr>Ascent of xylem fluid</vt:lpstr>
      <vt:lpstr>Slide 54</vt:lpstr>
      <vt:lpstr>Pressure flow in phloem</vt:lpstr>
      <vt:lpstr>Transport of sugars in phloem</vt:lpstr>
      <vt:lpstr>Slide 57</vt:lpstr>
      <vt:lpstr>The life cycle of an angiosperm</vt:lpstr>
      <vt:lpstr>Growth of the pollen tube and double fertilization</vt:lpstr>
      <vt:lpstr>Seed structure</vt:lpstr>
      <vt:lpstr>Slide 61</vt:lpstr>
      <vt:lpstr>Slide 62</vt:lpstr>
      <vt:lpstr>Slide 63</vt:lpstr>
      <vt:lpstr>Arranged as a Phospholipid bilayer</vt:lpstr>
      <vt:lpstr>Proteins domains anchor molecule</vt:lpstr>
      <vt:lpstr>Many Functions of Membrane Proteins</vt:lpstr>
      <vt:lpstr>Membrane Proteins</vt:lpstr>
      <vt:lpstr>Membrane carbohydrates </vt:lpstr>
      <vt:lpstr>Slide 69</vt:lpstr>
      <vt:lpstr>1st line: Non-specific External defense</vt:lpstr>
      <vt:lpstr>Leukocytes: Phagocytic WBCs </vt:lpstr>
      <vt:lpstr>Destroying cells gone bad!</vt:lpstr>
      <vt:lpstr>3rd line: Acquired (active) Immunity</vt:lpstr>
      <vt:lpstr>How are invaders recognized?</vt:lpstr>
      <vt:lpstr>Lymphocytes </vt:lpstr>
      <vt:lpstr>Antibodies </vt:lpstr>
      <vt:lpstr>Vaccinations </vt:lpstr>
      <vt:lpstr>Attack of the Killer T cells</vt:lpstr>
      <vt:lpstr>Slide 79</vt:lpstr>
      <vt:lpstr>Osmotic control in nephron</vt:lpstr>
      <vt:lpstr>Summary </vt:lpstr>
      <vt:lpstr>Slide 82</vt:lpstr>
      <vt:lpstr>Nervous system cells</vt:lpstr>
      <vt:lpstr>Cells have voltage!</vt:lpstr>
      <vt:lpstr>How does a nerve impulse travel?</vt:lpstr>
      <vt:lpstr>Action potential graph</vt:lpstr>
      <vt:lpstr>Slide 87</vt:lpstr>
      <vt:lpstr>Chemical synapse</vt:lpstr>
      <vt:lpstr>LE 11-4</vt:lpstr>
      <vt:lpstr>Slide 90</vt:lpstr>
      <vt:lpstr>LE 11-5_3</vt:lpstr>
      <vt:lpstr>LE 11-6</vt:lpstr>
      <vt:lpstr>LE 11-7b</vt:lpstr>
      <vt:lpstr>LE 11-10</vt:lpstr>
      <vt:lpstr>LE 11-8</vt:lpstr>
      <vt:lpstr>Slide 96</vt:lpstr>
      <vt:lpstr>Survivorship curves</vt:lpstr>
      <vt:lpstr>Reproductive strategies</vt:lpstr>
      <vt:lpstr>Logistic rate of growth</vt:lpstr>
      <vt:lpstr>Population growth predicted by the logistic model</vt:lpstr>
    </vt:vector>
  </TitlesOfParts>
  <Company>Corona Norco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 are necessary because they cause reactions to happen.</dc:title>
  <dc:creator>Maureen Jimenez</dc:creator>
  <cp:lastModifiedBy>mejimenez</cp:lastModifiedBy>
  <cp:revision>8</cp:revision>
  <dcterms:created xsi:type="dcterms:W3CDTF">2012-05-11T16:09:07Z</dcterms:created>
  <dcterms:modified xsi:type="dcterms:W3CDTF">2013-04-23T15:01:50Z</dcterms:modified>
</cp:coreProperties>
</file>